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2" r:id="rId2"/>
    <p:sldId id="263" r:id="rId3"/>
    <p:sldId id="264" r:id="rId4"/>
    <p:sldId id="265" r:id="rId5"/>
    <p:sldId id="266" r:id="rId6"/>
    <p:sldId id="267" r:id="rId7"/>
    <p:sldId id="270" r:id="rId8"/>
    <p:sldId id="269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8673A7-DE15-4A0B-A445-F91AB9D6C7BB}" v="4" dt="2024-06-11T15:08:23.6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6283" autoAdjust="0"/>
  </p:normalViewPr>
  <p:slideViewPr>
    <p:cSldViewPr snapToGrid="0">
      <p:cViewPr varScale="1">
        <p:scale>
          <a:sx n="95" d="100"/>
          <a:sy n="95" d="100"/>
        </p:scale>
        <p:origin x="2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7229F-A3D2-40DD-993F-F1808DEDFA3D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CF8B1-3499-477A-93A9-27336CFA5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54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BB2FC-7210-49F5-993A-00B15C358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DDDBB-D62A-4015-A79E-4B409CE18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 descr="A pixelated eagle and fleur-de-lis&#10;&#10;Description automatically generated">
            <a:extLst>
              <a:ext uri="{FF2B5EF4-FFF2-40B4-BE49-F238E27FC236}">
                <a16:creationId xmlns:a16="http://schemas.microsoft.com/office/drawing/2014/main" id="{B26008A2-CCAD-71E9-A58C-0CCCEECC53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0378" y="6243156"/>
            <a:ext cx="2921149" cy="45163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2DDBC13-6109-EFC9-39E0-D8EF14C51331}"/>
              </a:ext>
            </a:extLst>
          </p:cNvPr>
          <p:cNvSpPr/>
          <p:nvPr userDrawn="1"/>
        </p:nvSpPr>
        <p:spPr>
          <a:xfrm>
            <a:off x="0" y="6343711"/>
            <a:ext cx="9073661" cy="315912"/>
          </a:xfrm>
          <a:prstGeom prst="rect">
            <a:avLst/>
          </a:prstGeom>
          <a:solidFill>
            <a:srgbClr val="0756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642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9D2550-CAEC-427C-9931-29B0BCF64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A68F2-4BD4-466B-B002-5596145E43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043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D029E-24FD-FE04-2EFE-D46788D64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5767"/>
            <a:ext cx="10515600" cy="1363579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Wills, Trusts and Estate Gifts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87468-81FA-5EB6-774D-2818D2100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85411"/>
            <a:ext cx="10515600" cy="2591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Making Choices</a:t>
            </a:r>
          </a:p>
        </p:txBody>
      </p:sp>
    </p:spTree>
    <p:extLst>
      <p:ext uri="{BB962C8B-B14F-4D97-AF65-F5344CB8AC3E}">
        <p14:creationId xmlns:p14="http://schemas.microsoft.com/office/powerpoint/2010/main" val="2506496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FD7B5-602A-443B-E497-1FE5F2283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79314-787C-8866-A402-D2699647A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Foreward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ED26-62D3-9661-39C5-2D9EBB53D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1667"/>
            <a:ext cx="10515600" cy="4351338"/>
          </a:xfrm>
        </p:spPr>
        <p:txBody>
          <a:bodyPr/>
          <a:lstStyle/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You Can Learn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folder addresses specific ways to make gifts, maximize your tax deductions, and it shows how much easier it is to create an endowment than most people realize.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reviewing this section, we highly recommend you reviewing files in Folder H - “Council Administration and Accounting” and in Folder I - “National BSA National Foundation (NBSAF)”. Please check the Table of Contents.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192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26396-9DBF-C6BC-01D6-670790316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059A5-143B-5F84-1D66-2EA293C85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Benefits of a Will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143F5-84A4-BA51-995A-D82178292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 Candidate –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Every adult benefits from having a will – it’s not just about transferring wealth</a:t>
            </a:r>
          </a:p>
          <a:p>
            <a:pPr lvl="1"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of 2025, an individual with an estate of $13.99 million, and couples with about $28 million or less will not owe any estate tax</a:t>
            </a:r>
          </a:p>
          <a:p>
            <a:pPr lvl="1"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don’t owe any estate tax, you have a lot more in your estate to give to family and charity</a:t>
            </a:r>
          </a:p>
          <a:p>
            <a:pPr algn="just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will is typically less expensive for an attorney to prepare than a trust. Most estates are small enough not to be taxable.</a:t>
            </a:r>
          </a:p>
          <a:p>
            <a:pPr algn="just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Simplicity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states have simple, informal probate procedures, costing little and taking little time to process in court.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101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C7B7D-908F-168F-2E19-7C9858F9A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E3FB3-24BA-D9B5-5EB0-173402B03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Benefits of a Trust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89BFF-7FFC-28B7-6E9B-81F63BACB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 Candidate –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ersons whose wealth exceed the 2025 estate tax exemption of $13.99 million, and those who want to control or limit the use of their assets. However, that exemption may be reduced to $5 million in 2026. </a:t>
            </a:r>
          </a:p>
          <a:p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Taxes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trust is beneficial to a donor who needs current tax deductions and has multiple and flexible donation objectives. 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Probate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assets in a trust will not need to go through probate.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558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501B0-1393-8E41-A0FF-799333B7F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8C3A7-81CF-C376-463A-52DE8EAB3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Gifts – IRA Donation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BE71B-8078-99B0-0336-E3C5EBAAF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Gift Amount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person over 70.5 years of age can annually donate up to $100,000 from an IRA, tax free, as long as the gift is outright to a charity and goes directly to the charity. </a:t>
            </a:r>
          </a:p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Benefit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type of donation is beneficial for a donor who doesn’t itemize deductions, or who has maxed out on other charitable deductions</a:t>
            </a:r>
          </a:p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IRS Rule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But, as of 2020, donors can give far more than this without tax costs, because they can get tax deductions for cash gifts up to 100% of their Adjusted Gross Income (AGI).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969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C9689-4811-BDB4-8318-22B9A8DA5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6CC9D-070F-30E6-0DA4-5A087BA30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Gifts – IRA Donation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CA2C4-E9A5-CB57-B735-E495F532F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Gift After Death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 donor can designate any amount from an IRA (typically a 401K) account to a charity – at death, the charity will receive the funds from the IRA without taxation. </a:t>
            </a:r>
          </a:p>
          <a:p>
            <a:pPr algn="just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Legal Requirement –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wish to use your IRA to fund your charity with an endowment,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MUST specifically stipulate in your will article that any transfer of your funds for that donation will be forthcoming from your IRA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Revenue Service (IRS) Action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If you have not made an IRA  will stipulation, the IRS will tax your IRA account BEFORE your fund IRA funds are transferred to your charity.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710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A00D1-53C0-C07D-AB68-987AE3E84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A06A3-411E-9445-357E-FEFD2966C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Gifts – Donor-Advised Fund (DAF)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945F1-39BB-1295-3340-A6D80F86A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fund allowing a donor to make a gift or gifts, receive an immediate tax benefit and then recommend grants from the fund over time.</a:t>
            </a:r>
          </a:p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Usually comprised of investments, usually stocks and bonds, which grow in value over time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Formation –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Typically, a financial planner helps a donor to create a DAF. The BSA Foundation also provides this service. (See Donor Advised Funds in Financial Instruments.)</a:t>
            </a:r>
          </a:p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or Trust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DAF can be divided so spouses can donate separately to their charities of choice.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131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3C01BA-3FFA-5B2D-727E-5EC1B242A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FB85A-F890-D1CF-08F0-1F0AF81AE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Gifts – Non-Cash Donations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A9846-5B25-B6F5-A077-C044CA5F1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25625"/>
            <a:ext cx="8646695" cy="4351338"/>
          </a:xfrm>
        </p:spPr>
        <p:txBody>
          <a:bodyPr/>
          <a:lstStyle/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Non-Cash contributions can include securities, land, (including mineral rights), vehicles, collectibles, or art.</a:t>
            </a:r>
          </a:p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Strategic Deduction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Donors usually find significant tax benefits by directly donating appreciated assets instead of selling them and donating the proceeds.</a:t>
            </a:r>
          </a:p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Further Information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the contents of Non-Cash Contributions 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Folder C – Endowment Funding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further information.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108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717435-0AAB-95E4-4EB1-8AAAA2039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F01DE-F174-E443-20C1-336A00A7D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5565D-52C0-7687-BED7-0CFC5F931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5368" y="1825625"/>
            <a:ext cx="7884695" cy="4351338"/>
          </a:xfrm>
        </p:spPr>
        <p:txBody>
          <a:bodyPr/>
          <a:lstStyle/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Keeping Up to Date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tax laws can change the benefits and opportunities for donors.</a:t>
            </a:r>
          </a:p>
          <a:p>
            <a:pPr algn="just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Confer with Professionals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possible, ask financial planners and estate planning attorneys about what is best for your individual situation and needs.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24370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d9008a0-7846-4989-a4c5-77cfad3f7e4e}" enabled="0" method="" siteId="{fd9008a0-7846-4989-a4c5-77cfad3f7e4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752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Arial</vt:lpstr>
      <vt:lpstr>Arial Black</vt:lpstr>
      <vt:lpstr>Arial Nova</vt:lpstr>
      <vt:lpstr>Times New Roman</vt:lpstr>
      <vt:lpstr>1_Office Theme</vt:lpstr>
      <vt:lpstr>Wills, Trusts and Estate Gifts</vt:lpstr>
      <vt:lpstr>Foreward</vt:lpstr>
      <vt:lpstr>Benefits of a Will</vt:lpstr>
      <vt:lpstr>Benefits of a Trust</vt:lpstr>
      <vt:lpstr>Gifts – IRA Donation (1)</vt:lpstr>
      <vt:lpstr>Gifts – IRA Donation (2)</vt:lpstr>
      <vt:lpstr>Gifts – Donor-Advised Fund (DAF)</vt:lpstr>
      <vt:lpstr>Gifts – Non-Cash Donations</vt:lpstr>
      <vt:lpstr>Good Practices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Combined Troop Pilot</dc:title>
  <dc:creator>Garfield Murden</dc:creator>
  <cp:lastModifiedBy>Mayo Jr, James M</cp:lastModifiedBy>
  <cp:revision>20</cp:revision>
  <dcterms:created xsi:type="dcterms:W3CDTF">2024-06-03T18:45:11Z</dcterms:created>
  <dcterms:modified xsi:type="dcterms:W3CDTF">2024-12-05T23:04:20Z</dcterms:modified>
</cp:coreProperties>
</file>