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12"/>
  </p:notesMasterIdLst>
  <p:sldIdLst>
    <p:sldId id="262" r:id="rId2"/>
    <p:sldId id="263" r:id="rId3"/>
    <p:sldId id="264" r:id="rId4"/>
    <p:sldId id="265" r:id="rId5"/>
    <p:sldId id="266" r:id="rId6"/>
    <p:sldId id="271" r:id="rId7"/>
    <p:sldId id="270" r:id="rId8"/>
    <p:sldId id="269" r:id="rId9"/>
    <p:sldId id="268" r:id="rId10"/>
    <p:sldId id="267"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48673A7-DE15-4A0B-A445-F91AB9D6C7BB}" v="4" dt="2024-06-11T15:08:23.639"/>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70" autoAdjust="0"/>
    <p:restoredTop sz="96283" autoAdjust="0"/>
  </p:normalViewPr>
  <p:slideViewPr>
    <p:cSldViewPr snapToGrid="0">
      <p:cViewPr varScale="1">
        <p:scale>
          <a:sx n="95" d="100"/>
          <a:sy n="95" d="100"/>
        </p:scale>
        <p:origin x="206"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microsoft.com/office/2015/10/relationships/revisionInfo" Target="revisionInfo.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887229F-A3D2-40DD-993F-F1808DEDFA3D}" type="datetimeFigureOut">
              <a:rPr lang="en-US" smtClean="0"/>
              <a:t>12/5/2024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9ACF8B1-3499-477A-93A9-27336CFA54E0}" type="slidenum">
              <a:rPr lang="en-US" smtClean="0"/>
              <a:t>‹#›</a:t>
            </a:fld>
            <a:endParaRPr lang="en-US"/>
          </a:p>
        </p:txBody>
      </p:sp>
    </p:spTree>
    <p:extLst>
      <p:ext uri="{BB962C8B-B14F-4D97-AF65-F5344CB8AC3E}">
        <p14:creationId xmlns:p14="http://schemas.microsoft.com/office/powerpoint/2010/main" val="361515429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B6BB2FC-7210-49F5-993A-00B15C358B79}"/>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A50DDDBB-D62A-4015-A79E-4B409CE18FAA}"/>
              </a:ext>
            </a:extLst>
          </p:cNvPr>
          <p:cNvSpPr>
            <a:spLocks noGrp="1"/>
          </p:cNvSpPr>
          <p:nvPr>
            <p:ph idx="1"/>
          </p:nvPr>
        </p:nvSpPr>
        <p:spPr/>
        <p:txBody>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pic>
        <p:nvPicPr>
          <p:cNvPr id="10" name="Picture 9" descr="A pixelated eagle and fleur-de-lis&#10;&#10;Description automatically generated">
            <a:extLst>
              <a:ext uri="{FF2B5EF4-FFF2-40B4-BE49-F238E27FC236}">
                <a16:creationId xmlns:a16="http://schemas.microsoft.com/office/drawing/2014/main" id="{B26008A2-CCAD-71E9-A58C-0CCCEECC530A}"/>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9170378" y="6243156"/>
            <a:ext cx="2921149" cy="451635"/>
          </a:xfrm>
          <a:prstGeom prst="rect">
            <a:avLst/>
          </a:prstGeom>
        </p:spPr>
      </p:pic>
      <p:sp>
        <p:nvSpPr>
          <p:cNvPr id="11" name="Rectangle 10">
            <a:extLst>
              <a:ext uri="{FF2B5EF4-FFF2-40B4-BE49-F238E27FC236}">
                <a16:creationId xmlns:a16="http://schemas.microsoft.com/office/drawing/2014/main" id="{C2DDBC13-6109-EFC9-39E0-D8EF14C51331}"/>
              </a:ext>
            </a:extLst>
          </p:cNvPr>
          <p:cNvSpPr/>
          <p:nvPr userDrawn="1"/>
        </p:nvSpPr>
        <p:spPr>
          <a:xfrm>
            <a:off x="0" y="6343711"/>
            <a:ext cx="9073661" cy="315912"/>
          </a:xfrm>
          <a:prstGeom prst="rect">
            <a:avLst/>
          </a:prstGeom>
          <a:solidFill>
            <a:srgbClr val="075697"/>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extLst>
      <p:ext uri="{BB962C8B-B14F-4D97-AF65-F5344CB8AC3E}">
        <p14:creationId xmlns:p14="http://schemas.microsoft.com/office/powerpoint/2010/main" val="1932642032"/>
      </p:ext>
    </p:extLst>
  </p:cSld>
  <p:clrMapOvr>
    <a:masterClrMapping/>
  </p:clrMapOvr>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DD9D2550-CAEC-427C-9931-29B0BCF64C64}"/>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8BCA68F2-4BD4-466B-B002-5596145E4315}"/>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4170437019"/>
      </p:ext>
    </p:extLst>
  </p:cSld>
  <p:clrMap bg1="lt1" tx1="dk1" bg2="lt2" tx2="dk2" accent1="accent1" accent2="accent2" accent3="accent3" accent4="accent4" accent5="accent5" accent6="accent6" hlink="hlink" folHlink="folHlink"/>
  <p:sldLayoutIdLst>
    <p:sldLayoutId id="2147483662" r:id="rId1"/>
  </p:sldLayoutIdLst>
  <p:txStyles>
    <p:titleStyle>
      <a:lvl1pPr algn="l" defTabSz="914400" rtl="0" eaLnBrk="1" latinLnBrk="0" hangingPunct="1">
        <a:lnSpc>
          <a:spcPct val="90000"/>
        </a:lnSpc>
        <a:spcBef>
          <a:spcPct val="0"/>
        </a:spcBef>
        <a:buNone/>
        <a:defRPr sz="4400" kern="1200">
          <a:solidFill>
            <a:schemeClr val="tx1"/>
          </a:solidFill>
          <a:latin typeface="Arial Black" panose="020B0A04020102020204" pitchFamily="34" charset="0"/>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Arial Nova" panose="020B0504020202020204" pitchFamily="34" charset="0"/>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Arial Nova" panose="020B0504020202020204" pitchFamily="34" charset="0"/>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Arial Nova" panose="020B0504020202020204" pitchFamily="34" charset="0"/>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Arial Nova" panose="020B0504020202020204" pitchFamily="34" charset="0"/>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Arial Nova" panose="020B0504020202020204" pitchFamily="34" charset="0"/>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AD029E-24FD-FE04-2EFE-D46788D64473}"/>
              </a:ext>
            </a:extLst>
          </p:cNvPr>
          <p:cNvSpPr>
            <a:spLocks noGrp="1"/>
          </p:cNvSpPr>
          <p:nvPr>
            <p:ph type="title"/>
          </p:nvPr>
        </p:nvSpPr>
        <p:spPr>
          <a:xfrm>
            <a:off x="838200" y="818147"/>
            <a:ext cx="10515600" cy="2181727"/>
          </a:xfrm>
        </p:spPr>
        <p:txBody>
          <a:bodyPr>
            <a:noAutofit/>
          </a:bodyPr>
          <a:lstStyle/>
          <a:p>
            <a:pPr algn="ctr"/>
            <a:r>
              <a:rPr lang="en-US" sz="5400" dirty="0">
                <a:latin typeface="Times New Roman" panose="02020603050405020304" pitchFamily="18" charset="0"/>
                <a:cs typeface="Times New Roman" panose="02020603050405020304" pitchFamily="18" charset="0"/>
              </a:rPr>
              <a:t>Initiating a Council                 Endowment Fund</a:t>
            </a:r>
          </a:p>
        </p:txBody>
      </p:sp>
      <p:sp>
        <p:nvSpPr>
          <p:cNvPr id="3" name="Content Placeholder 2">
            <a:extLst>
              <a:ext uri="{FF2B5EF4-FFF2-40B4-BE49-F238E27FC236}">
                <a16:creationId xmlns:a16="http://schemas.microsoft.com/office/drawing/2014/main" id="{EEE87468-81FA-5EB6-774D-2818D21001E6}"/>
              </a:ext>
            </a:extLst>
          </p:cNvPr>
          <p:cNvSpPr>
            <a:spLocks noGrp="1"/>
          </p:cNvSpPr>
          <p:nvPr>
            <p:ph idx="1"/>
          </p:nvPr>
        </p:nvSpPr>
        <p:spPr>
          <a:xfrm>
            <a:off x="838200" y="3344779"/>
            <a:ext cx="10515600" cy="1363579"/>
          </a:xfrm>
        </p:spPr>
        <p:txBody>
          <a:bodyPr>
            <a:normAutofit/>
          </a:bodyPr>
          <a:lstStyle/>
          <a:p>
            <a:pPr marL="0" indent="0" algn="ctr">
              <a:buNone/>
            </a:pPr>
            <a:r>
              <a:rPr lang="en-US" sz="4400" i="1" dirty="0">
                <a:latin typeface="Times New Roman" panose="02020603050405020304" pitchFamily="18" charset="0"/>
                <a:cs typeface="Times New Roman" panose="02020603050405020304" pitchFamily="18" charset="0"/>
              </a:rPr>
              <a:t>Administrative Steps</a:t>
            </a:r>
          </a:p>
        </p:txBody>
      </p:sp>
    </p:spTree>
    <p:extLst>
      <p:ext uri="{BB962C8B-B14F-4D97-AF65-F5344CB8AC3E}">
        <p14:creationId xmlns:p14="http://schemas.microsoft.com/office/powerpoint/2010/main" val="250649651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F9C9689-4811-BDB4-8318-22B9A8DA56DB}"/>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6F56CC9D-070F-30E6-0DA4-5A087BA30E79}"/>
              </a:ext>
            </a:extLst>
          </p:cNvPr>
          <p:cNvSpPr>
            <a:spLocks noGrp="1"/>
          </p:cNvSpPr>
          <p:nvPr>
            <p:ph type="title"/>
          </p:nvPr>
        </p:nvSpPr>
        <p:spPr/>
        <p:txBody>
          <a:bodyPr>
            <a:normAutofit/>
          </a:bodyPr>
          <a:lstStyle/>
          <a:p>
            <a:pPr algn="ctr"/>
            <a:r>
              <a:rPr lang="en-US" sz="4400" dirty="0">
                <a:latin typeface="Times New Roman" panose="02020603050405020304" pitchFamily="18" charset="0"/>
                <a:cs typeface="Times New Roman" panose="02020603050405020304" pitchFamily="18" charset="0"/>
              </a:rPr>
              <a:t>Conclusion - Good Practices</a:t>
            </a:r>
            <a:endParaRPr lang="en-US"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266CA2C4-E9A5-CB57-B735-E495F532FAFB}"/>
              </a:ext>
            </a:extLst>
          </p:cNvPr>
          <p:cNvSpPr>
            <a:spLocks noGrp="1"/>
          </p:cNvSpPr>
          <p:nvPr>
            <p:ph idx="1"/>
          </p:nvPr>
        </p:nvSpPr>
        <p:spPr>
          <a:xfrm>
            <a:off x="838200" y="2253916"/>
            <a:ext cx="10515600" cy="3481138"/>
          </a:xfrm>
        </p:spPr>
        <p:txBody>
          <a:bodyPr/>
          <a:lstStyle/>
          <a:p>
            <a:r>
              <a:rPr lang="en-US" sz="2800" dirty="0">
                <a:latin typeface="Times New Roman" panose="02020603050405020304" pitchFamily="18" charset="0"/>
                <a:cs typeface="Times New Roman" panose="02020603050405020304" pitchFamily="18" charset="0"/>
              </a:rPr>
              <a:t>The Council should prepare an electronic file folder for each donor including the documents discussed in this presentation.</a:t>
            </a:r>
          </a:p>
          <a:p>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In addition, this file should include: 1) articles in a will/trust pertaining to a council donation; 2) donor Blackbaud report; 3) donor’s Scouting resume; 4) donor photos; and 5) council letters pertaining to financial contributions.</a:t>
            </a:r>
          </a:p>
          <a:p>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8167101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76FD7B5-602A-443B-E497-1FE5F228330B}"/>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4BA79314-787C-8866-A402-D2699647A5E0}"/>
              </a:ext>
            </a:extLst>
          </p:cNvPr>
          <p:cNvSpPr>
            <a:spLocks noGrp="1"/>
          </p:cNvSpPr>
          <p:nvPr>
            <p:ph type="title"/>
          </p:nvPr>
        </p:nvSpPr>
        <p:spPr/>
        <p:txBody>
          <a:bodyPr>
            <a:normAutofit/>
          </a:bodyPr>
          <a:lstStyle/>
          <a:p>
            <a:pPr algn="ctr"/>
            <a:r>
              <a:rPr lang="en-US" dirty="0">
                <a:latin typeface="Times New Roman" panose="02020603050405020304" pitchFamily="18" charset="0"/>
                <a:cs typeface="Times New Roman" panose="02020603050405020304" pitchFamily="18" charset="0"/>
              </a:rPr>
              <a:t>Council Endowment Funds (1)</a:t>
            </a:r>
          </a:p>
        </p:txBody>
      </p:sp>
      <p:sp>
        <p:nvSpPr>
          <p:cNvPr id="3" name="Content Placeholder 2">
            <a:extLst>
              <a:ext uri="{FF2B5EF4-FFF2-40B4-BE49-F238E27FC236}">
                <a16:creationId xmlns:a16="http://schemas.microsoft.com/office/drawing/2014/main" id="{960DED26-62D3-9661-39C5-2D9EBB53D843}"/>
              </a:ext>
            </a:extLst>
          </p:cNvPr>
          <p:cNvSpPr>
            <a:spLocks noGrp="1"/>
          </p:cNvSpPr>
          <p:nvPr>
            <p:ph idx="1"/>
          </p:nvPr>
        </p:nvSpPr>
        <p:spPr>
          <a:xfrm>
            <a:off x="1187116" y="2101515"/>
            <a:ext cx="10166684" cy="3601453"/>
          </a:xfrm>
        </p:spPr>
        <p:txBody>
          <a:bodyPr/>
          <a:lstStyle/>
          <a:p>
            <a:r>
              <a:rPr lang="en-US" sz="2800" dirty="0">
                <a:latin typeface="Times New Roman" panose="02020603050405020304" pitchFamily="18" charset="0"/>
                <a:cs typeface="Times New Roman" panose="02020603050405020304" pitchFamily="18" charset="0"/>
              </a:rPr>
              <a:t>Councils administer their own endowment funds and have them invested with a private fund manager or with the BSA Asset Management fund.</a:t>
            </a:r>
          </a:p>
          <a:p>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Councils may be beneficiaries of endowments or trust funds administered by others such as trustees, or the National BSA Foundation.  Special accounting rules apply to such trusts that are called </a:t>
            </a:r>
            <a:r>
              <a:rPr lang="en-US" sz="2800" i="1" dirty="0">
                <a:latin typeface="Times New Roman" panose="02020603050405020304" pitchFamily="18" charset="0"/>
                <a:cs typeface="Times New Roman" panose="02020603050405020304" pitchFamily="18" charset="0"/>
              </a:rPr>
              <a:t>Perpetual Trusts held by Third Parties.</a:t>
            </a:r>
          </a:p>
          <a:p>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1231920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2E26396-9DBF-C6BC-01D6-670790316A40}"/>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31E059A5-143B-5F84-1D66-2EA293C85261}"/>
              </a:ext>
            </a:extLst>
          </p:cNvPr>
          <p:cNvSpPr>
            <a:spLocks noGrp="1"/>
          </p:cNvSpPr>
          <p:nvPr>
            <p:ph type="title"/>
          </p:nvPr>
        </p:nvSpPr>
        <p:spPr/>
        <p:txBody>
          <a:bodyPr>
            <a:normAutofit/>
          </a:bodyPr>
          <a:lstStyle/>
          <a:p>
            <a:pPr algn="ctr"/>
            <a:r>
              <a:rPr lang="en-US" dirty="0">
                <a:latin typeface="Times New Roman" panose="02020603050405020304" pitchFamily="18" charset="0"/>
                <a:cs typeface="Times New Roman" panose="02020603050405020304" pitchFamily="18" charset="0"/>
              </a:rPr>
              <a:t>Council Endowment Funds (2)</a:t>
            </a:r>
          </a:p>
        </p:txBody>
      </p:sp>
      <p:sp>
        <p:nvSpPr>
          <p:cNvPr id="3" name="Content Placeholder 2">
            <a:extLst>
              <a:ext uri="{FF2B5EF4-FFF2-40B4-BE49-F238E27FC236}">
                <a16:creationId xmlns:a16="http://schemas.microsoft.com/office/drawing/2014/main" id="{F7C143F5-84A4-BA51-995A-D82178292D9F}"/>
              </a:ext>
            </a:extLst>
          </p:cNvPr>
          <p:cNvSpPr>
            <a:spLocks noGrp="1"/>
          </p:cNvSpPr>
          <p:nvPr>
            <p:ph idx="1"/>
          </p:nvPr>
        </p:nvSpPr>
        <p:spPr>
          <a:xfrm>
            <a:off x="838200" y="2141621"/>
            <a:ext cx="10515600" cy="3577390"/>
          </a:xfrm>
        </p:spPr>
        <p:txBody>
          <a:bodyPr>
            <a:normAutofit fontScale="92500" lnSpcReduction="10000"/>
          </a:bodyPr>
          <a:lstStyle/>
          <a:p>
            <a:r>
              <a:rPr lang="en-US" sz="2800" dirty="0">
                <a:latin typeface="Times New Roman" panose="02020603050405020304" pitchFamily="18" charset="0"/>
                <a:cs typeface="Times New Roman" panose="02020603050405020304" pitchFamily="18" charset="0"/>
              </a:rPr>
              <a:t>The Scout Executive, a Development Director, or a selected volunteer should counsel the donor(s) as to how the council administers its endowment funds.</a:t>
            </a:r>
          </a:p>
          <a:p>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The donor(s) may wish to involve their own accounting and/or financial representations in their discussions with the council.</a:t>
            </a:r>
          </a:p>
          <a:p>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The council should advise donor(s) as to gift levels required for special recognition (i.e. Second Century Society)</a:t>
            </a:r>
          </a:p>
          <a:p>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31410109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58C7B7D-908F-168F-2E19-7C9858F9AC52}"/>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D5BE3FB3-24BA-D9B5-5EB0-173402B03E32}"/>
              </a:ext>
            </a:extLst>
          </p:cNvPr>
          <p:cNvSpPr>
            <a:spLocks noGrp="1"/>
          </p:cNvSpPr>
          <p:nvPr>
            <p:ph type="title"/>
          </p:nvPr>
        </p:nvSpPr>
        <p:spPr/>
        <p:txBody>
          <a:bodyPr>
            <a:normAutofit/>
          </a:bodyPr>
          <a:lstStyle/>
          <a:p>
            <a:pPr algn="ctr"/>
            <a:r>
              <a:rPr lang="en-US" sz="4400" dirty="0">
                <a:latin typeface="Times New Roman" panose="02020603050405020304" pitchFamily="18" charset="0"/>
                <a:cs typeface="Times New Roman" panose="02020603050405020304" pitchFamily="18" charset="0"/>
              </a:rPr>
              <a:t>Steps for Successfully Initiating an Endowment Fund</a:t>
            </a:r>
            <a:endParaRPr lang="en-US"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C3E89BFF-7FFC-28B7-6E9B-81F63BACBC87}"/>
              </a:ext>
            </a:extLst>
          </p:cNvPr>
          <p:cNvSpPr>
            <a:spLocks noGrp="1"/>
          </p:cNvSpPr>
          <p:nvPr>
            <p:ph idx="1"/>
          </p:nvPr>
        </p:nvSpPr>
        <p:spPr>
          <a:xfrm>
            <a:off x="2077452" y="2245895"/>
            <a:ext cx="7924801" cy="3360821"/>
          </a:xfrm>
        </p:spPr>
        <p:txBody>
          <a:bodyPr/>
          <a:lstStyle/>
          <a:p>
            <a:pPr marL="0" indent="0">
              <a:buNone/>
            </a:pPr>
            <a:r>
              <a:rPr lang="en-US" sz="2800" dirty="0">
                <a:latin typeface="Times New Roman" panose="02020603050405020304" pitchFamily="18" charset="0"/>
                <a:cs typeface="Times New Roman" panose="02020603050405020304" pitchFamily="18" charset="0"/>
              </a:rPr>
              <a:t>1.</a:t>
            </a:r>
            <a:r>
              <a:rPr lang="en-US" sz="3600" dirty="0">
                <a:latin typeface="Times New Roman" panose="02020603050405020304" pitchFamily="18" charset="0"/>
                <a:cs typeface="Times New Roman" panose="02020603050405020304" pitchFamily="18" charset="0"/>
              </a:rPr>
              <a:t> </a:t>
            </a:r>
            <a:r>
              <a:rPr lang="en-US" sz="2800" dirty="0">
                <a:latin typeface="Times New Roman" panose="02020603050405020304" pitchFamily="18" charset="0"/>
                <a:cs typeface="Times New Roman" panose="02020603050405020304" pitchFamily="18" charset="0"/>
              </a:rPr>
              <a:t>Gift Letter of Intent</a:t>
            </a:r>
          </a:p>
          <a:p>
            <a:pPr marL="0" indent="0">
              <a:buNone/>
            </a:pPr>
            <a:r>
              <a:rPr lang="en-US" sz="2800" dirty="0">
                <a:latin typeface="Times New Roman" panose="02020603050405020304" pitchFamily="18" charset="0"/>
                <a:cs typeface="Times New Roman" panose="02020603050405020304" pitchFamily="18" charset="0"/>
              </a:rPr>
              <a:t>2. Agreement between the Council and the Donor(s)</a:t>
            </a:r>
          </a:p>
          <a:p>
            <a:pPr marL="0" indent="0">
              <a:buNone/>
            </a:pPr>
            <a:r>
              <a:rPr lang="en-US" sz="2800" dirty="0">
                <a:latin typeface="Times New Roman" panose="02020603050405020304" pitchFamily="18" charset="0"/>
                <a:cs typeface="Times New Roman" panose="02020603050405020304" pitchFamily="18" charset="0"/>
              </a:rPr>
              <a:t>3. Council Endowment Register Form</a:t>
            </a:r>
          </a:p>
          <a:p>
            <a:pPr marL="0" indent="0">
              <a:buNone/>
            </a:pPr>
            <a:r>
              <a:rPr lang="en-US" sz="2800" dirty="0">
                <a:latin typeface="Times New Roman" panose="02020603050405020304" pitchFamily="18" charset="0"/>
                <a:cs typeface="Times New Roman" panose="02020603050405020304" pitchFamily="18" charset="0"/>
              </a:rPr>
              <a:t>4. Gift Transfer of Funds Form</a:t>
            </a:r>
          </a:p>
          <a:p>
            <a:pPr marL="0" indent="0">
              <a:buNone/>
            </a:pPr>
            <a:r>
              <a:rPr lang="en-US" sz="2800" dirty="0">
                <a:latin typeface="Times New Roman" panose="02020603050405020304" pitchFamily="18" charset="0"/>
                <a:cs typeface="Times New Roman" panose="02020603050405020304" pitchFamily="18" charset="0"/>
              </a:rPr>
              <a:t>5. Letter to Donor</a:t>
            </a:r>
          </a:p>
          <a:p>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3715585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53501B0-1393-8E41-A0FF-799333B7FBCC}"/>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EA08C3A7-81CF-C376-463A-52DE8EAB30FD}"/>
              </a:ext>
            </a:extLst>
          </p:cNvPr>
          <p:cNvSpPr>
            <a:spLocks noGrp="1"/>
          </p:cNvSpPr>
          <p:nvPr>
            <p:ph type="title"/>
          </p:nvPr>
        </p:nvSpPr>
        <p:spPr/>
        <p:txBody>
          <a:bodyPr>
            <a:normAutofit/>
          </a:bodyPr>
          <a:lstStyle/>
          <a:p>
            <a:pPr algn="ctr"/>
            <a:r>
              <a:rPr lang="en-US" sz="4400" dirty="0">
                <a:latin typeface="Times New Roman" panose="02020603050405020304" pitchFamily="18" charset="0"/>
                <a:cs typeface="Times New Roman" panose="02020603050405020304" pitchFamily="18" charset="0"/>
              </a:rPr>
              <a:t>Step 1: Gift Letter of Intent</a:t>
            </a:r>
            <a:endParaRPr lang="en-US"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495BE71B-8078-99B0-0336-E3C5EBAAF7B8}"/>
              </a:ext>
            </a:extLst>
          </p:cNvPr>
          <p:cNvSpPr>
            <a:spLocks noGrp="1"/>
          </p:cNvSpPr>
          <p:nvPr>
            <p:ph idx="1"/>
          </p:nvPr>
        </p:nvSpPr>
        <p:spPr>
          <a:xfrm>
            <a:off x="838200" y="2133599"/>
            <a:ext cx="10515600" cy="3400927"/>
          </a:xfrm>
        </p:spPr>
        <p:txBody>
          <a:bodyPr>
            <a:normAutofit lnSpcReduction="10000"/>
          </a:bodyPr>
          <a:lstStyle/>
          <a:p>
            <a:r>
              <a:rPr lang="en-US" sz="2800" dirty="0">
                <a:latin typeface="Times New Roman" panose="02020603050405020304" pitchFamily="18" charset="0"/>
                <a:cs typeface="Times New Roman" panose="02020603050405020304" pitchFamily="18" charset="0"/>
              </a:rPr>
              <a:t>The donor should prepare a letter of intent indicating the name, amount, and timing of the gift(s).</a:t>
            </a:r>
          </a:p>
          <a:p>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The donor may wish to state how the funds are to be used in this document.</a:t>
            </a:r>
          </a:p>
          <a:p>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This step is not necessary if the donor(s) make their donation at the time their Donor Agreement is executed.</a:t>
            </a: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65696986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9F3BD50-1E34-1AFD-E581-062E0E88160A}"/>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7C5E9194-F5EA-48FA-D641-40B095EC41F6}"/>
              </a:ext>
            </a:extLst>
          </p:cNvPr>
          <p:cNvSpPr>
            <a:spLocks noGrp="1"/>
          </p:cNvSpPr>
          <p:nvPr>
            <p:ph type="title"/>
          </p:nvPr>
        </p:nvSpPr>
        <p:spPr/>
        <p:txBody>
          <a:bodyPr>
            <a:normAutofit/>
          </a:bodyPr>
          <a:lstStyle/>
          <a:p>
            <a:pPr algn="ctr"/>
            <a:r>
              <a:rPr lang="en-US" sz="4400" dirty="0">
                <a:latin typeface="Times New Roman" panose="02020603050405020304" pitchFamily="18" charset="0"/>
                <a:cs typeface="Times New Roman" panose="02020603050405020304" pitchFamily="18" charset="0"/>
              </a:rPr>
              <a:t>Step 2: Donor Agreement</a:t>
            </a:r>
            <a:endParaRPr lang="en-US"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C59CAAF5-23C6-CE65-F250-236B9CD91E74}"/>
              </a:ext>
            </a:extLst>
          </p:cNvPr>
          <p:cNvSpPr>
            <a:spLocks noGrp="1"/>
          </p:cNvSpPr>
          <p:nvPr>
            <p:ph idx="1"/>
          </p:nvPr>
        </p:nvSpPr>
        <p:spPr>
          <a:xfrm>
            <a:off x="838200" y="1825625"/>
            <a:ext cx="10515600" cy="3556501"/>
          </a:xfrm>
        </p:spPr>
        <p:txBody>
          <a:bodyPr>
            <a:normAutofit fontScale="92500"/>
          </a:bodyPr>
          <a:lstStyle/>
          <a:p>
            <a:r>
              <a:rPr lang="en-US" sz="2800" dirty="0">
                <a:latin typeface="Times New Roman" panose="02020603050405020304" pitchFamily="18" charset="0"/>
                <a:cs typeface="Times New Roman" panose="02020603050405020304" pitchFamily="18" charset="0"/>
              </a:rPr>
              <a:t>The Donor Agreement is a legal document specifying the name of the endowment, indication that funds will be maintained in perpetuity, restrictions on use of earnings, if any, conditions for acceptance of gifts, and how the council will administer/invest the funds.  </a:t>
            </a:r>
          </a:p>
          <a:p>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Both the donor and a council representative will need to sign this document.</a:t>
            </a:r>
          </a:p>
          <a:p>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See the example file provided in folder H.</a:t>
            </a: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63217561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C535D33-B264-A489-6909-3BC68A798DC9}"/>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201304CF-83B4-9F6B-991B-30119D255CD9}"/>
              </a:ext>
            </a:extLst>
          </p:cNvPr>
          <p:cNvSpPr>
            <a:spLocks noGrp="1"/>
          </p:cNvSpPr>
          <p:nvPr>
            <p:ph type="title"/>
          </p:nvPr>
        </p:nvSpPr>
        <p:spPr/>
        <p:txBody>
          <a:bodyPr>
            <a:normAutofit/>
          </a:bodyPr>
          <a:lstStyle/>
          <a:p>
            <a:pPr algn="ctr"/>
            <a:r>
              <a:rPr lang="en-US" sz="4400" dirty="0">
                <a:latin typeface="Times New Roman" panose="02020603050405020304" pitchFamily="18" charset="0"/>
                <a:cs typeface="Times New Roman" panose="02020603050405020304" pitchFamily="18" charset="0"/>
              </a:rPr>
              <a:t>Step 3: Council Endowment Register Form </a:t>
            </a:r>
            <a:endParaRPr lang="en-US"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D0512B5A-72B3-E9EB-1AD8-E06BBF5967C0}"/>
              </a:ext>
            </a:extLst>
          </p:cNvPr>
          <p:cNvSpPr>
            <a:spLocks noGrp="1"/>
          </p:cNvSpPr>
          <p:nvPr>
            <p:ph idx="1"/>
          </p:nvPr>
        </p:nvSpPr>
        <p:spPr>
          <a:xfrm>
            <a:off x="838200" y="1965157"/>
            <a:ext cx="10515600" cy="3785937"/>
          </a:xfrm>
        </p:spPr>
        <p:txBody>
          <a:bodyPr>
            <a:normAutofit fontScale="92500"/>
          </a:bodyPr>
          <a:lstStyle/>
          <a:p>
            <a:pPr marL="0" indent="0">
              <a:buNone/>
            </a:pPr>
            <a:r>
              <a:rPr lang="en-US" sz="2800" dirty="0">
                <a:latin typeface="Times New Roman" panose="02020603050405020304" pitchFamily="18" charset="0"/>
                <a:cs typeface="Times New Roman" panose="02020603050405020304" pitchFamily="18" charset="0"/>
              </a:rPr>
              <a:t>This form (see this file in Folder </a:t>
            </a:r>
            <a:r>
              <a:rPr lang="en-US" dirty="0">
                <a:latin typeface="Times New Roman" panose="02020603050405020304" pitchFamily="18" charset="0"/>
                <a:cs typeface="Times New Roman" panose="02020603050405020304" pitchFamily="18" charset="0"/>
              </a:rPr>
              <a:t>H</a:t>
            </a:r>
            <a:r>
              <a:rPr lang="en-US" sz="2800" dirty="0">
                <a:latin typeface="Times New Roman" panose="02020603050405020304" pitchFamily="18" charset="0"/>
                <a:cs typeface="Times New Roman" panose="02020603050405020304" pitchFamily="18" charset="0"/>
              </a:rPr>
              <a:t>) summarizes specific information about the donor(s) and the gift contained in the Donor Agreement and Blackbaud:</a:t>
            </a:r>
          </a:p>
          <a:p>
            <a:pPr marL="0" indent="0">
              <a:buNone/>
            </a:pPr>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Biographical sketch of the donor(s).</a:t>
            </a:r>
          </a:p>
          <a:p>
            <a:r>
              <a:rPr lang="en-US" sz="2800" dirty="0">
                <a:latin typeface="Times New Roman" panose="02020603050405020304" pitchFamily="18" charset="0"/>
                <a:cs typeface="Times New Roman" panose="02020603050405020304" pitchFamily="18" charset="0"/>
              </a:rPr>
              <a:t>Brief description of the purpose and provision of the endowment.</a:t>
            </a:r>
          </a:p>
          <a:p>
            <a:r>
              <a:rPr lang="en-US" sz="2800" dirty="0">
                <a:latin typeface="Times New Roman" panose="02020603050405020304" pitchFamily="18" charset="0"/>
                <a:cs typeface="Times New Roman" panose="02020603050405020304" pitchFamily="18" charset="0"/>
              </a:rPr>
              <a:t>Name and contact information for legal and/or financial representatives.</a:t>
            </a:r>
          </a:p>
          <a:p>
            <a:r>
              <a:rPr lang="en-US" sz="2800" dirty="0">
                <a:latin typeface="Times New Roman" panose="02020603050405020304" pitchFamily="18" charset="0"/>
                <a:cs typeface="Times New Roman" panose="02020603050405020304" pitchFamily="18" charset="0"/>
              </a:rPr>
              <a:t>Restrictions, if any, on the use of endowment earnings.</a:t>
            </a:r>
          </a:p>
          <a:p>
            <a:r>
              <a:rPr lang="en-US" sz="2800" dirty="0">
                <a:latin typeface="Times New Roman" panose="02020603050405020304" pitchFamily="18" charset="0"/>
                <a:cs typeface="Times New Roman" panose="02020603050405020304" pitchFamily="18" charset="0"/>
              </a:rPr>
              <a:t>Contribution updates.</a:t>
            </a:r>
          </a:p>
          <a:p>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79929312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8A753D8-1C47-3C7B-D3E7-C44433C02AC1}"/>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EF08E9CA-CC81-365B-E24C-F9D0CBCFE51D}"/>
              </a:ext>
            </a:extLst>
          </p:cNvPr>
          <p:cNvSpPr>
            <a:spLocks noGrp="1"/>
          </p:cNvSpPr>
          <p:nvPr>
            <p:ph type="title"/>
          </p:nvPr>
        </p:nvSpPr>
        <p:spPr/>
        <p:txBody>
          <a:bodyPr>
            <a:normAutofit/>
          </a:bodyPr>
          <a:lstStyle/>
          <a:p>
            <a:pPr algn="ctr"/>
            <a:r>
              <a:rPr lang="en-US" sz="4400" dirty="0">
                <a:latin typeface="Times New Roman" panose="02020603050405020304" pitchFamily="18" charset="0"/>
                <a:cs typeface="Times New Roman" panose="02020603050405020304" pitchFamily="18" charset="0"/>
              </a:rPr>
              <a:t>Step 4:  Council Gift Transfer Form </a:t>
            </a:r>
            <a:endParaRPr lang="en-US"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9258C375-2573-ED95-E4A4-73FEB727DB39}"/>
              </a:ext>
            </a:extLst>
          </p:cNvPr>
          <p:cNvSpPr>
            <a:spLocks noGrp="1"/>
          </p:cNvSpPr>
          <p:nvPr>
            <p:ph idx="1"/>
          </p:nvPr>
        </p:nvSpPr>
        <p:spPr>
          <a:xfrm>
            <a:off x="938463" y="1825625"/>
            <a:ext cx="9280358" cy="4351338"/>
          </a:xfrm>
        </p:spPr>
        <p:txBody>
          <a:bodyPr/>
          <a:lstStyle/>
          <a:p>
            <a:r>
              <a:rPr lang="en-US" sz="2800" dirty="0">
                <a:latin typeface="Times New Roman" panose="02020603050405020304" pitchFamily="18" charset="0"/>
                <a:cs typeface="Times New Roman" panose="02020603050405020304" pitchFamily="18" charset="0"/>
              </a:rPr>
              <a:t>This council document is used to inform donor(s)’ financial advisor or fund management company how to transfer funds to the council.</a:t>
            </a:r>
          </a:p>
          <a:p>
            <a:r>
              <a:rPr lang="en-US" sz="2800" dirty="0">
                <a:latin typeface="Times New Roman" panose="02020603050405020304" pitchFamily="18" charset="0"/>
                <a:cs typeface="Times New Roman" panose="02020603050405020304" pitchFamily="18" charset="0"/>
              </a:rPr>
              <a:t>This form typically includes information for the following:</a:t>
            </a:r>
          </a:p>
          <a:p>
            <a:pPr marL="0" indent="0">
              <a:buNone/>
            </a:pPr>
            <a:r>
              <a:rPr lang="en-US" sz="2800" dirty="0">
                <a:latin typeface="Times New Roman" panose="02020603050405020304" pitchFamily="18" charset="0"/>
                <a:cs typeface="Times New Roman" panose="02020603050405020304" pitchFamily="18" charset="0"/>
              </a:rPr>
              <a:t>	Electronic transfer of stocks (broker to broker)</a:t>
            </a:r>
          </a:p>
          <a:p>
            <a:pPr marL="0" indent="0">
              <a:buNone/>
            </a:pPr>
            <a:r>
              <a:rPr lang="en-US" sz="2800" dirty="0">
                <a:latin typeface="Times New Roman" panose="02020603050405020304" pitchFamily="18" charset="0"/>
                <a:cs typeface="Times New Roman" panose="02020603050405020304" pitchFamily="18" charset="0"/>
              </a:rPr>
              <a:t>	Mailing of stock certificates and/or checks</a:t>
            </a:r>
          </a:p>
          <a:p>
            <a:pPr marL="0" indent="0">
              <a:buNone/>
            </a:pPr>
            <a:r>
              <a:rPr lang="en-US" sz="2800" dirty="0">
                <a:latin typeface="Times New Roman" panose="02020603050405020304" pitchFamily="18" charset="0"/>
                <a:cs typeface="Times New Roman" panose="02020603050405020304" pitchFamily="18" charset="0"/>
              </a:rPr>
              <a:t>	Electronic transfer of cash/proceeds from sale of stocks</a:t>
            </a:r>
          </a:p>
          <a:p>
            <a:pPr marL="0" indent="0">
              <a:buNone/>
            </a:pPr>
            <a:r>
              <a:rPr lang="en-US" sz="2800" dirty="0">
                <a:latin typeface="Times New Roman" panose="02020603050405020304" pitchFamily="18" charset="0"/>
                <a:cs typeface="Times New Roman" panose="02020603050405020304" pitchFamily="18" charset="0"/>
              </a:rPr>
              <a:t>	Gifts using credit cards</a:t>
            </a:r>
          </a:p>
          <a:p>
            <a:pPr marL="0" indent="0">
              <a:buNone/>
            </a:pPr>
            <a:r>
              <a:rPr lang="en-US" sz="2800" dirty="0">
                <a:latin typeface="Times New Roman" panose="02020603050405020304" pitchFamily="18" charset="0"/>
                <a:cs typeface="Times New Roman" panose="02020603050405020304" pitchFamily="18" charset="0"/>
              </a:rPr>
              <a:t>	If gift is made from donor(s) IRA</a:t>
            </a:r>
          </a:p>
          <a:p>
            <a:pPr marL="0" indent="0">
              <a:buNone/>
            </a:pPr>
            <a:endParaRPr lang="en-US" sz="3200" dirty="0"/>
          </a:p>
          <a:p>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50635546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C21D375-5F83-CD8E-7EF8-09E8EB5C01EB}"/>
            </a:ext>
          </a:extLst>
        </p:cNvPr>
        <p:cNvGrpSpPr/>
        <p:nvPr/>
      </p:nvGrpSpPr>
      <p:grpSpPr>
        <a:xfrm>
          <a:off x="0" y="0"/>
          <a:ext cx="0" cy="0"/>
          <a:chOff x="0" y="0"/>
          <a:chExt cx="0" cy="0"/>
        </a:xfrm>
      </p:grpSpPr>
      <p:sp>
        <p:nvSpPr>
          <p:cNvPr id="2" name="Title 1">
            <a:extLst>
              <a:ext uri="{FF2B5EF4-FFF2-40B4-BE49-F238E27FC236}">
                <a16:creationId xmlns:a16="http://schemas.microsoft.com/office/drawing/2014/main" id="{BB9E52CE-DD22-7B24-F35F-DB4518CE1544}"/>
              </a:ext>
            </a:extLst>
          </p:cNvPr>
          <p:cNvSpPr>
            <a:spLocks noGrp="1"/>
          </p:cNvSpPr>
          <p:nvPr>
            <p:ph type="title"/>
          </p:nvPr>
        </p:nvSpPr>
        <p:spPr/>
        <p:txBody>
          <a:bodyPr>
            <a:normAutofit/>
          </a:bodyPr>
          <a:lstStyle/>
          <a:p>
            <a:pPr algn="ctr"/>
            <a:r>
              <a:rPr lang="en-US" sz="4400" dirty="0">
                <a:latin typeface="Times New Roman" panose="02020603050405020304" pitchFamily="18" charset="0"/>
                <a:cs typeface="Times New Roman" panose="02020603050405020304" pitchFamily="18" charset="0"/>
              </a:rPr>
              <a:t>Step 5:  Gift Acknowledgment Letter</a:t>
            </a:r>
            <a:endParaRPr lang="en-US" dirty="0">
              <a:latin typeface="Times New Roman" panose="02020603050405020304" pitchFamily="18" charset="0"/>
              <a:cs typeface="Times New Roman" panose="02020603050405020304" pitchFamily="18" charset="0"/>
            </a:endParaRPr>
          </a:p>
        </p:txBody>
      </p:sp>
      <p:sp>
        <p:nvSpPr>
          <p:cNvPr id="3" name="Content Placeholder 2">
            <a:extLst>
              <a:ext uri="{FF2B5EF4-FFF2-40B4-BE49-F238E27FC236}">
                <a16:creationId xmlns:a16="http://schemas.microsoft.com/office/drawing/2014/main" id="{8B7FAD69-1095-172C-68B9-A60017791D1C}"/>
              </a:ext>
            </a:extLst>
          </p:cNvPr>
          <p:cNvSpPr>
            <a:spLocks noGrp="1"/>
          </p:cNvSpPr>
          <p:nvPr>
            <p:ph idx="1"/>
          </p:nvPr>
        </p:nvSpPr>
        <p:spPr>
          <a:xfrm>
            <a:off x="838200" y="2101516"/>
            <a:ext cx="10515600" cy="3152274"/>
          </a:xfrm>
        </p:spPr>
        <p:txBody>
          <a:bodyPr/>
          <a:lstStyle/>
          <a:p>
            <a:r>
              <a:rPr lang="en-US" sz="2800" dirty="0">
                <a:latin typeface="Times New Roman" panose="02020603050405020304" pitchFamily="18" charset="0"/>
                <a:cs typeface="Times New Roman" panose="02020603050405020304" pitchFamily="18" charset="0"/>
              </a:rPr>
              <a:t>Upon the completion of the donor transfer of funds to the council, </a:t>
            </a:r>
            <a:r>
              <a:rPr lang="en-US" sz="2800" u="sng" dirty="0">
                <a:latin typeface="Times New Roman" panose="02020603050405020304" pitchFamily="18" charset="0"/>
                <a:cs typeface="Times New Roman" panose="02020603050405020304" pitchFamily="18" charset="0"/>
              </a:rPr>
              <a:t>it is essential for the donor to receive a letter specifying the amount and type of funds donated</a:t>
            </a:r>
            <a:r>
              <a:rPr lang="en-US" sz="2800" dirty="0">
                <a:latin typeface="Times New Roman" panose="02020603050405020304" pitchFamily="18" charset="0"/>
                <a:cs typeface="Times New Roman" panose="02020603050405020304" pitchFamily="18" charset="0"/>
              </a:rPr>
              <a:t>. This letter needs to be part of the council’s permanent endowment files.</a:t>
            </a:r>
          </a:p>
          <a:p>
            <a:endParaRPr lang="en-US" sz="2800" dirty="0">
              <a:latin typeface="Times New Roman" panose="02020603050405020304" pitchFamily="18" charset="0"/>
              <a:cs typeface="Times New Roman" panose="02020603050405020304" pitchFamily="18" charset="0"/>
            </a:endParaRPr>
          </a:p>
          <a:p>
            <a:r>
              <a:rPr lang="en-US" sz="2800" dirty="0">
                <a:latin typeface="Times New Roman" panose="02020603050405020304" pitchFamily="18" charset="0"/>
                <a:cs typeface="Times New Roman" panose="02020603050405020304" pitchFamily="18" charset="0"/>
              </a:rPr>
              <a:t>Donor(s) require this type of documentation for tax filing purposes.</a:t>
            </a:r>
          </a:p>
          <a:p>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594659713"/>
      </p:ext>
    </p:extLst>
  </p:cSld>
  <p:clrMapOvr>
    <a:masterClrMapping/>
  </p:clrMapOvr>
</p:sld>
</file>

<file path=ppt/theme/theme1.xml><?xml version="1.0" encoding="utf-8"?>
<a:theme xmlns:a="http://schemas.openxmlformats.org/drawingml/2006/main" name="1_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Metadata/LabelInfo.xml><?xml version="1.0" encoding="utf-8"?>
<clbl:labelList xmlns:clbl="http://schemas.microsoft.com/office/2020/mipLabelMetadata">
  <clbl:label id="{fd9008a0-7846-4989-a4c5-77cfad3f7e4e}" enabled="0" method="" siteId="{fd9008a0-7846-4989-a4c5-77cfad3f7e4e}" removed="1"/>
</clbl:labelList>
</file>

<file path=docProps/app.xml><?xml version="1.0" encoding="utf-8"?>
<Properties xmlns="http://schemas.openxmlformats.org/officeDocument/2006/extended-properties" xmlns:vt="http://schemas.openxmlformats.org/officeDocument/2006/docPropsVTypes">
  <TotalTime>221</TotalTime>
  <Words>655</Words>
  <Application>Microsoft Office PowerPoint</Application>
  <PresentationFormat>Widescreen</PresentationFormat>
  <Paragraphs>54</Paragraphs>
  <Slides>10</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10</vt:i4>
      </vt:variant>
    </vt:vector>
  </HeadingPairs>
  <TitlesOfParts>
    <vt:vector size="16" baseType="lpstr">
      <vt:lpstr>Aptos</vt:lpstr>
      <vt:lpstr>Arial</vt:lpstr>
      <vt:lpstr>Arial Black</vt:lpstr>
      <vt:lpstr>Arial Nova</vt:lpstr>
      <vt:lpstr>Times New Roman</vt:lpstr>
      <vt:lpstr>1_Office Theme</vt:lpstr>
      <vt:lpstr>Initiating a Council                 Endowment Fund</vt:lpstr>
      <vt:lpstr>Council Endowment Funds (1)</vt:lpstr>
      <vt:lpstr>Council Endowment Funds (2)</vt:lpstr>
      <vt:lpstr>Steps for Successfully Initiating an Endowment Fund</vt:lpstr>
      <vt:lpstr>Step 1: Gift Letter of Intent</vt:lpstr>
      <vt:lpstr>Step 2: Donor Agreement</vt:lpstr>
      <vt:lpstr>Step 3: Council Endowment Register Form </vt:lpstr>
      <vt:lpstr>Step 4:  Council Gift Transfer Form </vt:lpstr>
      <vt:lpstr>Step 5:  Gift Acknowledgment Letter</vt:lpstr>
      <vt:lpstr>Conclusion - Good Practices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Combined Troop Pilot</dc:title>
  <dc:creator>Garfield Murden</dc:creator>
  <cp:lastModifiedBy>Mayo Jr, James M</cp:lastModifiedBy>
  <cp:revision>12</cp:revision>
  <dcterms:created xsi:type="dcterms:W3CDTF">2024-06-03T18:45:11Z</dcterms:created>
  <dcterms:modified xsi:type="dcterms:W3CDTF">2024-12-05T23:11:24Z</dcterms:modified>
</cp:coreProperties>
</file>

<file path=docProps/thumbnail.jpeg>
</file>