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62" r:id="rId2"/>
    <p:sldId id="263" r:id="rId3"/>
    <p:sldId id="264" r:id="rId4"/>
    <p:sldId id="265" r:id="rId5"/>
    <p:sldId id="266" r:id="rId6"/>
    <p:sldId id="276" r:id="rId7"/>
    <p:sldId id="275" r:id="rId8"/>
    <p:sldId id="274" r:id="rId9"/>
    <p:sldId id="273" r:id="rId10"/>
    <p:sldId id="270" r:id="rId11"/>
    <p:sldId id="272" r:id="rId12"/>
    <p:sldId id="271" r:id="rId13"/>
    <p:sldId id="269" r:id="rId14"/>
    <p:sldId id="300" r:id="rId15"/>
    <p:sldId id="299" r:id="rId16"/>
    <p:sldId id="298" r:id="rId17"/>
    <p:sldId id="297" r:id="rId18"/>
    <p:sldId id="296" r:id="rId19"/>
    <p:sldId id="295" r:id="rId20"/>
    <p:sldId id="294" r:id="rId21"/>
    <p:sldId id="293" r:id="rId22"/>
    <p:sldId id="292" r:id="rId23"/>
    <p:sldId id="291" r:id="rId24"/>
    <p:sldId id="290" r:id="rId25"/>
    <p:sldId id="289" r:id="rId26"/>
    <p:sldId id="288" r:id="rId27"/>
    <p:sldId id="287" r:id="rId28"/>
    <p:sldId id="286" r:id="rId29"/>
    <p:sldId id="285" r:id="rId30"/>
    <p:sldId id="284" r:id="rId31"/>
    <p:sldId id="282" r:id="rId32"/>
    <p:sldId id="283" r:id="rId33"/>
    <p:sldId id="281" r:id="rId34"/>
    <p:sldId id="280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8673A7-DE15-4A0B-A445-F91AB9D6C7BB}" v="4" dt="2024-06-11T15:08:23.6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0" autoAdjust="0"/>
    <p:restoredTop sz="96283" autoAdjust="0"/>
  </p:normalViewPr>
  <p:slideViewPr>
    <p:cSldViewPr snapToGrid="0">
      <p:cViewPr varScale="1">
        <p:scale>
          <a:sx n="95" d="100"/>
          <a:sy n="95" d="100"/>
        </p:scale>
        <p:origin x="2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7229F-A3D2-40DD-993F-F1808DEDFA3D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CF8B1-3499-477A-93A9-27336CFA54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54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BB2FC-7210-49F5-993A-00B15C358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0DDDBB-D62A-4015-A79E-4B409CE18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 descr="A pixelated eagle and fleur-de-lis&#10;&#10;Description automatically generated">
            <a:extLst>
              <a:ext uri="{FF2B5EF4-FFF2-40B4-BE49-F238E27FC236}">
                <a16:creationId xmlns:a16="http://schemas.microsoft.com/office/drawing/2014/main" id="{B26008A2-CCAD-71E9-A58C-0CCCEECC53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0378" y="6243156"/>
            <a:ext cx="2921149" cy="45163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2DDBC13-6109-EFC9-39E0-D8EF14C51331}"/>
              </a:ext>
            </a:extLst>
          </p:cNvPr>
          <p:cNvSpPr/>
          <p:nvPr userDrawn="1"/>
        </p:nvSpPr>
        <p:spPr>
          <a:xfrm>
            <a:off x="0" y="6343711"/>
            <a:ext cx="9073661" cy="315912"/>
          </a:xfrm>
          <a:prstGeom prst="rect">
            <a:avLst/>
          </a:prstGeom>
          <a:solidFill>
            <a:srgbClr val="0756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264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9D2550-CAEC-427C-9931-29B0BCF64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CA68F2-4BD4-466B-B002-5596145E4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043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029E-24FD-FE04-2EFE-D46788D64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34594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 Fund Accounting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87468-81FA-5EB6-774D-2818D2100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05665"/>
            <a:ext cx="10515600" cy="30712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Strategic Classification                                 for Fund Administration </a:t>
            </a:r>
          </a:p>
        </p:txBody>
      </p:sp>
    </p:spTree>
    <p:extLst>
      <p:ext uri="{BB962C8B-B14F-4D97-AF65-F5344CB8AC3E}">
        <p14:creationId xmlns:p14="http://schemas.microsoft.com/office/powerpoint/2010/main" val="25064965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426D9-6386-2A35-C332-2869587BF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064DA-55A3-2F01-6EF8-AD47833C7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B Type Endowments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D167E0-82EE-F555-FD97-5D149F0851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06315"/>
            <a:ext cx="10515600" cy="3770647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ea typeface="Cascadia Mono ExtraLight" panose="020B0609020000020004" pitchFamily="49" charset="0"/>
                <a:cs typeface="Times New Roman" panose="02020603050405020304" pitchFamily="18" charset="0"/>
              </a:rPr>
              <a:t>Definition</a:t>
            </a:r>
            <a:r>
              <a:rPr lang="en-US" sz="3600" dirty="0">
                <a:latin typeface="Times New Roman" panose="02020603050405020304" pitchFamily="18" charset="0"/>
                <a:ea typeface="Cascadia Mono ExtraLight" panose="020B0609020000020004" pitchFamily="49" charset="0"/>
                <a:cs typeface="Times New Roman" panose="02020603050405020304" pitchFamily="18" charset="0"/>
              </a:rPr>
              <a:t>:</a:t>
            </a:r>
            <a:r>
              <a:rPr lang="en-US" sz="2800" dirty="0">
                <a:latin typeface="Times New Roman" panose="02020603050405020304" pitchFamily="18" charset="0"/>
                <a:ea typeface="Cascadia Mono ExtraLight" panose="020B0609020000020004" pitchFamily="49" charset="0"/>
                <a:cs typeface="Times New Roman" panose="02020603050405020304" pitchFamily="18" charset="0"/>
              </a:rPr>
              <a:t> The Fund B type is a QUASI endowment.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ea typeface="Cascadia Mono ExtraLight" panose="020B0609020000020004" pitchFamily="49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Cascadia Mono ExtraLight" panose="020B0609020000020004" pitchFamily="49" charset="0"/>
                <a:cs typeface="Times New Roman" panose="02020603050405020304" pitchFamily="18" charset="0"/>
              </a:rPr>
              <a:t>The council executive board may vote to leave earnings unrestricted or designate their use.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8988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BE5402-84E3-D184-78A3-B0574F608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44A8C-0499-A226-A6DD-551DC9B76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C Type Endowments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C4CFD-7382-109B-A3A5-A995EC875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-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Fund C type is a TRUE endowment in which both the principal and earnings are restricted.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Donors have restricted, in writing, that funds are to be invested in perpetuity and only earnings used.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Funds solicited to support this endowment are also restricted.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141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77FAEF-1DF7-5A98-7F32-C2B31EE16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85C20-ADF2-EE3A-8003-C790795B2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D Type Endowments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89C44-18A4-63AC-2522-B77846C41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6211"/>
            <a:ext cx="10515600" cy="3810752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The Fund D type is a QUASI endowment in which the council executive board has voted to invest funds to establish an endowment.</a:t>
            </a:r>
          </a:p>
          <a:p>
            <a:pPr marL="0" indent="0">
              <a:buNone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Donors have restricted, in writing, for earnings to be used for a specific purpose.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1725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F5D9D-1451-C1D6-2005-3F9C347B47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82056-429B-AC51-8459-A52D94C7C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Audit Guidelines for Endowments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 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DCDF1-05B4-5DA2-DBF9-C6752B26B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0063"/>
            <a:ext cx="10515600" cy="38669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year-end financial reporting purposes, Net Asset Classes have been reduced from three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e. Unrestricted, Temporarily Restricted, and Permanently Restricted) to two (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e. Without Donor Restrictions and With Donor Restrictions).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Restricted Principal in A funds, Principal and Earnings in C funds, and both Principal and Earnings in D funds are included in Net Assets with Donor Restrictions.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389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9F49A-B1D9-6D3D-97B4-5B6C6AA1A2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6AC20-07EA-74F3-C784-E9AF5FC03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Audit Guidelines for Endowments     Part 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488D41-0013-DA82-D1F0-0D736A3382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62463"/>
            <a:ext cx="10515600" cy="37145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Earnings in A funds, and Principal and Earnings in B funds, are included in Without Donor Restrictions.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Councils need Endowment Registers to support their documentation of classifications.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818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A5438-AB27-6424-9659-72D830877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61D18-A9DC-B494-8EAA-C23940091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Register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340FDC-DC05-DEE5-D522-218F44748D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6737"/>
            <a:ext cx="10515600" cy="3610226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endowment register form needs to be filled out for every Council endowment, regardless of its classification.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for a Council’s Endowment Register form is illustrated on the next two slides.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68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0D21C-DC4D-5C88-E5B4-1CDA90068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FDEBD-A779-1D5F-0004-DED0A42F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Register Form (Page 1)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 descr="Graphical user interface, text, letter&#10;&#10;Description automatically generated">
            <a:extLst>
              <a:ext uri="{FF2B5EF4-FFF2-40B4-BE49-F238E27FC236}">
                <a16:creationId xmlns:a16="http://schemas.microsoft.com/office/drawing/2014/main" id="{8D2CF010-4B23-A4A3-D7F7-F8201FF574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904" t="1379" r="1" b="7612"/>
          <a:stretch/>
        </p:blipFill>
        <p:spPr>
          <a:xfrm>
            <a:off x="4390861" y="1833646"/>
            <a:ext cx="3410277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1819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A9222B-EE08-ADFE-20C9-827C1E8FF9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A1EB5-1EFE-6C4A-FCD9-6761A3ECF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Register Form (Page 2)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6" descr="Table&#10;&#10;Description automatically generated">
            <a:extLst>
              <a:ext uri="{FF2B5EF4-FFF2-40B4-BE49-F238E27FC236}">
                <a16:creationId xmlns:a16="http://schemas.microsoft.com/office/drawing/2014/main" id="{F0D80618-974C-CC14-BEDF-F8DC85CDD8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745" t="9042" r="3341"/>
          <a:stretch/>
        </p:blipFill>
        <p:spPr>
          <a:xfrm>
            <a:off x="4462622" y="1825625"/>
            <a:ext cx="3266755" cy="4351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3821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F5511F-94A9-7736-68E0-919063F08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08A56-E958-B6C5-DD53-5F026AC0F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Learning How to Use Fund Types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E952C-5F69-6257-7D9E-32AF38138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7767"/>
            <a:ext cx="10515600" cy="3457075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the following questions to consider how you should classify the following scenarios using the categories defined above.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 carefully about each question and refer to previous slides, if necessary, before seeing the answer for each scenario.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may wish to print out the slide entitled Endowment Classification Types and use the categories in that grid for your answers.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523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B7EFEE-9106-FE92-C356-664273657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64746-A79F-4644-2DCA-23893B150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1 - Question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0828B-6E2F-E0F5-C468-8C887FCE5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18083"/>
            <a:ext cx="10515600" cy="3858879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will provision gave $500,000 to the Top-Notch Council for camperships. The council executive board decided to treat the gift as an endowment for investment purposes.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fund type should you use – A(a), A(b), B(a), B(b), C or D?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095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FD7B5-602A-443B-E497-1FE5F2283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79314-787C-8866-A402-D2699647A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3 Endowment Funds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Contextual Framework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DED26-62D3-9661-39C5-2D9EBB53D8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9957"/>
            <a:ext cx="10515600" cy="3577389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Scouting America accounts for all individual endowments is in Fund 3, which are money-market funds (Fund 1 is the council’s operations fund and Fund 2 is its capital fund).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Each Fund 3 endowment has its own Balance Sheet, Income, and Expenses. Each one tracks principal, earnings, and accumulated unused earnings.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aggregation of individual endowments into common classifications becomes the basis for reporting Net Assets in the Council’s financial report submitted for audit.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920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26648-D66C-22CA-6C8D-988CA92A3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DC0EC-C3FC-4AC0-6F5E-C34A472A5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1 - Answer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6CA3F-952A-6507-D59B-579DDA6A0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57663"/>
            <a:ext cx="10515600" cy="3336758"/>
          </a:xfrm>
        </p:spPr>
        <p:txBody>
          <a:bodyPr>
            <a:normAutofit fontScale="92500" lnSpcReduction="2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Type D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donor provided written instructions in the will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restricting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use of the donation for camperships.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executive board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voted to invest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gift and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designate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it as a Quasi-endowment fund and use its earnings as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restricted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donor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1550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B1FC4-100E-1D06-DEC5-65D0519A65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5D291-2FBA-B79E-F6F6-80FB3BD42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2 - Question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54E08-5400-B09F-32A8-FEDEFDBBE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Mrs. Scoutmaster gave $75,000 to the Boy &amp; Girl Builder Council with earnings only to be used as the council executive board saw fit.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Which fund type should you use – A(a), A(b), B(a), B(b), C, or D?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42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CF3793-F4F8-4F25-98AE-8B6A5C0F5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FF4C2-73F9-A65A-DFA7-A68076F51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2 -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A62D3-6EA8-A12F-8F55-B3A1126C1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09954"/>
          </a:xfrm>
        </p:spPr>
        <p:txBody>
          <a:bodyPr>
            <a:normAutofit lnSpcReduction="1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- 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Type A(a)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should classify this donation as a True endowment with no donor-imposed earnings restriction.</a:t>
            </a:r>
          </a:p>
          <a:p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was left to decide either to leave the earnings unrestricted for general use of the Council or to designate the earnings for a specific purpose.  They chose to not designate use of the earnings.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280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F6DB8-9A2F-EF83-3062-6B49485D1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9617D-BB8D-90C3-3482-C00387887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3 -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8F700-8384-B5E9-19C6-946FA4D2B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will provision from the estate of Warren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Woodbadge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left $500,000 to the Quality Council endowment. The council executive board voted to designate earnings for building maintenance at Camp Hiawatha. 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Which fund type should you use – A(a), A(b), B(a), B(b), C, or D?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7039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F8B87-68CB-C48F-1F2B-52EE10499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27E42-5EB7-476E-87FB-0FB23CDAF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3 -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26B9D-F0B7-34D0-AEB7-CE95EF68F7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9849"/>
          </a:xfrm>
        </p:spPr>
        <p:txBody>
          <a:bodyPr>
            <a:normAutofit fontScale="92500" lnSpcReduction="1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 –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Type A(b)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The donor provided a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statement for the funds to be used for a council’s endowment fund - either one that exists or one that needs to be created.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The donor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not restrict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the donation would be used but the council executive board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voted to designate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these funds for a special purpose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3224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EACBCF-6C75-B43B-9D06-61FB0336C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B0B7D-A54B-BB2B-4077-012C44CF3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4 -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C1936-37B2-515F-F264-DF6316BD3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7768"/>
            <a:ext cx="10515600" cy="3569370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long-time Order of the Arrow member, Charley Cheerful Service, gave $30,000 as an endowment with earnings used to provide National Order of the Arrow Conference Scholarships.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fund type should you use – A(a), A(b), B(a), B(b), C, or D?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3713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330956-6BFE-3A44-767A-02BBFDBDAE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A358-2959-7D6D-067A-05AD7133A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4 -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F4A5B-DAFC-D230-092A-3ACE7FC272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3284"/>
            <a:ext cx="10515600" cy="3497179"/>
          </a:xfrm>
        </p:spPr>
        <p:txBody>
          <a:bodyPr>
            <a:normAutofit fontScale="92500" lnSpcReduction="1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 Fund Type C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principal must be maintained in perpetuity and the earnings must be used for scholarships.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gains in excess of amount paid out can be retained and reinvested, but such excess gains must still be used according to the original restriction.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121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AAE57F-31CC-088B-4597-AEBD70E5D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997AA-4F29-E864-20F1-37F0E334E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5 -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Queston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BDD21-4E38-8CE9-074D-202A86D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7979"/>
            <a:ext cx="10515600" cy="3898984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executive board of the Big Kernal Council decided to invest $25,000 of its current year’s popcorn sales profits in its endowment fund with no designations as to use of its earnings.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fund type should you use – A(a), A(b), B(a), B(b), C, or D?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4121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DCE185-8C7C-D37C-4A5E-FA7CD4D2E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02D26-5358-B447-3E63-B5DCB7526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5 – Answer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4041-2EF6-CD2C-A814-FA65EB34D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77453"/>
            <a:ext cx="10515600" cy="3296652"/>
          </a:xfrm>
        </p:spPr>
        <p:txBody>
          <a:bodyPr>
            <a:normAutofit fontScale="92500" lnSpcReduction="1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Fund Type B(a)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stated restrictions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the council to treat this as a True endowment fund.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executive board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not made a designation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to how this earnings will be used.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94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99D0C-CFEE-E24D-DE0C-C1AA45F12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19D00-E522-7AEB-F043-F7C633CC7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6 - 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8582E-C781-3327-2616-124CFDFCF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600"/>
            <a:ext cx="10515600" cy="3433012"/>
          </a:xfrm>
        </p:spPr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Situation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Harriet Scout-Lover left the Lucky Council $500,000 in her will. The Council has decided to invest the gift in its endowment fund with its earnings to be used to support camp maintenance.</a:t>
            </a:r>
          </a:p>
          <a:p>
            <a:pPr marL="0" indent="0"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Which fund type should you use – A(a), A(b), B(a), B(b), C, or D?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17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26396-9DBF-C6BC-01D6-670790316A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059A5-143B-5F84-1D66-2EA293C85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Classifications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143F5-84A4-BA51-995A-D82178292D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1305"/>
            <a:ext cx="10515600" cy="4155658"/>
          </a:xfrm>
        </p:spPr>
        <p:txBody>
          <a:bodyPr/>
          <a:lstStyle/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Federal Revisions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Internal Revenue Service (IRS) has revised its requirements for  classification of Endowment Fund Net Assets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Review for Compliance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Councils need to review their individual endowment classifications to ensure compliance with these requirements as they prepare financial records for audit.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1010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11A493-577D-84C7-5FD6-DC2C81E17C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D43A7-25FA-43D5-C156-190C5280C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Scenario 6 - 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270B2-385F-F177-13EB-F504DC7D45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7768"/>
            <a:ext cx="10515600" cy="3529264"/>
          </a:xfrm>
        </p:spPr>
        <p:txBody>
          <a:bodyPr>
            <a:normAutofit fontScale="85000" lnSpcReduction="20000"/>
          </a:bodyPr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Answer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Type B(b)</a:t>
            </a:r>
          </a:p>
          <a:p>
            <a:endParaRPr lang="en-US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donor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not restricted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use of her donation as a True Endowment.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Reason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executive board has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decided to designate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specific use for earnings of this endowment.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future the board, if it chooses, could use any of this money as it sees fit.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9424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0BD144-AFFB-8393-9C30-28EB304F0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89AD2-72AB-8C1A-1452-4856FA51A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Exceptions to These Scenarios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2E509-C71B-80EF-7B12-33EF1C9248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9325"/>
            <a:ext cx="10515600" cy="3777917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Given prior agreement, all restrictions and designations for endowments can be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temporarily suspen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critical that  a Finance Committee have prior approval before making such suspensions.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donor to a permanent endowment should provide a letter of suspension and the duration of time that the suspension will last.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Executive Board can approve suspensions for a specified time length for any fund which is a quasi endowment.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1788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61098-FB77-9126-CD5D-0478755DC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8B83A-94FF-747D-7BC5-7955D1E6E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Auditing Endowments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A35BD-5B4E-FC41-77B1-78BD63D63A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9853"/>
            <a:ext cx="10515600" cy="3537284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is responsible for errors in classification and reporting?</a:t>
            </a:r>
          </a:p>
          <a:p>
            <a:pPr marL="0" indent="0">
              <a:buNone/>
            </a:pP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Council, not the Auditor!</a:t>
            </a:r>
          </a:p>
          <a:p>
            <a:pPr marL="0" indent="0">
              <a:buNone/>
            </a:pP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council signs a Management Representation Letter, assuring the auditor that all of the financial data and supporting documentation are correct.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1132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E87A42-FDC3-5BAB-A6C1-AD95AA34CE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F37A8-AA5A-A245-A19A-A19EF590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08324-09B8-BCC6-7897-14EA11F46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89747"/>
            <a:ext cx="10515600" cy="3987216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portion of a Council’s endowment assets can be shielded from invasion by the Council Board and others, but only with proper classification and documentation to support that classification.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9634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8C3B1-541C-0390-CFAD-7D3EFC184A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8B6AF-2260-D707-49D9-865FB302B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944F7-884D-4961-EDA4-B5E557FF4C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8821" y="2630905"/>
            <a:ext cx="7050506" cy="3546058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 this presentation to train the council committee that provides oversight on finance and endowment donations.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22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C7B7D-908F-168F-2E19-7C9858F9AC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E3FB3-24BA-D9B5-5EB0-173402B03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 of Proper </a:t>
            </a:r>
            <a:b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Classification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89BFF-7FFC-28B7-6E9B-81F63BACBC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621"/>
            <a:ext cx="10515600" cy="3785937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With endowment assets potentially at risk, it is important to properly classify and document all Council endowments.</a:t>
            </a:r>
          </a:p>
          <a:p>
            <a:endParaRPr lang="en-US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If Council endowments have principal and/or earnings restricted by donors, these amounts must be maintained for the restricted purposes.</a:t>
            </a:r>
          </a:p>
          <a:p>
            <a:endParaRPr lang="en-US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 annual report on uses of restricted assets should be provided to the council’s Executive Board.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58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501B0-1393-8E41-A0FF-799333B7F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8C3A7-81CF-C376-463A-52DE8EAB3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Net Asset Classifications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BE71B-8078-99B0-0336-E3C5EBAAF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Net Assets with Donor Restrictions - can be considered as protected assets</a:t>
            </a:r>
          </a:p>
          <a:p>
            <a:endParaRPr lang="en-US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Net Assets without Donor Restrictions –can be considered “at risk”</a:t>
            </a:r>
          </a:p>
          <a:p>
            <a:endParaRPr lang="en-US" sz="28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Let’s look at how endowments are classified and how these classifications fit into the new Net Asset categories.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6969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E83D4-B9DF-45AC-DA30-F506DF57D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1FA88-7FCC-5DFD-C06E-62A3867223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Fund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0313B1-4674-3612-AC22-B41B18D3A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TRUE Endowment is created when a gift requires principal to be maintained in perpetuity (i.e. permanently restricted) and only earnings used (i.e. with or without Board Designation) to support the Council.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QUASI Endowment is created when the Council decides to invest principal (i.e. unrestricted) and use earnings to support its programming.  Such earnings may be restricted, board designated or unrestricted.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Let’s look at a summary table.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793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60395-2460-E421-9889-FBE8104791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06331-65BE-E93F-F4B4-BAFD06114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Fund Types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5328629-A0EE-0D74-37C2-8E4130E152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31803" t="34728" r="18099" b="31169"/>
          <a:stretch/>
        </p:blipFill>
        <p:spPr>
          <a:xfrm>
            <a:off x="1965158" y="2318083"/>
            <a:ext cx="7796463" cy="3233961"/>
          </a:xfrm>
        </p:spPr>
      </p:pic>
    </p:spTree>
    <p:extLst>
      <p:ext uri="{BB962C8B-B14F-4D97-AF65-F5344CB8AC3E}">
        <p14:creationId xmlns:p14="http://schemas.microsoft.com/office/powerpoint/2010/main" val="4064482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E1E16-7BC7-8917-5F7E-CAB067EE88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4FF78-7199-0FB8-89A1-4A36D58E9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Endowment Classification Types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4007A46-BD1C-927A-B318-AC4A6D2271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818" t="42609" r="32278" b="13562"/>
          <a:stretch/>
        </p:blipFill>
        <p:spPr>
          <a:xfrm>
            <a:off x="838200" y="1847663"/>
            <a:ext cx="10515600" cy="4307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67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577910-BBEF-E059-559D-3E0AA899E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B259E-492B-194A-0EC0-D70F00386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 A Type Endowments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E46F4-E7BD-BA95-6FAB-45DBB9E0AD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Fund A type is a TRUE endowment.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donor has declared this endowment’s principal to be restricted and its earnings unrestricted.</a:t>
            </a: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council executive board may choose to designate the use of earnings.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40019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d9008a0-7846-4989-a4c5-77cfad3f7e4e}" enabled="0" method="" siteId="{fd9008a0-7846-4989-a4c5-77cfad3f7e4e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1724</Words>
  <Application>Microsoft Office PowerPoint</Application>
  <PresentationFormat>Widescreen</PresentationFormat>
  <Paragraphs>149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Aptos</vt:lpstr>
      <vt:lpstr>Arial</vt:lpstr>
      <vt:lpstr>Arial Black</vt:lpstr>
      <vt:lpstr>Arial Nova</vt:lpstr>
      <vt:lpstr>Times New Roman</vt:lpstr>
      <vt:lpstr>Times New Roman</vt:lpstr>
      <vt:lpstr>1_Office Theme</vt:lpstr>
      <vt:lpstr>Council Fund Accounting</vt:lpstr>
      <vt:lpstr>Fund 3 Endowment Funds Contextual Framework</vt:lpstr>
      <vt:lpstr>Endowment Classifications</vt:lpstr>
      <vt:lpstr>Importance of Proper  Endowment Classification</vt:lpstr>
      <vt:lpstr>New Net Asset Classifications</vt:lpstr>
      <vt:lpstr>Endowment Fund Definitions</vt:lpstr>
      <vt:lpstr>Endowment Fund Types</vt:lpstr>
      <vt:lpstr>Endowment Classification Types</vt:lpstr>
      <vt:lpstr>Fund A Type Endowments</vt:lpstr>
      <vt:lpstr>Fund B Type Endowments</vt:lpstr>
      <vt:lpstr>Fund C Type Endowments</vt:lpstr>
      <vt:lpstr>Fund D Type Endowments</vt:lpstr>
      <vt:lpstr>New Audit Guidelines for Endowments Part 1</vt:lpstr>
      <vt:lpstr>New Audit Guidelines for Endowments     Part 2</vt:lpstr>
      <vt:lpstr>Endowment Register</vt:lpstr>
      <vt:lpstr>Endowment Register Form (Page 1)</vt:lpstr>
      <vt:lpstr>Endowment Register Form (Page 2)</vt:lpstr>
      <vt:lpstr>Learning How to Use Fund Types</vt:lpstr>
      <vt:lpstr>Scenario 1 - Question</vt:lpstr>
      <vt:lpstr>Scenario 1 - Answer</vt:lpstr>
      <vt:lpstr>Scenario 2 - Question</vt:lpstr>
      <vt:lpstr>Scenario 2 - Answer</vt:lpstr>
      <vt:lpstr>Scenario 3 - Question</vt:lpstr>
      <vt:lpstr>Scenario 3 - Answer</vt:lpstr>
      <vt:lpstr>Scenario 4 - Question</vt:lpstr>
      <vt:lpstr>Scenario 4 - Answer</vt:lpstr>
      <vt:lpstr>Scenario 5 - Queston</vt:lpstr>
      <vt:lpstr>Scenario 5 – Answer </vt:lpstr>
      <vt:lpstr>Scenario 6 - Question</vt:lpstr>
      <vt:lpstr>Scenario 6 - Answer</vt:lpstr>
      <vt:lpstr>Exceptions to These Scenarios</vt:lpstr>
      <vt:lpstr>Auditing Endowments</vt:lpstr>
      <vt:lpstr>Conclusion</vt:lpstr>
      <vt:lpstr>Good Practices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Combined Troop Pilot</dc:title>
  <dc:creator>Garfield Murden</dc:creator>
  <cp:lastModifiedBy>Mayo Jr, James M</cp:lastModifiedBy>
  <cp:revision>25</cp:revision>
  <dcterms:created xsi:type="dcterms:W3CDTF">2024-06-03T18:45:11Z</dcterms:created>
  <dcterms:modified xsi:type="dcterms:W3CDTF">2024-12-05T23:09:15Z</dcterms:modified>
</cp:coreProperties>
</file>