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96" r:id="rId2"/>
    <p:sldId id="320" r:id="rId3"/>
    <p:sldId id="299" r:id="rId4"/>
    <p:sldId id="302" r:id="rId5"/>
    <p:sldId id="303" r:id="rId6"/>
    <p:sldId id="304" r:id="rId7"/>
    <p:sldId id="305" r:id="rId8"/>
    <p:sldId id="306" r:id="rId9"/>
    <p:sldId id="307" r:id="rId10"/>
    <p:sldId id="308" r:id="rId11"/>
    <p:sldId id="309" r:id="rId12"/>
    <p:sldId id="310" r:id="rId13"/>
    <p:sldId id="311" r:id="rId14"/>
    <p:sldId id="312" r:id="rId15"/>
    <p:sldId id="313" r:id="rId16"/>
    <p:sldId id="314" r:id="rId17"/>
    <p:sldId id="317" r:id="rId18"/>
    <p:sldId id="318" r:id="rId19"/>
    <p:sldId id="322" r:id="rId20"/>
    <p:sldId id="321"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75" autoAdjust="0"/>
    <p:restoredTop sz="63055" autoAdjust="0"/>
  </p:normalViewPr>
  <p:slideViewPr>
    <p:cSldViewPr snapToGrid="0">
      <p:cViewPr varScale="1">
        <p:scale>
          <a:sx n="62" d="100"/>
          <a:sy n="62" d="100"/>
        </p:scale>
        <p:origin x="1886" y="6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DDBC55-46B8-457F-B393-FAFCCEEED68F}"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C0E2E599-9613-402D-8CE7-26D3194697AC}">
      <dgm:prSet phldrT="[Text]"/>
      <dgm:spPr>
        <a:solidFill>
          <a:srgbClr val="00C85A"/>
        </a:solidFill>
      </dgm:spPr>
      <dgm:t>
        <a:bodyPr/>
        <a:lstStyle/>
        <a:p>
          <a:r>
            <a:rPr lang="en-US" i="0" dirty="0"/>
            <a:t>SKILL</a:t>
          </a:r>
        </a:p>
      </dgm:t>
    </dgm:pt>
    <dgm:pt modelId="{C0CC8BA5-B85D-4197-8807-7377A0BFB47E}" type="parTrans" cxnId="{1D2B152D-A153-498B-8D62-786F6CB86F30}">
      <dgm:prSet/>
      <dgm:spPr/>
      <dgm:t>
        <a:bodyPr/>
        <a:lstStyle/>
        <a:p>
          <a:endParaRPr lang="en-US"/>
        </a:p>
      </dgm:t>
    </dgm:pt>
    <dgm:pt modelId="{3D26F87C-43ED-48DF-A430-CC05BA90032A}" type="sibTrans" cxnId="{1D2B152D-A153-498B-8D62-786F6CB86F30}">
      <dgm:prSet/>
      <dgm:spPr/>
      <dgm:t>
        <a:bodyPr/>
        <a:lstStyle/>
        <a:p>
          <a:endParaRPr lang="en-US"/>
        </a:p>
      </dgm:t>
    </dgm:pt>
    <dgm:pt modelId="{26FAB79B-F699-48C5-A677-6CC2FFFE46DE}">
      <dgm:prSet phldrT="[Text]"/>
      <dgm:spPr>
        <a:solidFill>
          <a:srgbClr val="009A46"/>
        </a:solidFill>
      </dgm:spPr>
      <dgm:t>
        <a:bodyPr/>
        <a:lstStyle/>
        <a:p>
          <a:r>
            <a:rPr lang="en-US" b="1" i="1" dirty="0"/>
            <a:t>THRILL!</a:t>
          </a:r>
        </a:p>
      </dgm:t>
    </dgm:pt>
    <dgm:pt modelId="{E68DE507-EC07-4CF5-B815-FAE8F4A4470F}" type="parTrans" cxnId="{4A157843-752B-4088-89E7-79E71B04FD29}">
      <dgm:prSet/>
      <dgm:spPr/>
      <dgm:t>
        <a:bodyPr/>
        <a:lstStyle/>
        <a:p>
          <a:endParaRPr lang="en-US"/>
        </a:p>
      </dgm:t>
    </dgm:pt>
    <dgm:pt modelId="{4510C3FA-A80D-44A9-841F-5F32B51142DF}" type="sibTrans" cxnId="{4A157843-752B-4088-89E7-79E71B04FD29}">
      <dgm:prSet/>
      <dgm:spPr/>
      <dgm:t>
        <a:bodyPr/>
        <a:lstStyle/>
        <a:p>
          <a:endParaRPr lang="en-US"/>
        </a:p>
      </dgm:t>
    </dgm:pt>
    <dgm:pt modelId="{138B3F01-7041-417D-85F3-CC4A4B3ABB27}">
      <dgm:prSet phldrT="[Text]"/>
      <dgm:spPr>
        <a:solidFill>
          <a:srgbClr val="9E0000"/>
        </a:solidFill>
      </dgm:spPr>
      <dgm:t>
        <a:bodyPr/>
        <a:lstStyle/>
        <a:p>
          <a:r>
            <a:rPr lang="en-US" b="1" i="1" dirty="0"/>
            <a:t>KILL!</a:t>
          </a:r>
        </a:p>
      </dgm:t>
    </dgm:pt>
    <dgm:pt modelId="{007BD09D-2596-44DA-A20E-07F89A4F50AF}" type="parTrans" cxnId="{1279A32D-1C25-45E8-956C-FFA3F5270799}">
      <dgm:prSet/>
      <dgm:spPr/>
      <dgm:t>
        <a:bodyPr/>
        <a:lstStyle/>
        <a:p>
          <a:endParaRPr lang="en-US"/>
        </a:p>
      </dgm:t>
    </dgm:pt>
    <dgm:pt modelId="{DB9E8340-A396-44E0-9B46-0EB30D55F802}" type="sibTrans" cxnId="{1279A32D-1C25-45E8-956C-FFA3F5270799}">
      <dgm:prSet/>
      <dgm:spPr/>
      <dgm:t>
        <a:bodyPr/>
        <a:lstStyle/>
        <a:p>
          <a:endParaRPr lang="en-US"/>
        </a:p>
      </dgm:t>
    </dgm:pt>
    <dgm:pt modelId="{4B08C013-E4EC-497B-BF7F-FBB2CE04CC89}">
      <dgm:prSet phldrT="[Text]"/>
      <dgm:spPr>
        <a:solidFill>
          <a:srgbClr val="FF3300"/>
        </a:solidFill>
      </dgm:spPr>
      <dgm:t>
        <a:bodyPr/>
        <a:lstStyle/>
        <a:p>
          <a:r>
            <a:rPr lang="en-US" dirty="0"/>
            <a:t>ILL</a:t>
          </a:r>
        </a:p>
      </dgm:t>
    </dgm:pt>
    <dgm:pt modelId="{1DF51F6E-7C5E-4F9E-909F-3B1B2A2CFA99}" type="parTrans" cxnId="{081E2AA7-95A5-4889-8772-142FFEDD0936}">
      <dgm:prSet/>
      <dgm:spPr/>
      <dgm:t>
        <a:bodyPr/>
        <a:lstStyle/>
        <a:p>
          <a:endParaRPr lang="en-US"/>
        </a:p>
      </dgm:t>
    </dgm:pt>
    <dgm:pt modelId="{59B94853-083A-4B4D-8040-83F36BD48ECB}" type="sibTrans" cxnId="{081E2AA7-95A5-4889-8772-142FFEDD0936}">
      <dgm:prSet/>
      <dgm:spPr/>
      <dgm:t>
        <a:bodyPr/>
        <a:lstStyle/>
        <a:p>
          <a:endParaRPr lang="en-US"/>
        </a:p>
      </dgm:t>
    </dgm:pt>
    <dgm:pt modelId="{46E697B6-9355-46D9-A057-382570759395}" type="pres">
      <dgm:prSet presAssocID="{2FDDBC55-46B8-457F-B393-FAFCCEEED68F}" presName="matrix" presStyleCnt="0">
        <dgm:presLayoutVars>
          <dgm:chMax val="1"/>
          <dgm:dir/>
          <dgm:resizeHandles val="exact"/>
        </dgm:presLayoutVars>
      </dgm:prSet>
      <dgm:spPr/>
    </dgm:pt>
    <dgm:pt modelId="{366D0415-2585-4803-85CA-D165662751A5}" type="pres">
      <dgm:prSet presAssocID="{2FDDBC55-46B8-457F-B393-FAFCCEEED68F}" presName="axisShape" presStyleLbl="bgShp" presStyleIdx="0" presStyleCnt="1"/>
      <dgm:spPr/>
    </dgm:pt>
    <dgm:pt modelId="{CE68DD3A-B0C3-40B5-BB0E-8A23C38E7BE9}" type="pres">
      <dgm:prSet presAssocID="{2FDDBC55-46B8-457F-B393-FAFCCEEED68F}" presName="rect1" presStyleLbl="node1" presStyleIdx="0" presStyleCnt="4">
        <dgm:presLayoutVars>
          <dgm:chMax val="0"/>
          <dgm:chPref val="0"/>
          <dgm:bulletEnabled val="1"/>
        </dgm:presLayoutVars>
      </dgm:prSet>
      <dgm:spPr/>
    </dgm:pt>
    <dgm:pt modelId="{1E46DE4D-B060-42C7-8EA1-C5498104A8C6}" type="pres">
      <dgm:prSet presAssocID="{2FDDBC55-46B8-457F-B393-FAFCCEEED68F}" presName="rect2" presStyleLbl="node1" presStyleIdx="1" presStyleCnt="4">
        <dgm:presLayoutVars>
          <dgm:chMax val="0"/>
          <dgm:chPref val="0"/>
          <dgm:bulletEnabled val="1"/>
        </dgm:presLayoutVars>
      </dgm:prSet>
      <dgm:spPr/>
    </dgm:pt>
    <dgm:pt modelId="{765019A8-7AAF-4600-9F65-CE079280CA45}" type="pres">
      <dgm:prSet presAssocID="{2FDDBC55-46B8-457F-B393-FAFCCEEED68F}" presName="rect3" presStyleLbl="node1" presStyleIdx="2" presStyleCnt="4">
        <dgm:presLayoutVars>
          <dgm:chMax val="0"/>
          <dgm:chPref val="0"/>
          <dgm:bulletEnabled val="1"/>
        </dgm:presLayoutVars>
      </dgm:prSet>
      <dgm:spPr/>
    </dgm:pt>
    <dgm:pt modelId="{58D609B9-51B6-4909-B87B-31648EF5DCEE}" type="pres">
      <dgm:prSet presAssocID="{2FDDBC55-46B8-457F-B393-FAFCCEEED68F}" presName="rect4" presStyleLbl="node1" presStyleIdx="3" presStyleCnt="4">
        <dgm:presLayoutVars>
          <dgm:chMax val="0"/>
          <dgm:chPref val="0"/>
          <dgm:bulletEnabled val="1"/>
        </dgm:presLayoutVars>
      </dgm:prSet>
      <dgm:spPr/>
    </dgm:pt>
  </dgm:ptLst>
  <dgm:cxnLst>
    <dgm:cxn modelId="{1D2B152D-A153-498B-8D62-786F6CB86F30}" srcId="{2FDDBC55-46B8-457F-B393-FAFCCEEED68F}" destId="{C0E2E599-9613-402D-8CE7-26D3194697AC}" srcOrd="0" destOrd="0" parTransId="{C0CC8BA5-B85D-4197-8807-7377A0BFB47E}" sibTransId="{3D26F87C-43ED-48DF-A430-CC05BA90032A}"/>
    <dgm:cxn modelId="{1279A32D-1C25-45E8-956C-FFA3F5270799}" srcId="{2FDDBC55-46B8-457F-B393-FAFCCEEED68F}" destId="{138B3F01-7041-417D-85F3-CC4A4B3ABB27}" srcOrd="2" destOrd="0" parTransId="{007BD09D-2596-44DA-A20E-07F89A4F50AF}" sibTransId="{DB9E8340-A396-44E0-9B46-0EB30D55F802}"/>
    <dgm:cxn modelId="{254FDC33-63A6-8A45-B3DC-B09F463B66A3}" type="presOf" srcId="{2FDDBC55-46B8-457F-B393-FAFCCEEED68F}" destId="{46E697B6-9355-46D9-A057-382570759395}" srcOrd="0" destOrd="0" presId="urn:microsoft.com/office/officeart/2005/8/layout/matrix2"/>
    <dgm:cxn modelId="{4A157843-752B-4088-89E7-79E71B04FD29}" srcId="{2FDDBC55-46B8-457F-B393-FAFCCEEED68F}" destId="{26FAB79B-F699-48C5-A677-6CC2FFFE46DE}" srcOrd="1" destOrd="0" parTransId="{E68DE507-EC07-4CF5-B815-FAE8F4A4470F}" sibTransId="{4510C3FA-A80D-44A9-841F-5F32B51142DF}"/>
    <dgm:cxn modelId="{032CA27B-E14D-7B48-A752-93CAF7263E6E}" type="presOf" srcId="{138B3F01-7041-417D-85F3-CC4A4B3ABB27}" destId="{765019A8-7AAF-4600-9F65-CE079280CA45}" srcOrd="0" destOrd="0" presId="urn:microsoft.com/office/officeart/2005/8/layout/matrix2"/>
    <dgm:cxn modelId="{081E2AA7-95A5-4889-8772-142FFEDD0936}" srcId="{2FDDBC55-46B8-457F-B393-FAFCCEEED68F}" destId="{4B08C013-E4EC-497B-BF7F-FBB2CE04CC89}" srcOrd="3" destOrd="0" parTransId="{1DF51F6E-7C5E-4F9E-909F-3B1B2A2CFA99}" sibTransId="{59B94853-083A-4B4D-8040-83F36BD48ECB}"/>
    <dgm:cxn modelId="{1B0DFDDA-F996-874A-BD63-67266A019FCC}" type="presOf" srcId="{C0E2E599-9613-402D-8CE7-26D3194697AC}" destId="{CE68DD3A-B0C3-40B5-BB0E-8A23C38E7BE9}" srcOrd="0" destOrd="0" presId="urn:microsoft.com/office/officeart/2005/8/layout/matrix2"/>
    <dgm:cxn modelId="{BD922DEF-A926-E043-A910-B25F14676FDC}" type="presOf" srcId="{4B08C013-E4EC-497B-BF7F-FBB2CE04CC89}" destId="{58D609B9-51B6-4909-B87B-31648EF5DCEE}" srcOrd="0" destOrd="0" presId="urn:microsoft.com/office/officeart/2005/8/layout/matrix2"/>
    <dgm:cxn modelId="{E20F09F8-005C-8349-B2CF-E4120132615B}" type="presOf" srcId="{26FAB79B-F699-48C5-A677-6CC2FFFE46DE}" destId="{1E46DE4D-B060-42C7-8EA1-C5498104A8C6}" srcOrd="0" destOrd="0" presId="urn:microsoft.com/office/officeart/2005/8/layout/matrix2"/>
    <dgm:cxn modelId="{60911A08-CDA9-D749-AEA0-18846E4DB406}" type="presParOf" srcId="{46E697B6-9355-46D9-A057-382570759395}" destId="{366D0415-2585-4803-85CA-D165662751A5}" srcOrd="0" destOrd="0" presId="urn:microsoft.com/office/officeart/2005/8/layout/matrix2"/>
    <dgm:cxn modelId="{F1CCA2C0-5673-2144-90D8-7796386BDB82}" type="presParOf" srcId="{46E697B6-9355-46D9-A057-382570759395}" destId="{CE68DD3A-B0C3-40B5-BB0E-8A23C38E7BE9}" srcOrd="1" destOrd="0" presId="urn:microsoft.com/office/officeart/2005/8/layout/matrix2"/>
    <dgm:cxn modelId="{DA3C60E3-55DB-F148-8571-FABC3C063488}" type="presParOf" srcId="{46E697B6-9355-46D9-A057-382570759395}" destId="{1E46DE4D-B060-42C7-8EA1-C5498104A8C6}" srcOrd="2" destOrd="0" presId="urn:microsoft.com/office/officeart/2005/8/layout/matrix2"/>
    <dgm:cxn modelId="{68FBEC30-1C64-224D-B18E-CD7D82828D9B}" type="presParOf" srcId="{46E697B6-9355-46D9-A057-382570759395}" destId="{765019A8-7AAF-4600-9F65-CE079280CA45}" srcOrd="3" destOrd="0" presId="urn:microsoft.com/office/officeart/2005/8/layout/matrix2"/>
    <dgm:cxn modelId="{F388760F-21C4-DC4D-A8D3-0A5645A633EA}" type="presParOf" srcId="{46E697B6-9355-46D9-A057-382570759395}" destId="{58D609B9-51B6-4909-B87B-31648EF5DCEE}"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6D0415-2585-4803-85CA-D165662751A5}">
      <dsp:nvSpPr>
        <dsp:cNvPr id="0" name=""/>
        <dsp:cNvSpPr/>
      </dsp:nvSpPr>
      <dsp:spPr>
        <a:xfrm>
          <a:off x="1177731" y="0"/>
          <a:ext cx="3889499" cy="3889499"/>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68DD3A-B0C3-40B5-BB0E-8A23C38E7BE9}">
      <dsp:nvSpPr>
        <dsp:cNvPr id="0" name=""/>
        <dsp:cNvSpPr/>
      </dsp:nvSpPr>
      <dsp:spPr>
        <a:xfrm>
          <a:off x="1430548" y="252817"/>
          <a:ext cx="1555799" cy="1555799"/>
        </a:xfrm>
        <a:prstGeom prst="roundRect">
          <a:avLst/>
        </a:prstGeom>
        <a:solidFill>
          <a:srgbClr val="00C85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i="0" kern="1200" dirty="0"/>
            <a:t>SKILL</a:t>
          </a:r>
        </a:p>
      </dsp:txBody>
      <dsp:txXfrm>
        <a:off x="1506496" y="328765"/>
        <a:ext cx="1403903" cy="1403903"/>
      </dsp:txXfrm>
    </dsp:sp>
    <dsp:sp modelId="{1E46DE4D-B060-42C7-8EA1-C5498104A8C6}">
      <dsp:nvSpPr>
        <dsp:cNvPr id="0" name=""/>
        <dsp:cNvSpPr/>
      </dsp:nvSpPr>
      <dsp:spPr>
        <a:xfrm>
          <a:off x="3258612" y="252817"/>
          <a:ext cx="1555799" cy="1555799"/>
        </a:xfrm>
        <a:prstGeom prst="roundRect">
          <a:avLst/>
        </a:prstGeom>
        <a:solidFill>
          <a:srgbClr val="009A4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i="1" kern="1200" dirty="0"/>
            <a:t>THRILL!</a:t>
          </a:r>
        </a:p>
      </dsp:txBody>
      <dsp:txXfrm>
        <a:off x="3334560" y="328765"/>
        <a:ext cx="1403903" cy="1403903"/>
      </dsp:txXfrm>
    </dsp:sp>
    <dsp:sp modelId="{765019A8-7AAF-4600-9F65-CE079280CA45}">
      <dsp:nvSpPr>
        <dsp:cNvPr id="0" name=""/>
        <dsp:cNvSpPr/>
      </dsp:nvSpPr>
      <dsp:spPr>
        <a:xfrm>
          <a:off x="1430548" y="2080881"/>
          <a:ext cx="1555799" cy="1555799"/>
        </a:xfrm>
        <a:prstGeom prst="roundRect">
          <a:avLst/>
        </a:prstGeom>
        <a:solidFill>
          <a:srgbClr val="9E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i="1" kern="1200" dirty="0"/>
            <a:t>KILL!</a:t>
          </a:r>
        </a:p>
      </dsp:txBody>
      <dsp:txXfrm>
        <a:off x="1506496" y="2156829"/>
        <a:ext cx="1403903" cy="1403903"/>
      </dsp:txXfrm>
    </dsp:sp>
    <dsp:sp modelId="{58D609B9-51B6-4909-B87B-31648EF5DCEE}">
      <dsp:nvSpPr>
        <dsp:cNvPr id="0" name=""/>
        <dsp:cNvSpPr/>
      </dsp:nvSpPr>
      <dsp:spPr>
        <a:xfrm>
          <a:off x="3258612" y="2080881"/>
          <a:ext cx="1555799" cy="1555799"/>
        </a:xfrm>
        <a:prstGeom prst="roundRect">
          <a:avLst/>
        </a:prstGeom>
        <a:solidFill>
          <a:srgbClr val="FF33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ILL</a:t>
          </a:r>
        </a:p>
      </dsp:txBody>
      <dsp:txXfrm>
        <a:off x="3334560" y="2156829"/>
        <a:ext cx="1403903" cy="1403903"/>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5C3D78-A558-4A5C-A220-47B2F40F1CF1}" type="datetimeFigureOut">
              <a:rPr lang="en-US" smtClean="0"/>
              <a:t>3/22/2018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BE1668-4D6A-4C8F-8C32-819FE6F32F94}" type="slidenum">
              <a:rPr lang="en-US" smtClean="0"/>
              <a:t>‹#›</a:t>
            </a:fld>
            <a:endParaRPr lang="en-US"/>
          </a:p>
        </p:txBody>
      </p:sp>
    </p:spTree>
    <p:extLst>
      <p:ext uri="{BB962C8B-B14F-4D97-AF65-F5344CB8AC3E}">
        <p14:creationId xmlns:p14="http://schemas.microsoft.com/office/powerpoint/2010/main" val="3028587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module we will introduce a new recruiting model and review the where, when and why of recruiting.  We will also cover some recruiting tips that you may find helpful.</a:t>
            </a:r>
          </a:p>
        </p:txBody>
      </p:sp>
      <p:sp>
        <p:nvSpPr>
          <p:cNvPr id="4" name="Slide Number Placeholder 3"/>
          <p:cNvSpPr>
            <a:spLocks noGrp="1"/>
          </p:cNvSpPr>
          <p:nvPr>
            <p:ph type="sldNum" sz="quarter" idx="10"/>
          </p:nvPr>
        </p:nvSpPr>
        <p:spPr/>
        <p:txBody>
          <a:bodyPr/>
          <a:lstStyle/>
          <a:p>
            <a:fld id="{FCBE1668-4D6A-4C8F-8C32-819FE6F32F94}" type="slidenum">
              <a:rPr lang="en-US" smtClean="0"/>
              <a:t>1</a:t>
            </a:fld>
            <a:endParaRPr lang="en-US"/>
          </a:p>
        </p:txBody>
      </p:sp>
    </p:spTree>
    <p:extLst>
      <p:ext uri="{BB962C8B-B14F-4D97-AF65-F5344CB8AC3E}">
        <p14:creationId xmlns:p14="http://schemas.microsoft.com/office/powerpoint/2010/main" val="3578994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BE1668-4D6A-4C8F-8C32-819FE6F32F94}" type="slidenum">
              <a:rPr lang="en-US" smtClean="0"/>
              <a:t>2</a:t>
            </a:fld>
            <a:endParaRPr lang="en-US"/>
          </a:p>
        </p:txBody>
      </p:sp>
    </p:spTree>
    <p:extLst>
      <p:ext uri="{BB962C8B-B14F-4D97-AF65-F5344CB8AC3E}">
        <p14:creationId xmlns:p14="http://schemas.microsoft.com/office/powerpoint/2010/main" val="2635637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Effective</a:t>
            </a:r>
            <a:r>
              <a:rPr lang="en-US" baseline="0" dirty="0"/>
              <a:t> recruiting is vision-based.  Your success will be greater if you have a vision for your term of service that guides you.  </a:t>
            </a:r>
            <a:endParaRPr lang="en-US" b="1" baseline="0" dirty="0"/>
          </a:p>
          <a:p>
            <a:pPr marL="0" indent="0">
              <a:buFont typeface="+mj-lt"/>
              <a:buNone/>
            </a:pPr>
            <a:r>
              <a:rPr lang="en-US" b="0" baseline="0" dirty="0"/>
              <a:t>Our vision for our term of service is the foundation of our recruiting!</a:t>
            </a:r>
          </a:p>
          <a:p>
            <a:endParaRPr lang="en-US" baseline="0" dirty="0"/>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3/22/2018</a:t>
            </a:fld>
            <a:endParaRPr lang="en-US"/>
          </a:p>
        </p:txBody>
      </p:sp>
      <p:sp>
        <p:nvSpPr>
          <p:cNvPr id="5" name="Footer Placeholder 4"/>
          <p:cNvSpPr>
            <a:spLocks noGrp="1"/>
          </p:cNvSpPr>
          <p:nvPr>
            <p:ph type="ftr" sz="quarter" idx="11"/>
          </p:nvPr>
        </p:nvSpPr>
        <p:spPr/>
        <p:txBody>
          <a:bodyPr/>
          <a:lstStyle/>
          <a:p>
            <a:pPr>
              <a:defRPr/>
            </a:pPr>
            <a:r>
              <a:rPr lang="en-US"/>
              <a:t>PTC 2014 "The Council Commissioner"</a:t>
            </a:r>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3</a:t>
            </a:fld>
            <a:endParaRPr lang="en-US"/>
          </a:p>
        </p:txBody>
      </p:sp>
    </p:spTree>
    <p:extLst>
      <p:ext uri="{BB962C8B-B14F-4D97-AF65-F5344CB8AC3E}">
        <p14:creationId xmlns:p14="http://schemas.microsoft.com/office/powerpoint/2010/main" val="563427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0" i="0" dirty="0"/>
              <a:t>Not</a:t>
            </a:r>
            <a:r>
              <a:rPr lang="en-US" b="0" i="0" baseline="0" dirty="0"/>
              <a:t> all commissioners are alike. There are different roles needed to build an effective Unit Service team.</a:t>
            </a:r>
          </a:p>
          <a:p>
            <a:endParaRPr lang="en-US" b="1" i="1" dirty="0"/>
          </a:p>
          <a:p>
            <a:r>
              <a:rPr lang="en-US" b="1" i="1" dirty="0"/>
              <a:t>Unit commissioners </a:t>
            </a:r>
            <a:r>
              <a:rPr lang="en-US" dirty="0"/>
              <a:t>are on the front lines; they provide</a:t>
            </a:r>
            <a:r>
              <a:rPr lang="en-US" baseline="0" dirty="0"/>
              <a:t> service to units. They are our primary resource to ensure units we’re accomplishing our four objectives:</a:t>
            </a:r>
          </a:p>
          <a:p>
            <a:pPr lvl="1"/>
            <a:r>
              <a:rPr lang="en-US" baseline="0" dirty="0"/>
              <a:t>1.</a:t>
            </a:r>
            <a:r>
              <a:rPr lang="en-US" dirty="0"/>
              <a:t> Supporting unit growth through the Journey to Excellence.</a:t>
            </a:r>
          </a:p>
          <a:p>
            <a:pPr lvl="1"/>
            <a:r>
              <a:rPr lang="en-US" dirty="0"/>
              <a:t>2. Contacting units and capturing their strengths, needs , and a Unit</a:t>
            </a:r>
            <a:r>
              <a:rPr lang="en-US" baseline="0" dirty="0"/>
              <a:t> Service Plan </a:t>
            </a:r>
            <a:r>
              <a:rPr lang="en-US" dirty="0"/>
              <a:t>in Commissioner Tools.</a:t>
            </a:r>
          </a:p>
          <a:p>
            <a:pPr lvl="1"/>
            <a:r>
              <a:rPr lang="en-US" dirty="0"/>
              <a:t>3. Linking unit needs to district operating committee resources.</a:t>
            </a:r>
          </a:p>
          <a:p>
            <a:pPr lvl="1"/>
            <a:r>
              <a:rPr lang="en-US" dirty="0"/>
              <a:t>4. Supporting timely charter renewal.</a:t>
            </a:r>
          </a:p>
          <a:p>
            <a:pPr lvl="0"/>
            <a:endParaRPr lang="en-US" dirty="0"/>
          </a:p>
          <a:p>
            <a:r>
              <a:rPr lang="en-US" b="1" i="1" dirty="0"/>
              <a:t>Roundtable commissioners</a:t>
            </a:r>
            <a:r>
              <a:rPr lang="en-US" b="1" i="1" baseline="0" dirty="0"/>
              <a:t> </a:t>
            </a:r>
            <a:r>
              <a:rPr lang="en-US" baseline="0" dirty="0"/>
              <a:t>provide continuous training to our unit leaders. The district training committee and, increasingly, our Scouting U Learn Center, provide the position-specific training unit leaders need, but roundtable is the place for them to keep current on district and council news and opportunities, learn best practices for delivering a top quality program, and expand their Scouting network.</a:t>
            </a:r>
          </a:p>
          <a:p>
            <a:endParaRPr lang="en-US" baseline="0" dirty="0"/>
          </a:p>
          <a:p>
            <a:r>
              <a:rPr lang="en-US" b="1" i="1" baseline="0" dirty="0"/>
              <a:t>Administrative commissioners</a:t>
            </a:r>
            <a:r>
              <a:rPr lang="en-US" baseline="0" dirty="0"/>
              <a:t> manage the process of unit service. They ensure our commissioners know and use our contemporary tools and techniques to help our units better serve more youth, that we allocate available resources most effectively, and that we’re continually recruiting to have that adequate number of trained commissioners we need.</a:t>
            </a:r>
          </a:p>
          <a:p>
            <a:endParaRPr lang="en-US" baseline="0" dirty="0"/>
          </a:p>
          <a:p>
            <a:r>
              <a:rPr lang="en-US" baseline="0" dirty="0"/>
              <a:t>But it’s important to remember that we have </a:t>
            </a:r>
            <a:r>
              <a:rPr lang="en-US" b="1" i="1" baseline="0" dirty="0"/>
              <a:t>“specialists” and “generalists” </a:t>
            </a:r>
            <a:r>
              <a:rPr lang="en-US" baseline="0" dirty="0"/>
              <a:t>in each of those categories and incorporating that in our preparation is important.</a:t>
            </a:r>
          </a:p>
          <a:p>
            <a:endParaRPr lang="en-US" baseline="0" dirty="0"/>
          </a:p>
          <a:p>
            <a:r>
              <a:rPr lang="en-US" baseline="0" dirty="0"/>
              <a:t>Sometimes we need a commissioner with wide knowledge and experience to serve multiple types of units. But that’s not always the case.</a:t>
            </a:r>
          </a:p>
          <a:p>
            <a:endParaRPr lang="en-US" baseline="0" dirty="0"/>
          </a:p>
          <a:p>
            <a:r>
              <a:rPr lang="en-US" baseline="0" dirty="0"/>
              <a:t>For example, isn’t serving a new unit different from serving an established, successful one? What might be differences in passion, potential, and priorities?</a:t>
            </a:r>
          </a:p>
          <a:p>
            <a:endParaRPr lang="en-US" baseline="0" dirty="0"/>
          </a:p>
          <a:p>
            <a:r>
              <a:rPr lang="en-US" baseline="0" dirty="0"/>
              <a:t>Or, perhaps we need someone to champion a new tool or process, such as Commissioner Tools or the Unit Service Plan. What might be the differences in passion, potential, and priorities?</a:t>
            </a:r>
          </a:p>
          <a:p>
            <a:endParaRPr lang="en-US" baseline="0" dirty="0"/>
          </a:p>
          <a:p>
            <a:r>
              <a:rPr lang="en-US" baseline="0" dirty="0"/>
              <a:t>Or what if we need to serve a Pack that is participating in the Lion pilot? </a:t>
            </a:r>
          </a:p>
          <a:p>
            <a:endParaRPr lang="en-US" baseline="0" dirty="0"/>
          </a:p>
          <a:p>
            <a:r>
              <a:rPr lang="en-US" baseline="0" dirty="0"/>
              <a:t>Or how about serving LDS units?</a:t>
            </a:r>
          </a:p>
          <a:p>
            <a:endParaRPr lang="en-US" baseline="0" dirty="0"/>
          </a:p>
          <a:p>
            <a:r>
              <a:rPr lang="en-US" baseline="0" dirty="0"/>
              <a:t>All of these should be considerations as we develop our “shopping list.”</a:t>
            </a:r>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3/22/2018</a:t>
            </a:fld>
            <a:endParaRPr lang="en-US"/>
          </a:p>
        </p:txBody>
      </p:sp>
      <p:sp>
        <p:nvSpPr>
          <p:cNvPr id="5" name="Footer Placeholder 4"/>
          <p:cNvSpPr>
            <a:spLocks noGrp="1"/>
          </p:cNvSpPr>
          <p:nvPr>
            <p:ph type="ftr" sz="quarter" idx="11"/>
          </p:nvPr>
        </p:nvSpPr>
        <p:spPr/>
        <p:txBody>
          <a:bodyPr/>
          <a:lstStyle/>
          <a:p>
            <a:pPr>
              <a:defRPr/>
            </a:pPr>
            <a:r>
              <a:rPr lang="en-US"/>
              <a:t>PTC 2014 "The Council Commissioner"</a:t>
            </a:r>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4</a:t>
            </a:fld>
            <a:endParaRPr lang="en-US"/>
          </a:p>
        </p:txBody>
      </p:sp>
    </p:spTree>
    <p:extLst>
      <p:ext uri="{BB962C8B-B14F-4D97-AF65-F5344CB8AC3E}">
        <p14:creationId xmlns:p14="http://schemas.microsoft.com/office/powerpoint/2010/main" val="2098417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Isn’t there some sort of template, or job description,</a:t>
            </a:r>
            <a:r>
              <a:rPr lang="en-US" baseline="0" dirty="0"/>
              <a:t> that tells us just what skills and experience are needed for each commissioner we recruit?</a:t>
            </a:r>
          </a:p>
          <a:p>
            <a:endParaRPr lang="en-US" baseline="0" dirty="0"/>
          </a:p>
          <a:p>
            <a:r>
              <a:rPr lang="en-US" baseline="0" dirty="0"/>
              <a:t>While there certainly is a “job” description for a commissioner, there is no perfectly defined set of individual skills. Today we need all sorts of commissioners with different interests, skills, and experience. A “cookie-cutter” approach to recruiting isn’t effective. </a:t>
            </a:r>
          </a:p>
          <a:p>
            <a:endParaRPr lang="en-US" baseline="0" dirty="0"/>
          </a:p>
          <a:p>
            <a:r>
              <a:rPr lang="en-US" baseline="0" dirty="0"/>
              <a:t>So what do I need to do to find the right person?</a:t>
            </a:r>
          </a:p>
          <a:p>
            <a:endParaRPr lang="en-US" baseline="0" dirty="0"/>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3/22/2018</a:t>
            </a:fld>
            <a:endParaRPr lang="en-US"/>
          </a:p>
        </p:txBody>
      </p:sp>
      <p:sp>
        <p:nvSpPr>
          <p:cNvPr id="5" name="Footer Placeholder 4"/>
          <p:cNvSpPr>
            <a:spLocks noGrp="1"/>
          </p:cNvSpPr>
          <p:nvPr>
            <p:ph type="ftr" sz="quarter" idx="11"/>
          </p:nvPr>
        </p:nvSpPr>
        <p:spPr/>
        <p:txBody>
          <a:bodyPr/>
          <a:lstStyle/>
          <a:p>
            <a:pPr>
              <a:defRPr/>
            </a:pPr>
            <a:r>
              <a:rPr lang="en-US"/>
              <a:t>PTC 2014 "The Council Commissioner"</a:t>
            </a:r>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5</a:t>
            </a:fld>
            <a:endParaRPr lang="en-US"/>
          </a:p>
        </p:txBody>
      </p:sp>
    </p:spTree>
    <p:extLst>
      <p:ext uri="{BB962C8B-B14F-4D97-AF65-F5344CB8AC3E}">
        <p14:creationId xmlns:p14="http://schemas.microsoft.com/office/powerpoint/2010/main" val="3661599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b="1" kern="1200" dirty="0">
                <a:solidFill>
                  <a:schemeClr val="tx1"/>
                </a:solidFill>
                <a:effectLst/>
                <a:latin typeface="+mn-lt"/>
                <a:ea typeface="+mn-ea"/>
                <a:cs typeface="+mn-cs"/>
              </a:rPr>
              <a:t>So let’s review “The 5Ps” that were covered in BCS 112.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PREPARATION</a:t>
            </a:r>
          </a:p>
          <a:p>
            <a:r>
              <a:rPr lang="en-US" sz="1200" kern="1200" dirty="0">
                <a:solidFill>
                  <a:schemeClr val="tx1"/>
                </a:solidFill>
                <a:effectLst/>
                <a:latin typeface="+mn-lt"/>
                <a:ea typeface="+mn-ea"/>
                <a:cs typeface="+mn-cs"/>
              </a:rPr>
              <a:t>Successful recruitment begins with a vision: how will you – and the person you’ve identified – know if they have been successful? Increasingly, we have metrics available to identify where Unit Service work is needed. Those metrics can also help measure progress – and success. Before making an ask, write down, specifically, what success will look like. And, make a </a:t>
            </a:r>
            <a:r>
              <a:rPr lang="en-US" sz="1200" b="1" i="1" kern="1200" dirty="0">
                <a:solidFill>
                  <a:schemeClr val="tx1"/>
                </a:solidFill>
                <a:effectLst/>
                <a:latin typeface="+mn-lt"/>
                <a:ea typeface="+mn-ea"/>
                <a:cs typeface="+mn-cs"/>
              </a:rPr>
              <a:t>reasonable</a:t>
            </a:r>
            <a:r>
              <a:rPr lang="en-US" sz="1200" kern="1200" dirty="0">
                <a:solidFill>
                  <a:schemeClr val="tx1"/>
                </a:solidFill>
                <a:effectLst/>
                <a:latin typeface="+mn-lt"/>
                <a:ea typeface="+mn-ea"/>
                <a:cs typeface="+mn-cs"/>
              </a:rPr>
              <a:t> estimate of how much time it will take to do the job in question. The best candidates will ask you about both; be prepared to answer.</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PASSION</a:t>
            </a:r>
          </a:p>
          <a:p>
            <a:r>
              <a:rPr lang="en-US" sz="1200" kern="1200" dirty="0">
                <a:solidFill>
                  <a:schemeClr val="tx1"/>
                </a:solidFill>
                <a:effectLst/>
                <a:latin typeface="+mn-lt"/>
                <a:ea typeface="+mn-ea"/>
                <a:cs typeface="+mn-cs"/>
              </a:rPr>
              <a:t>We’ve all heard it: if we find work we love, we’ll never work another day in our life; that’s passion! Our dedicated volunteers are passionate about Scouting, but when you get down to the details, they’re not all passionate about the same things. Some </a:t>
            </a:r>
            <a:r>
              <a:rPr lang="en-US" sz="1200" b="1" i="1" kern="1200" dirty="0">
                <a:solidFill>
                  <a:schemeClr val="tx1"/>
                </a:solidFill>
                <a:effectLst/>
                <a:latin typeface="+mn-lt"/>
                <a:ea typeface="+mn-ea"/>
                <a:cs typeface="+mn-cs"/>
              </a:rPr>
              <a:t>really</a:t>
            </a:r>
            <a:r>
              <a:rPr lang="en-US" sz="1200" kern="1200" dirty="0">
                <a:solidFill>
                  <a:schemeClr val="tx1"/>
                </a:solidFill>
                <a:effectLst/>
                <a:latin typeface="+mn-lt"/>
                <a:ea typeface="+mn-ea"/>
                <a:cs typeface="+mn-cs"/>
              </a:rPr>
              <a:t> want to be on the front lines and work directly with the kids; but that may mean helping them work on merit badges, or it may mean taking them backpacking, or perhaps teaching them to swim. Dedicated Scouters understand the importance of unit service, but all of them don’t have a passion for it. A bit of homework will help identify a candidate’s passion; if it doesn’t match with your vision, the chances of successful recruitment drop significantly.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POTENTIAL</a:t>
            </a:r>
          </a:p>
          <a:p>
            <a:r>
              <a:rPr lang="en-US" sz="1200" kern="1200" dirty="0">
                <a:solidFill>
                  <a:schemeClr val="tx1"/>
                </a:solidFill>
                <a:effectLst/>
                <a:latin typeface="+mn-lt"/>
                <a:ea typeface="+mn-ea"/>
                <a:cs typeface="+mn-cs"/>
              </a:rPr>
              <a:t>Passion is one thing, potential is something entirely different. While perhaps hard to understand, some people have a passion for something they’re not particularly good at. More homework: what is your candidate </a:t>
            </a:r>
            <a:r>
              <a:rPr lang="en-US" sz="1200" b="1" i="1" kern="1200" dirty="0">
                <a:solidFill>
                  <a:schemeClr val="tx1"/>
                </a:solidFill>
                <a:effectLst/>
                <a:latin typeface="+mn-lt"/>
                <a:ea typeface="+mn-ea"/>
                <a:cs typeface="+mn-cs"/>
              </a:rPr>
              <a:t>really</a:t>
            </a:r>
            <a:r>
              <a:rPr lang="en-US" sz="1200" kern="1200" dirty="0">
                <a:solidFill>
                  <a:schemeClr val="tx1"/>
                </a:solidFill>
                <a:effectLst/>
                <a:latin typeface="+mn-lt"/>
                <a:ea typeface="+mn-ea"/>
                <a:cs typeface="+mn-cs"/>
              </a:rPr>
              <a:t> good at? Does it match up with your vision? If so, your chances of success rise dramatically.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PRIORITIES</a:t>
            </a:r>
          </a:p>
          <a:p>
            <a:r>
              <a:rPr lang="en-US" sz="1200" kern="1200" dirty="0">
                <a:solidFill>
                  <a:schemeClr val="tx1"/>
                </a:solidFill>
                <a:effectLst/>
                <a:latin typeface="+mn-lt"/>
                <a:ea typeface="+mn-ea"/>
                <a:cs typeface="+mn-cs"/>
              </a:rPr>
              <a:t>Strange as it sounds, we don’t always control our priorities. A candidate with both passion and potential for the work you need done may have 6 month old twins at home, or may have recently accepted a promotion that will require heavy travel with a burdensome workload for the next 12 months. As a general rule, volunteers should be given the chance to decide whether or not they have the time to do what you need done, but your wisdom is needed, too. Sometimes it is evident that we’re asking more than anyone can reasonably be expected to give. That, too, requires a bit of homework.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POACHNG</a:t>
            </a:r>
          </a:p>
          <a:p>
            <a:r>
              <a:rPr lang="en-US" sz="1200" kern="1200" dirty="0">
                <a:solidFill>
                  <a:schemeClr val="tx1"/>
                </a:solidFill>
                <a:effectLst/>
                <a:latin typeface="+mn-lt"/>
                <a:ea typeface="+mn-ea"/>
                <a:cs typeface="+mn-cs"/>
              </a:rPr>
              <a:t>Don’t do it!  Even if you’ve found the </a:t>
            </a:r>
            <a:r>
              <a:rPr lang="en-US" sz="1200" b="1" i="1" kern="1200" dirty="0">
                <a:solidFill>
                  <a:schemeClr val="tx1"/>
                </a:solidFill>
                <a:effectLst/>
                <a:latin typeface="+mn-lt"/>
                <a:ea typeface="+mn-ea"/>
                <a:cs typeface="+mn-cs"/>
              </a:rPr>
              <a:t>perfect</a:t>
            </a:r>
            <a:r>
              <a:rPr lang="en-US" sz="1200" kern="1200" dirty="0">
                <a:solidFill>
                  <a:schemeClr val="tx1"/>
                </a:solidFill>
                <a:effectLst/>
                <a:latin typeface="+mn-lt"/>
                <a:ea typeface="+mn-ea"/>
                <a:cs typeface="+mn-cs"/>
              </a:rPr>
              <a:t> candidate – their passion, potential and priorities all align with your vision – don’t make the ask until you do one more bit of homework: are they already doing a great job in Scouting for someone else? If so, your first call needs to be to their current leader. Sometimes you’ll learn the current assignment is close to a conclusion, or that there is a way for your candidate to do both jobs. But sometimes you’ll find that recruiting that candidate for your job will damage our efforts to build Scouting in another area. It’s tough to pass on the perfect candidate, but Scouting will be better for it. </a:t>
            </a:r>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3/22/2018</a:t>
            </a:fld>
            <a:endParaRPr lang="en-US"/>
          </a:p>
        </p:txBody>
      </p:sp>
      <p:sp>
        <p:nvSpPr>
          <p:cNvPr id="5" name="Footer Placeholder 4"/>
          <p:cNvSpPr>
            <a:spLocks noGrp="1"/>
          </p:cNvSpPr>
          <p:nvPr>
            <p:ph type="ftr" sz="quarter" idx="11"/>
          </p:nvPr>
        </p:nvSpPr>
        <p:spPr/>
        <p:txBody>
          <a:bodyPr/>
          <a:lstStyle/>
          <a:p>
            <a:pPr>
              <a:defRPr/>
            </a:pPr>
            <a:r>
              <a:rPr lang="en-US"/>
              <a:t>PTC 2014 "The Council Commissioner"</a:t>
            </a:r>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6</a:t>
            </a:fld>
            <a:endParaRPr lang="en-US"/>
          </a:p>
        </p:txBody>
      </p:sp>
    </p:spTree>
    <p:extLst>
      <p:ext uri="{BB962C8B-B14F-4D97-AF65-F5344CB8AC3E}">
        <p14:creationId xmlns:p14="http://schemas.microsoft.com/office/powerpoint/2010/main" val="1222911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dirty="0">
                <a:solidFill>
                  <a:schemeClr val="tx1"/>
                </a:solidFill>
                <a:effectLst/>
                <a:latin typeface="+mn-lt"/>
                <a:ea typeface="+mn-ea"/>
                <a:cs typeface="+mn-cs"/>
              </a:rPr>
              <a:t>Paul Evans (paulbevans.com) offers a slightly different perspective that helps focus on the significance of </a:t>
            </a:r>
            <a:r>
              <a:rPr lang="en-US" sz="1200" b="1" i="1" kern="1200" dirty="0">
                <a:solidFill>
                  <a:schemeClr val="tx1"/>
                </a:solidFill>
                <a:effectLst/>
                <a:latin typeface="+mn-lt"/>
                <a:ea typeface="+mn-ea"/>
                <a:cs typeface="+mn-cs"/>
              </a:rPr>
              <a:t>Passion</a:t>
            </a:r>
            <a:r>
              <a:rPr lang="en-US" sz="1200" kern="1200" dirty="0">
                <a:solidFill>
                  <a:schemeClr val="tx1"/>
                </a:solidFill>
                <a:effectLst/>
                <a:latin typeface="+mn-lt"/>
                <a:ea typeface="+mn-ea"/>
                <a:cs typeface="+mn-cs"/>
              </a:rPr>
              <a:t> and </a:t>
            </a:r>
            <a:r>
              <a:rPr lang="en-US" sz="1200" b="1" i="1" kern="1200" dirty="0">
                <a:solidFill>
                  <a:schemeClr val="tx1"/>
                </a:solidFill>
                <a:effectLst/>
                <a:latin typeface="+mn-lt"/>
                <a:ea typeface="+mn-ea"/>
                <a:cs typeface="+mn-cs"/>
              </a:rPr>
              <a:t>Potential </a:t>
            </a:r>
            <a:r>
              <a:rPr lang="en-US" sz="1200" kern="1200" dirty="0">
                <a:solidFill>
                  <a:schemeClr val="tx1"/>
                </a:solidFill>
                <a:effectLst/>
                <a:latin typeface="+mn-lt"/>
                <a:ea typeface="+mn-ea"/>
                <a:cs typeface="+mn-cs"/>
              </a:rPr>
              <a:t>in identifying great candidates for unit service.</a:t>
            </a:r>
          </a:p>
          <a:p>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Preparation</a:t>
            </a:r>
            <a:r>
              <a:rPr lang="en-US" sz="1200" kern="1200" dirty="0">
                <a:solidFill>
                  <a:schemeClr val="tx1"/>
                </a:solidFill>
                <a:effectLst/>
                <a:latin typeface="+mn-lt"/>
                <a:ea typeface="+mn-ea"/>
                <a:cs typeface="+mn-cs"/>
              </a:rPr>
              <a:t> – identifying what success will look like for a volunteer who accepts a unit service position – remains a critical first step. But once that’s done, it’s essential to consider what </a:t>
            </a:r>
            <a:r>
              <a:rPr lang="en-US" sz="1200" b="1" i="1" kern="1200" dirty="0">
                <a:solidFill>
                  <a:schemeClr val="tx1"/>
                </a:solidFill>
                <a:effectLst/>
                <a:latin typeface="+mn-lt"/>
                <a:ea typeface="+mn-ea"/>
                <a:cs typeface="+mn-cs"/>
              </a:rPr>
              <a:t>SKILLS</a:t>
            </a:r>
            <a:r>
              <a:rPr lang="en-US" sz="1200"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Potential</a:t>
            </a:r>
            <a:r>
              <a:rPr lang="en-US" sz="1200" kern="1200" dirty="0">
                <a:solidFill>
                  <a:schemeClr val="tx1"/>
                </a:solidFill>
                <a:effectLst/>
                <a:latin typeface="+mn-lt"/>
                <a:ea typeface="+mn-ea"/>
                <a:cs typeface="+mn-cs"/>
              </a:rPr>
              <a:t>) an ideal candidate would have and what they really like – and don’t like - to do (</a:t>
            </a:r>
            <a:r>
              <a:rPr lang="en-US" sz="1200" b="1" i="1" kern="1200" dirty="0">
                <a:solidFill>
                  <a:schemeClr val="tx1"/>
                </a:solidFill>
                <a:effectLst/>
                <a:latin typeface="+mn-lt"/>
                <a:ea typeface="+mn-ea"/>
                <a:cs typeface="+mn-cs"/>
              </a:rPr>
              <a:t>Passion</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It’s no surprise that volunteers excel when doing things at which they’re really good and truly enjoy. That work is a </a:t>
            </a:r>
            <a:r>
              <a:rPr lang="en-US" sz="1200" b="1" i="1" kern="1200" dirty="0">
                <a:solidFill>
                  <a:schemeClr val="tx1"/>
                </a:solidFill>
                <a:effectLst/>
                <a:latin typeface="+mn-lt"/>
                <a:ea typeface="+mn-ea"/>
                <a:cs typeface="+mn-cs"/>
              </a:rPr>
              <a:t>Thrill</a:t>
            </a:r>
            <a:r>
              <a:rPr lang="en-US" sz="1200" kern="1200" dirty="0">
                <a:solidFill>
                  <a:schemeClr val="tx1"/>
                </a:solidFill>
                <a:effectLst/>
                <a:latin typeface="+mn-lt"/>
                <a:ea typeface="+mn-ea"/>
                <a:cs typeface="+mn-cs"/>
              </a:rPr>
              <a:t> for them; they look forward to it. When we identify and successfully recruit a volunteer who has both the </a:t>
            </a:r>
            <a:r>
              <a:rPr lang="en-US" sz="1200" b="1" i="1" kern="1200" dirty="0">
                <a:solidFill>
                  <a:schemeClr val="tx1"/>
                </a:solidFill>
                <a:effectLst/>
                <a:latin typeface="+mn-lt"/>
                <a:ea typeface="+mn-ea"/>
                <a:cs typeface="+mn-cs"/>
              </a:rPr>
              <a:t>Passion </a:t>
            </a:r>
            <a:r>
              <a:rPr lang="en-US" sz="1200" kern="1200" dirty="0">
                <a:solidFill>
                  <a:schemeClr val="tx1"/>
                </a:solidFill>
                <a:effectLst/>
                <a:latin typeface="+mn-lt"/>
                <a:ea typeface="+mn-ea"/>
                <a:cs typeface="+mn-cs"/>
              </a:rPr>
              <a:t>and the </a:t>
            </a:r>
            <a:r>
              <a:rPr lang="en-US" sz="1200" b="1" i="1" kern="1200" dirty="0">
                <a:solidFill>
                  <a:schemeClr val="tx1"/>
                </a:solidFill>
                <a:effectLst/>
                <a:latin typeface="+mn-lt"/>
                <a:ea typeface="+mn-ea"/>
                <a:cs typeface="+mn-cs"/>
              </a:rPr>
              <a:t>Potential</a:t>
            </a:r>
            <a:r>
              <a:rPr lang="en-US" sz="1200" kern="1200" dirty="0">
                <a:solidFill>
                  <a:schemeClr val="tx1"/>
                </a:solidFill>
                <a:effectLst/>
                <a:latin typeface="+mn-lt"/>
                <a:ea typeface="+mn-ea"/>
                <a:cs typeface="+mn-cs"/>
              </a:rPr>
              <a:t> to fill an available position, success is almost inevitable.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not as good a fit – at least at the start – a volunteer with </a:t>
            </a:r>
            <a:r>
              <a:rPr lang="en-US" sz="1200" b="1" i="1" kern="1200" dirty="0">
                <a:solidFill>
                  <a:schemeClr val="tx1"/>
                </a:solidFill>
                <a:effectLst/>
                <a:latin typeface="+mn-lt"/>
                <a:ea typeface="+mn-ea"/>
                <a:cs typeface="+mn-cs"/>
              </a:rPr>
              <a:t>Potential</a:t>
            </a:r>
            <a:r>
              <a:rPr lang="en-US" sz="1200" kern="1200" dirty="0">
                <a:solidFill>
                  <a:schemeClr val="tx1"/>
                </a:solidFill>
                <a:effectLst/>
                <a:latin typeface="+mn-lt"/>
                <a:ea typeface="+mn-ea"/>
                <a:cs typeface="+mn-cs"/>
              </a:rPr>
              <a:t> but lacking </a:t>
            </a:r>
            <a:r>
              <a:rPr lang="en-US" sz="1200" b="1" i="1" kern="1200" dirty="0">
                <a:solidFill>
                  <a:schemeClr val="tx1"/>
                </a:solidFill>
                <a:effectLst/>
                <a:latin typeface="+mn-lt"/>
                <a:ea typeface="+mn-ea"/>
                <a:cs typeface="+mn-cs"/>
              </a:rPr>
              <a:t>Passion</a:t>
            </a:r>
            <a:r>
              <a:rPr lang="en-US" sz="1200" kern="1200" dirty="0">
                <a:solidFill>
                  <a:schemeClr val="tx1"/>
                </a:solidFill>
                <a:effectLst/>
                <a:latin typeface="+mn-lt"/>
                <a:ea typeface="+mn-ea"/>
                <a:cs typeface="+mn-cs"/>
              </a:rPr>
              <a:t> could become a solid addition to the team. Volunteers with the necessary skills who are also committed to Scouting’s values and mission often understand the need to take on an assignment that may focus more on </a:t>
            </a:r>
            <a:r>
              <a:rPr lang="en-US" sz="1200" b="1" i="1" kern="1200" dirty="0">
                <a:solidFill>
                  <a:schemeClr val="tx1"/>
                </a:solidFill>
                <a:effectLst/>
                <a:latin typeface="+mn-lt"/>
                <a:ea typeface="+mn-ea"/>
                <a:cs typeface="+mn-cs"/>
              </a:rPr>
              <a:t>Skill</a:t>
            </a:r>
            <a:r>
              <a:rPr lang="en-US" sz="1200" kern="1200" dirty="0">
                <a:solidFill>
                  <a:schemeClr val="tx1"/>
                </a:solidFill>
                <a:effectLst/>
                <a:latin typeface="+mn-lt"/>
                <a:ea typeface="+mn-ea"/>
                <a:cs typeface="+mn-cs"/>
              </a:rPr>
              <a:t>. And since they are good at what they are being asked to do and committed to Scouting, it wouldn’t be unusual for them to find the new opportunity to serve to be rewarding and enjoyable. In this situation, the best approach may be to suggest the candidate give the opportunity a try for six months and then jointly reevaluate it. And remember, a “perfect” skill set</a:t>
            </a:r>
            <a:r>
              <a:rPr lang="en-US" sz="1200" kern="1200" baseline="0" dirty="0">
                <a:solidFill>
                  <a:schemeClr val="tx1"/>
                </a:solidFill>
                <a:effectLst/>
                <a:latin typeface="+mn-lt"/>
                <a:ea typeface="+mn-ea"/>
                <a:cs typeface="+mn-cs"/>
              </a:rPr>
              <a:t> may not be essential. Training, orientation and onboarding can help strengthen in specific areas if needed to round out capabilities.</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It’s also no surprise that volunteers who don’t excel at things they aren’t good at, don’t enjoy them. Those who attempt to take on an assignment for which they have </a:t>
            </a:r>
            <a:r>
              <a:rPr lang="en-US" sz="1200" b="1" i="1" kern="1200" dirty="0">
                <a:solidFill>
                  <a:schemeClr val="tx1"/>
                </a:solidFill>
                <a:effectLst/>
                <a:latin typeface="+mn-lt"/>
                <a:ea typeface="+mn-ea"/>
                <a:cs typeface="+mn-cs"/>
              </a:rPr>
              <a:t>Passion</a:t>
            </a:r>
            <a:r>
              <a:rPr lang="en-US" sz="1200" kern="1200" dirty="0">
                <a:solidFill>
                  <a:schemeClr val="tx1"/>
                </a:solidFill>
                <a:effectLst/>
                <a:latin typeface="+mn-lt"/>
                <a:ea typeface="+mn-ea"/>
                <a:cs typeface="+mn-cs"/>
              </a:rPr>
              <a:t> but lack </a:t>
            </a:r>
            <a:r>
              <a:rPr lang="en-US" sz="1200" b="1" i="1" kern="1200" dirty="0">
                <a:solidFill>
                  <a:schemeClr val="tx1"/>
                </a:solidFill>
                <a:effectLst/>
                <a:latin typeface="+mn-lt"/>
                <a:ea typeface="+mn-ea"/>
                <a:cs typeface="+mn-cs"/>
              </a:rPr>
              <a:t>Potential</a:t>
            </a:r>
            <a:r>
              <a:rPr lang="en-US" sz="1200" kern="1200" dirty="0">
                <a:solidFill>
                  <a:schemeClr val="tx1"/>
                </a:solidFill>
                <a:effectLst/>
                <a:latin typeface="+mn-lt"/>
                <a:ea typeface="+mn-ea"/>
                <a:cs typeface="+mn-cs"/>
              </a:rPr>
              <a:t> are likely to be frustrated when success escapes them. They are ill-prepared for the task they’ve taken on and will likely feel </a:t>
            </a:r>
            <a:r>
              <a:rPr lang="en-US" sz="1200" b="1" i="1" kern="1200" dirty="0">
                <a:solidFill>
                  <a:schemeClr val="tx1"/>
                </a:solidFill>
                <a:effectLst/>
                <a:latin typeface="+mn-lt"/>
                <a:ea typeface="+mn-ea"/>
                <a:cs typeface="+mn-cs"/>
              </a:rPr>
              <a:t>Ill</a:t>
            </a:r>
            <a:r>
              <a:rPr lang="en-US" sz="1200" kern="1200" dirty="0">
                <a:solidFill>
                  <a:schemeClr val="tx1"/>
                </a:solidFill>
                <a:effectLst/>
                <a:latin typeface="+mn-lt"/>
                <a:ea typeface="+mn-ea"/>
                <a:cs typeface="+mn-cs"/>
              </a:rPr>
              <a:t> (cranky or unhappy) before long. It’s not a formula for good unit service.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both </a:t>
            </a:r>
            <a:r>
              <a:rPr lang="en-US" sz="1200" b="1" i="1" kern="1200" dirty="0">
                <a:solidFill>
                  <a:schemeClr val="tx1"/>
                </a:solidFill>
                <a:effectLst/>
                <a:latin typeface="+mn-lt"/>
                <a:ea typeface="+mn-ea"/>
                <a:cs typeface="+mn-cs"/>
              </a:rPr>
              <a:t>Passion</a:t>
            </a:r>
            <a:r>
              <a:rPr lang="en-US" sz="1200" kern="1200" dirty="0">
                <a:solidFill>
                  <a:schemeClr val="tx1"/>
                </a:solidFill>
                <a:effectLst/>
                <a:latin typeface="+mn-lt"/>
                <a:ea typeface="+mn-ea"/>
                <a:cs typeface="+mn-cs"/>
              </a:rPr>
              <a:t> and </a:t>
            </a:r>
            <a:r>
              <a:rPr lang="en-US" sz="1200" b="1" i="1" kern="1200" dirty="0">
                <a:solidFill>
                  <a:schemeClr val="tx1"/>
                </a:solidFill>
                <a:effectLst/>
                <a:latin typeface="+mn-lt"/>
                <a:ea typeface="+mn-ea"/>
                <a:cs typeface="+mn-cs"/>
              </a:rPr>
              <a:t>Potential</a:t>
            </a:r>
            <a:r>
              <a:rPr lang="en-US" sz="1200" kern="1200" dirty="0">
                <a:solidFill>
                  <a:schemeClr val="tx1"/>
                </a:solidFill>
                <a:effectLst/>
                <a:latin typeface="+mn-lt"/>
                <a:ea typeface="+mn-ea"/>
                <a:cs typeface="+mn-cs"/>
              </a:rPr>
              <a:t> are lacking, the volunteer never should have been offered the position in the first place. If we didn’t </a:t>
            </a:r>
            <a:r>
              <a:rPr lang="en-US" sz="1200" b="1" i="1" kern="1200" dirty="0">
                <a:solidFill>
                  <a:schemeClr val="tx1"/>
                </a:solidFill>
                <a:effectLst/>
                <a:latin typeface="+mn-lt"/>
                <a:ea typeface="+mn-ea"/>
                <a:cs typeface="+mn-cs"/>
              </a:rPr>
              <a:t>Kill </a:t>
            </a:r>
            <a:r>
              <a:rPr lang="en-US" sz="1200" kern="1200" dirty="0">
                <a:solidFill>
                  <a:schemeClr val="tx1"/>
                </a:solidFill>
                <a:effectLst/>
                <a:latin typeface="+mn-lt"/>
                <a:ea typeface="+mn-ea"/>
                <a:cs typeface="+mn-cs"/>
              </a:rPr>
              <a:t>consideration of them as a candidate, they should </a:t>
            </a:r>
            <a:r>
              <a:rPr lang="en-US" sz="1200" b="1" i="1" kern="1200" dirty="0">
                <a:solidFill>
                  <a:schemeClr val="tx1"/>
                </a:solidFill>
                <a:effectLst/>
                <a:latin typeface="+mn-lt"/>
                <a:ea typeface="+mn-ea"/>
                <a:cs typeface="+mn-cs"/>
              </a:rPr>
              <a:t>Kill</a:t>
            </a:r>
            <a:r>
              <a:rPr lang="en-US" sz="1200" kern="1200" dirty="0">
                <a:solidFill>
                  <a:schemeClr val="tx1"/>
                </a:solidFill>
                <a:effectLst/>
                <a:latin typeface="+mn-lt"/>
                <a:ea typeface="+mn-ea"/>
                <a:cs typeface="+mn-cs"/>
              </a:rPr>
              <a:t> it by rejecting the opportunity.</a:t>
            </a:r>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3/22/2018</a:t>
            </a:fld>
            <a:endParaRPr lang="en-US"/>
          </a:p>
        </p:txBody>
      </p:sp>
      <p:sp>
        <p:nvSpPr>
          <p:cNvPr id="5" name="Footer Placeholder 4"/>
          <p:cNvSpPr>
            <a:spLocks noGrp="1"/>
          </p:cNvSpPr>
          <p:nvPr>
            <p:ph type="ftr" sz="quarter" idx="11"/>
          </p:nvPr>
        </p:nvSpPr>
        <p:spPr/>
        <p:txBody>
          <a:bodyPr/>
          <a:lstStyle/>
          <a:p>
            <a:pPr>
              <a:defRPr/>
            </a:pPr>
            <a:r>
              <a:rPr lang="en-US"/>
              <a:t>PTC 2014 "The Council Commissioner"</a:t>
            </a:r>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7</a:t>
            </a:fld>
            <a:endParaRPr lang="en-US"/>
          </a:p>
        </p:txBody>
      </p:sp>
    </p:spTree>
    <p:extLst>
      <p:ext uri="{BB962C8B-B14F-4D97-AF65-F5344CB8AC3E}">
        <p14:creationId xmlns:p14="http://schemas.microsoft.com/office/powerpoint/2010/main" val="1149809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has been said that success isn’t just</a:t>
            </a:r>
            <a:r>
              <a:rPr lang="en-US" baseline="0" dirty="0"/>
              <a:t> about what we can accomplish in our lives  It’s about what we inspire others to do.</a:t>
            </a:r>
          </a:p>
          <a:p>
            <a:endParaRPr lang="en-US" baseline="0" dirty="0"/>
          </a:p>
          <a:p>
            <a:r>
              <a:rPr lang="en-US" b="0" i="0" baseline="0" dirty="0"/>
              <a:t>Scouting experience isn’t required to be a commissioner. </a:t>
            </a:r>
            <a:r>
              <a:rPr lang="en-US" baseline="0" dirty="0"/>
              <a:t>Scouting is great at training volunteers; and as </a:t>
            </a:r>
            <a:r>
              <a:rPr lang="en-US" baseline="0" dirty="0" err="1"/>
              <a:t>ScoutingU</a:t>
            </a:r>
            <a:r>
              <a:rPr lang="en-US" baseline="0" dirty="0"/>
              <a:t> continues to add new training modules, we’ll only get better. We can provide training to any volunteer to provide unit service.  But I would venture that effective unit service needs heart. </a:t>
            </a:r>
            <a:r>
              <a:rPr lang="en-US" b="0" i="0" baseline="0" dirty="0"/>
              <a:t>We can’t teach that, so it must be a part of your definition of success for every position you recruit to fill.</a:t>
            </a:r>
          </a:p>
          <a:p>
            <a:endParaRPr lang="en-US" b="0" i="0" baseline="0" dirty="0"/>
          </a:p>
        </p:txBody>
      </p:sp>
      <p:sp>
        <p:nvSpPr>
          <p:cNvPr id="4" name="Date Placeholder 3"/>
          <p:cNvSpPr>
            <a:spLocks noGrp="1"/>
          </p:cNvSpPr>
          <p:nvPr>
            <p:ph type="dt" idx="10"/>
          </p:nvPr>
        </p:nvSpPr>
        <p:spPr/>
        <p:txBody>
          <a:bodyPr/>
          <a:lstStyle/>
          <a:p>
            <a:pPr>
              <a:defRPr/>
            </a:pPr>
            <a:fld id="{E4C25556-D4BA-C945-84E9-0ABAD4C616D8}" type="datetime1">
              <a:rPr lang="en-US" smtClean="0"/>
              <a:t>3/22/2018</a:t>
            </a:fld>
            <a:endParaRPr lang="en-US"/>
          </a:p>
        </p:txBody>
      </p:sp>
      <p:sp>
        <p:nvSpPr>
          <p:cNvPr id="5" name="Footer Placeholder 4"/>
          <p:cNvSpPr>
            <a:spLocks noGrp="1"/>
          </p:cNvSpPr>
          <p:nvPr>
            <p:ph type="ftr" sz="quarter" idx="11"/>
          </p:nvPr>
        </p:nvSpPr>
        <p:spPr/>
        <p:txBody>
          <a:bodyPr/>
          <a:lstStyle/>
          <a:p>
            <a:pPr>
              <a:defRPr/>
            </a:pPr>
            <a:r>
              <a:rPr lang="en-US"/>
              <a:t>PTC 2014 "The Council Commissioner"</a:t>
            </a:r>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8</a:t>
            </a:fld>
            <a:endParaRPr lang="en-US"/>
          </a:p>
        </p:txBody>
      </p:sp>
    </p:spTree>
    <p:extLst>
      <p:ext uri="{BB962C8B-B14F-4D97-AF65-F5344CB8AC3E}">
        <p14:creationId xmlns:p14="http://schemas.microsoft.com/office/powerpoint/2010/main" val="2603089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we’ve defined the basics of WHO we need to recruit.  Now, when’s the best time to recruit?</a:t>
            </a:r>
          </a:p>
          <a:p>
            <a:endParaRPr lang="en-US" dirty="0"/>
          </a:p>
          <a:p>
            <a:r>
              <a:rPr lang="en-US" dirty="0"/>
              <a:t>Perhaps</a:t>
            </a:r>
            <a:r>
              <a:rPr lang="en-US" baseline="0" dirty="0"/>
              <a:t> during autumn - school is back in session and vacations are over.  Cub Scout recruiting is in full swing. </a:t>
            </a:r>
          </a:p>
          <a:p>
            <a:endParaRPr lang="en-US" baseline="0" dirty="0"/>
          </a:p>
          <a:p>
            <a:r>
              <a:rPr lang="en-US" baseline="0" dirty="0"/>
              <a:t>Then again, maybe winter is better.  Roundup is finished.  </a:t>
            </a:r>
            <a:r>
              <a:rPr lang="en-US" baseline="0" dirty="0" err="1"/>
              <a:t>Cuborees</a:t>
            </a:r>
            <a:r>
              <a:rPr lang="en-US" baseline="0" dirty="0"/>
              <a:t>, </a:t>
            </a:r>
            <a:r>
              <a:rPr lang="en-US" baseline="0" dirty="0" err="1"/>
              <a:t>Webelorees</a:t>
            </a:r>
            <a:r>
              <a:rPr lang="en-US" baseline="0" dirty="0"/>
              <a:t>, Camporees are being held, so folks are out enjoying the outing of Scouting.</a:t>
            </a:r>
          </a:p>
          <a:p>
            <a:endParaRPr lang="en-US" baseline="0" dirty="0"/>
          </a:p>
          <a:p>
            <a:r>
              <a:rPr lang="en-US" baseline="0" dirty="0"/>
              <a:t>But then again, perhaps spring would be best.  My Cub Scout has crossed over to the troop, and I’m no longer involved as a den leader.</a:t>
            </a:r>
          </a:p>
          <a:p>
            <a:endParaRPr lang="en-US" baseline="0" dirty="0"/>
          </a:p>
          <a:p>
            <a:r>
              <a:rPr lang="en-US" baseline="0" dirty="0"/>
              <a:t>No wait – summer. </a:t>
            </a:r>
            <a:r>
              <a:rPr lang="en-US" baseline="0" dirty="0" err="1"/>
              <a:t>Recharter</a:t>
            </a:r>
            <a:r>
              <a:rPr lang="en-US" baseline="0" dirty="0"/>
              <a:t> is done.  No probably not – everyone is on vacation.</a:t>
            </a:r>
          </a:p>
          <a:p>
            <a:endParaRPr lang="en-US" baseline="0" dirty="0"/>
          </a:p>
          <a:p>
            <a:r>
              <a:rPr lang="en-US" baseline="0" dirty="0"/>
              <a:t>In fact, none of those is best; recruiting is a continuous, year-round activity!</a:t>
            </a:r>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3/22/2018</a:t>
            </a:fld>
            <a:endParaRPr lang="en-US"/>
          </a:p>
        </p:txBody>
      </p:sp>
      <p:sp>
        <p:nvSpPr>
          <p:cNvPr id="5" name="Footer Placeholder 4"/>
          <p:cNvSpPr>
            <a:spLocks noGrp="1"/>
          </p:cNvSpPr>
          <p:nvPr>
            <p:ph type="ftr" sz="quarter" idx="11"/>
          </p:nvPr>
        </p:nvSpPr>
        <p:spPr/>
        <p:txBody>
          <a:bodyPr/>
          <a:lstStyle/>
          <a:p>
            <a:pPr>
              <a:defRPr/>
            </a:pPr>
            <a:r>
              <a:rPr lang="en-US"/>
              <a:t>PTC 2014 "The Council Commissioner"</a:t>
            </a:r>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9</a:t>
            </a:fld>
            <a:endParaRPr lang="en-US"/>
          </a:p>
        </p:txBody>
      </p:sp>
    </p:spTree>
    <p:extLst>
      <p:ext uri="{BB962C8B-B14F-4D97-AF65-F5344CB8AC3E}">
        <p14:creationId xmlns:p14="http://schemas.microsoft.com/office/powerpoint/2010/main" val="2481220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Think of recruiting like a shopping trip.  Our vision enables us to identify the resources we need, to develop a “shopping list.”</a:t>
            </a:r>
          </a:p>
          <a:p>
            <a:endParaRPr lang="en-US" baseline="0" dirty="0"/>
          </a:p>
          <a:p>
            <a:r>
              <a:rPr lang="en-US" baseline="0" dirty="0"/>
              <a:t>Sometimes that need is critical and we’ll go shopping to fill it immediately. </a:t>
            </a:r>
          </a:p>
          <a:p>
            <a:endParaRPr lang="en-US" baseline="0" dirty="0"/>
          </a:p>
          <a:p>
            <a:r>
              <a:rPr lang="en-US" baseline="0" dirty="0"/>
              <a:t>We should always browse.  Sometimes we’re out shopping, and we simply happen upon someone who would be a great fit. </a:t>
            </a:r>
          </a:p>
          <a:p>
            <a:endParaRPr lang="en-US" baseline="0" dirty="0"/>
          </a:p>
          <a:p>
            <a:r>
              <a:rPr lang="en-US" baseline="0" dirty="0"/>
              <a:t>Don’t hesitate; it’s always possible to find a spot for a great candidate!</a:t>
            </a:r>
          </a:p>
          <a:p>
            <a:endParaRPr lang="en-US" baseline="0" dirty="0"/>
          </a:p>
          <a:p>
            <a:r>
              <a:rPr lang="en-US" baseline="0" dirty="0"/>
              <a:t>We’ll be most effective if we carry our shopping list – all the time.</a:t>
            </a:r>
          </a:p>
        </p:txBody>
      </p:sp>
      <p:sp>
        <p:nvSpPr>
          <p:cNvPr id="4" name="Date Placeholder 3"/>
          <p:cNvSpPr>
            <a:spLocks noGrp="1"/>
          </p:cNvSpPr>
          <p:nvPr>
            <p:ph type="dt" idx="10"/>
          </p:nvPr>
        </p:nvSpPr>
        <p:spPr/>
        <p:txBody>
          <a:bodyPr/>
          <a:lstStyle/>
          <a:p>
            <a:pPr>
              <a:defRPr/>
            </a:pPr>
            <a:fld id="{E4C25556-D4BA-C945-84E9-0ABAD4C616D8}" type="datetime1">
              <a:rPr lang="en-US" smtClean="0"/>
              <a:t>3/22/2018</a:t>
            </a:fld>
            <a:endParaRPr lang="en-US"/>
          </a:p>
        </p:txBody>
      </p:sp>
      <p:sp>
        <p:nvSpPr>
          <p:cNvPr id="5" name="Footer Placeholder 4"/>
          <p:cNvSpPr>
            <a:spLocks noGrp="1"/>
          </p:cNvSpPr>
          <p:nvPr>
            <p:ph type="ftr" sz="quarter" idx="11"/>
          </p:nvPr>
        </p:nvSpPr>
        <p:spPr/>
        <p:txBody>
          <a:bodyPr/>
          <a:lstStyle/>
          <a:p>
            <a:pPr>
              <a:defRPr/>
            </a:pPr>
            <a:r>
              <a:rPr lang="en-US"/>
              <a:t>PTC 2014 "The Council Commissioner"</a:t>
            </a:r>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10</a:t>
            </a:fld>
            <a:endParaRPr lang="en-US"/>
          </a:p>
        </p:txBody>
      </p:sp>
    </p:spTree>
    <p:extLst>
      <p:ext uri="{BB962C8B-B14F-4D97-AF65-F5344CB8AC3E}">
        <p14:creationId xmlns:p14="http://schemas.microsoft.com/office/powerpoint/2010/main" val="3553871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Where’s the best place to shop?</a:t>
            </a:r>
          </a:p>
          <a:p>
            <a:endParaRPr lang="en-US" dirty="0"/>
          </a:p>
          <a:p>
            <a:r>
              <a:rPr lang="en-US" dirty="0"/>
              <a:t>Don’t forget the 5 Ps (</a:t>
            </a:r>
            <a:r>
              <a:rPr lang="en-US" i="1" dirty="0"/>
              <a:t>Preparation, Passion, Potential. Priorities, Poaching</a:t>
            </a:r>
            <a:r>
              <a:rPr lang="en-US" dirty="0"/>
              <a:t>) – </a:t>
            </a:r>
            <a:r>
              <a:rPr lang="en-US" b="1" dirty="0"/>
              <a:t>particularly Poach</a:t>
            </a:r>
          </a:p>
          <a:p>
            <a:endParaRPr lang="en-US" dirty="0"/>
          </a:p>
          <a:p>
            <a:r>
              <a:rPr lang="en-US" dirty="0"/>
              <a:t>Just like a cubmaster or scoutmaster, or venturing advisor is necessary for a new unit to begin, a commissioner should be also.</a:t>
            </a:r>
          </a:p>
          <a:p>
            <a:endParaRPr lang="en-US" dirty="0"/>
          </a:p>
          <a:p>
            <a:r>
              <a:rPr lang="en-US" dirty="0"/>
              <a:t>How many of your unit commissioners actually go out and complete charter presentations for the units’ re-charters?  What a perfect opportunity to show how important and how visible a commissioner needs to be.</a:t>
            </a:r>
          </a:p>
          <a:p>
            <a:endParaRPr lang="en-US" dirty="0"/>
          </a:p>
          <a:p>
            <a:pPr fontAlgn="auto">
              <a:spcAft>
                <a:spcPts val="0"/>
              </a:spcAft>
              <a:defRPr/>
            </a:pPr>
            <a:r>
              <a:rPr lang="en-US" dirty="0"/>
              <a:t>Shopping at National Eagle Scout Association, Order of the Arrow, or Scouting alumni meetings - </a:t>
            </a:r>
          </a:p>
          <a:p>
            <a:pPr lvl="1" fontAlgn="auto">
              <a:spcAft>
                <a:spcPts val="0"/>
              </a:spcAft>
              <a:defRPr/>
            </a:pPr>
            <a:r>
              <a:rPr lang="en-US" dirty="0"/>
              <a:t>Join</a:t>
            </a:r>
          </a:p>
          <a:p>
            <a:pPr lvl="1" fontAlgn="auto">
              <a:spcAft>
                <a:spcPts val="0"/>
              </a:spcAft>
              <a:defRPr/>
            </a:pPr>
            <a:r>
              <a:rPr lang="en-US" dirty="0"/>
              <a:t>Build relationships with members</a:t>
            </a:r>
          </a:p>
          <a:p>
            <a:pPr lvl="1" fontAlgn="auto">
              <a:spcAft>
                <a:spcPts val="0"/>
              </a:spcAft>
              <a:defRPr/>
            </a:pPr>
            <a:r>
              <a:rPr lang="en-US" dirty="0"/>
              <a:t>Take advantage of opportunities</a:t>
            </a:r>
          </a:p>
          <a:p>
            <a:endParaRPr lang="en-US" dirty="0"/>
          </a:p>
          <a:p>
            <a:r>
              <a:rPr lang="en-US" dirty="0"/>
              <a:t>Professions that attract mentors – that have similar missions or visions</a:t>
            </a:r>
          </a:p>
          <a:p>
            <a:endParaRPr lang="en-US" dirty="0"/>
          </a:p>
          <a:p>
            <a:r>
              <a:rPr lang="en-US" dirty="0"/>
              <a:t>Your social circles</a:t>
            </a:r>
          </a:p>
        </p:txBody>
      </p:sp>
      <p:sp>
        <p:nvSpPr>
          <p:cNvPr id="4" name="Date Placeholder 3"/>
          <p:cNvSpPr>
            <a:spLocks noGrp="1"/>
          </p:cNvSpPr>
          <p:nvPr>
            <p:ph type="dt" idx="10"/>
          </p:nvPr>
        </p:nvSpPr>
        <p:spPr/>
        <p:txBody>
          <a:bodyPr/>
          <a:lstStyle/>
          <a:p>
            <a:pPr>
              <a:defRPr/>
            </a:pPr>
            <a:fld id="{E4C25556-D4BA-C945-84E9-0ABAD4C616D8}" type="datetime1">
              <a:rPr lang="en-US" smtClean="0"/>
              <a:t>3/22/2018</a:t>
            </a:fld>
            <a:endParaRPr lang="en-US"/>
          </a:p>
        </p:txBody>
      </p:sp>
      <p:sp>
        <p:nvSpPr>
          <p:cNvPr id="5" name="Footer Placeholder 4"/>
          <p:cNvSpPr>
            <a:spLocks noGrp="1"/>
          </p:cNvSpPr>
          <p:nvPr>
            <p:ph type="ftr" sz="quarter" idx="11"/>
          </p:nvPr>
        </p:nvSpPr>
        <p:spPr/>
        <p:txBody>
          <a:bodyPr/>
          <a:lstStyle/>
          <a:p>
            <a:pPr>
              <a:defRPr/>
            </a:pPr>
            <a:r>
              <a:rPr lang="en-US"/>
              <a:t>PTC 2014 "The Council Commissioner"</a:t>
            </a:r>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11</a:t>
            </a:fld>
            <a:endParaRPr lang="en-US"/>
          </a:p>
        </p:txBody>
      </p:sp>
    </p:spTree>
    <p:extLst>
      <p:ext uri="{BB962C8B-B14F-4D97-AF65-F5344CB8AC3E}">
        <p14:creationId xmlns:p14="http://schemas.microsoft.com/office/powerpoint/2010/main" val="4114738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eaLnBrk="1">
              <a:defRPr/>
            </a:pPr>
            <a:r>
              <a:rPr lang="en-US" dirty="0"/>
              <a:t>Get to know your service organizations.  Get to know some of its members, how it is structured, what their mission is, do they share Scouting values.  </a:t>
            </a:r>
          </a:p>
          <a:p>
            <a:pPr eaLnBrk="1">
              <a:defRPr/>
            </a:pPr>
            <a:endParaRPr lang="en-US" dirty="0"/>
          </a:p>
          <a:p>
            <a:pPr marL="628650" lvl="1" indent="-171450" eaLnBrk="1">
              <a:buFont typeface="Wingdings" panose="05000000000000000000" pitchFamily="2" charset="2"/>
              <a:buChar char="Ø"/>
              <a:defRPr/>
            </a:pPr>
            <a:r>
              <a:rPr lang="en-US" dirty="0"/>
              <a:t>Get to know the culture--do they have presentations or programs during membership meetings. If so, what do they look like?  Would they be receptive to someone from outside presenting a program?</a:t>
            </a:r>
          </a:p>
          <a:p>
            <a:pPr marL="628650" lvl="1" indent="-171450" eaLnBrk="1">
              <a:buFont typeface="Wingdings" panose="05000000000000000000" pitchFamily="2" charset="2"/>
              <a:buChar char="Ø"/>
              <a:defRPr/>
            </a:pPr>
            <a:r>
              <a:rPr lang="en-US" dirty="0"/>
              <a:t>Plan a program that fits into their structure, highlights areas where the organization and Scouting overlap.  Utilize youth (particularly those of members in the organization) and some members themselves. This isn't necessarily a pitch for Scouting as much as a report on Scouting and the impact it can have on youth.  Remind them that as members of the community, all the Scouting units in that community are "theirs."  These Scouts serve the community in the form of service projects and make gifts to the community in the form of Eagle projects and young people prepared for community leadership.</a:t>
            </a:r>
          </a:p>
          <a:p>
            <a:pPr marL="628650" lvl="1" indent="-171450" eaLnBrk="1">
              <a:buFont typeface="Wingdings" panose="05000000000000000000" pitchFamily="2" charset="2"/>
              <a:buChar char="Ø"/>
              <a:defRPr/>
            </a:pPr>
            <a:r>
              <a:rPr lang="en-US" dirty="0"/>
              <a:t>At the end of the program, likely you'll be swarmed with folks who enjoyed it, have a connection with Scouting or remember it fondly.  Keep track of who they are and follow up by forming relationships with them after the meeting.  Begin the recruiting process from there.</a:t>
            </a:r>
            <a:br>
              <a:rPr lang="en-US" dirty="0"/>
            </a:br>
            <a:endParaRPr lang="en-US" dirty="0"/>
          </a:p>
          <a:p>
            <a:pPr eaLnBrk="1">
              <a:defRPr/>
            </a:pPr>
            <a:r>
              <a:rPr lang="en-US" dirty="0"/>
              <a:t>There is a whole list of professions that attract mentors--folks that know how to build relationships and influence the behavior of others.  </a:t>
            </a:r>
          </a:p>
          <a:p>
            <a:pPr eaLnBrk="1">
              <a:defRPr/>
            </a:pPr>
            <a:r>
              <a:rPr lang="en-US" dirty="0"/>
              <a:t>Sometimes these groups have professional groups that operate like service organizations and you can approach them in the same manner.  But most of the time you'll meet these individuals one by one.  Often they'll introduce you to others.  And as you meet them and form relationships about them, you'll know who would make a good candidate for commissioner service. Teachers (including home schoolers)</a:t>
            </a:r>
          </a:p>
          <a:p>
            <a:pPr lvl="1" fontAlgn="auto">
              <a:spcAft>
                <a:spcPts val="0"/>
              </a:spcAft>
              <a:defRPr/>
            </a:pPr>
            <a:r>
              <a:rPr lang="en-US" dirty="0"/>
              <a:t>College professors</a:t>
            </a:r>
          </a:p>
          <a:p>
            <a:pPr lvl="1" fontAlgn="auto">
              <a:spcAft>
                <a:spcPts val="0"/>
              </a:spcAft>
              <a:defRPr/>
            </a:pPr>
            <a:r>
              <a:rPr lang="en-US" dirty="0"/>
              <a:t>Counselors</a:t>
            </a:r>
          </a:p>
          <a:p>
            <a:pPr lvl="1" fontAlgn="auto">
              <a:spcAft>
                <a:spcPts val="0"/>
              </a:spcAft>
              <a:defRPr/>
            </a:pPr>
            <a:r>
              <a:rPr lang="en-US" dirty="0"/>
              <a:t>Nurses</a:t>
            </a:r>
          </a:p>
          <a:p>
            <a:pPr lvl="1" fontAlgn="auto">
              <a:spcAft>
                <a:spcPts val="0"/>
              </a:spcAft>
              <a:defRPr/>
            </a:pPr>
            <a:r>
              <a:rPr lang="en-US" dirty="0"/>
              <a:t>Others?</a:t>
            </a:r>
          </a:p>
          <a:p>
            <a:pPr eaLnBrk="1">
              <a:defRPr/>
            </a:pPr>
            <a:endParaRPr lang="en-US" dirty="0"/>
          </a:p>
          <a:p>
            <a:pPr marL="457200" lvl="1" indent="0" eaLnBrk="1">
              <a:buFont typeface="Wingdings" panose="05000000000000000000" pitchFamily="2" charset="2"/>
              <a:buNone/>
              <a:defRPr/>
            </a:pPr>
            <a:endParaRPr lang="en-US" dirty="0"/>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3/22/2018</a:t>
            </a:fld>
            <a:endParaRPr lang="en-US"/>
          </a:p>
        </p:txBody>
      </p:sp>
      <p:sp>
        <p:nvSpPr>
          <p:cNvPr id="5" name="Footer Placeholder 4"/>
          <p:cNvSpPr>
            <a:spLocks noGrp="1"/>
          </p:cNvSpPr>
          <p:nvPr>
            <p:ph type="ftr" sz="quarter" idx="11"/>
          </p:nvPr>
        </p:nvSpPr>
        <p:spPr/>
        <p:txBody>
          <a:bodyPr/>
          <a:lstStyle/>
          <a:p>
            <a:pPr>
              <a:defRPr/>
            </a:pPr>
            <a:r>
              <a:rPr lang="en-US"/>
              <a:t>PTC 2014 "The Council Commissioner"</a:t>
            </a:r>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12</a:t>
            </a:fld>
            <a:endParaRPr lang="en-US"/>
          </a:p>
        </p:txBody>
      </p:sp>
    </p:spTree>
    <p:extLst>
      <p:ext uri="{BB962C8B-B14F-4D97-AF65-F5344CB8AC3E}">
        <p14:creationId xmlns:p14="http://schemas.microsoft.com/office/powerpoint/2010/main" val="19300414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a:defRPr/>
            </a:pPr>
            <a:r>
              <a:rPr lang="en-US" dirty="0"/>
              <a:t>Once you've found the who, and have decided to ask, decide what to ask.  Have a job description in hand, including time commitment).  Be specific, be honest.</a:t>
            </a:r>
          </a:p>
          <a:p>
            <a:pPr eaLnBrk="1">
              <a:defRPr/>
            </a:pPr>
            <a:endParaRPr lang="en-US" dirty="0"/>
          </a:p>
          <a:p>
            <a:pPr eaLnBrk="1">
              <a:defRPr/>
            </a:pPr>
            <a:r>
              <a:rPr lang="en-US" dirty="0"/>
              <a:t>Ask someone who has influence with your candidate to go with you.  This could be someone that is or was in the same unit at the same time.  It might be a mutual friend or a colleague.  We all have someone we have a hard time saying “no” to in Scouting. </a:t>
            </a:r>
            <a:r>
              <a:rPr lang="en-US" baseline="0" dirty="0"/>
              <a:t> D</a:t>
            </a:r>
            <a:r>
              <a:rPr lang="en-US" dirty="0"/>
              <a:t>evelop a strategy with them in advance about why you think the individual you have targeted is a good fit</a:t>
            </a:r>
            <a:r>
              <a:rPr lang="en-US" baseline="0" dirty="0"/>
              <a:t>. Invite them to go along to support it.</a:t>
            </a:r>
            <a:endParaRPr lang="en-US" dirty="0"/>
          </a:p>
          <a:p>
            <a:pPr eaLnBrk="1">
              <a:defRPr/>
            </a:pPr>
            <a:endParaRPr lang="en-US" dirty="0"/>
          </a:p>
          <a:p>
            <a:pPr eaLnBrk="1">
              <a:defRPr/>
            </a:pPr>
            <a:r>
              <a:rPr lang="en-US" dirty="0"/>
              <a:t>Make a face to face appointment with the candidate.  Take your time, make sure everyone is comfortable and begin your discussion.  What are the touchpoints with Scouting that the candidate has?  What will the candidate gain if he/she says "yes"? Decide on two or three things to talk about during the meeting.  </a:t>
            </a:r>
          </a:p>
          <a:p>
            <a:pPr eaLnBrk="1">
              <a:defRPr/>
            </a:pPr>
            <a:r>
              <a:rPr lang="en-US" dirty="0"/>
              <a:t>Consider the typical excuses.  Come up with ways to remove those obstacles.  Develop the "ask question.” It should include not only what you</a:t>
            </a:r>
            <a:r>
              <a:rPr lang="en-US" baseline="0" dirty="0"/>
              <a:t> want them to do, but the personal benefits of doing it – more on that in a minute.</a:t>
            </a:r>
            <a:r>
              <a:rPr lang="en-US" dirty="0"/>
              <a:t> </a:t>
            </a:r>
          </a:p>
          <a:p>
            <a:pPr eaLnBrk="1">
              <a:defRPr/>
            </a:pPr>
            <a:endParaRPr lang="en-US" dirty="0"/>
          </a:p>
          <a:p>
            <a:pPr eaLnBrk="1">
              <a:defRPr/>
            </a:pPr>
            <a:r>
              <a:rPr lang="en-US" dirty="0"/>
              <a:t>Make the ask.  Then follow up!</a:t>
            </a:r>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3/22/2018</a:t>
            </a:fld>
            <a:endParaRPr lang="en-US"/>
          </a:p>
        </p:txBody>
      </p:sp>
      <p:sp>
        <p:nvSpPr>
          <p:cNvPr id="5" name="Footer Placeholder 4"/>
          <p:cNvSpPr>
            <a:spLocks noGrp="1"/>
          </p:cNvSpPr>
          <p:nvPr>
            <p:ph type="ftr" sz="quarter" idx="11"/>
          </p:nvPr>
        </p:nvSpPr>
        <p:spPr/>
        <p:txBody>
          <a:bodyPr/>
          <a:lstStyle/>
          <a:p>
            <a:pPr>
              <a:defRPr/>
            </a:pPr>
            <a:r>
              <a:rPr lang="en-US"/>
              <a:t>PTC 2014 "The Council Commissioner"</a:t>
            </a:r>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13</a:t>
            </a:fld>
            <a:endParaRPr lang="en-US"/>
          </a:p>
        </p:txBody>
      </p:sp>
    </p:spTree>
    <p:extLst>
      <p:ext uri="{BB962C8B-B14F-4D97-AF65-F5344CB8AC3E}">
        <p14:creationId xmlns:p14="http://schemas.microsoft.com/office/powerpoint/2010/main" val="9769464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about</a:t>
            </a:r>
            <a:r>
              <a:rPr lang="en-US" baseline="0" dirty="0"/>
              <a:t> it: t</a:t>
            </a:r>
            <a:r>
              <a:rPr lang="en-US" dirty="0"/>
              <a:t>here</a:t>
            </a:r>
            <a:r>
              <a:rPr lang="en-US" baseline="0" dirty="0"/>
              <a:t> are only three fundamental reasons that people volunteer: influence, fellowship, achievement.</a:t>
            </a:r>
          </a:p>
          <a:p>
            <a:endParaRPr lang="en-US" baseline="0" dirty="0"/>
          </a:p>
          <a:p>
            <a:r>
              <a:rPr lang="en-US" baseline="0" dirty="0"/>
              <a:t>In preparing to make the ask, make certain that you cover all three points; don’t try to determine in advance which will be most attractive. If you cover all three, your candidate will focus on the one that is meaningful. If you address only one and miss their passion, your chances of success drop dramatically.</a:t>
            </a:r>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3/22/2018</a:t>
            </a:fld>
            <a:endParaRPr lang="en-US"/>
          </a:p>
        </p:txBody>
      </p:sp>
      <p:sp>
        <p:nvSpPr>
          <p:cNvPr id="5" name="Footer Placeholder 4"/>
          <p:cNvSpPr>
            <a:spLocks noGrp="1"/>
          </p:cNvSpPr>
          <p:nvPr>
            <p:ph type="ftr" sz="quarter" idx="11"/>
          </p:nvPr>
        </p:nvSpPr>
        <p:spPr/>
        <p:txBody>
          <a:bodyPr/>
          <a:lstStyle/>
          <a:p>
            <a:pPr>
              <a:defRPr/>
            </a:pPr>
            <a:r>
              <a:rPr lang="en-US"/>
              <a:t>PTC 2014 "The Council Commissioner"</a:t>
            </a:r>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14</a:t>
            </a:fld>
            <a:endParaRPr lang="en-US"/>
          </a:p>
        </p:txBody>
      </p:sp>
    </p:spTree>
    <p:extLst>
      <p:ext uri="{BB962C8B-B14F-4D97-AF65-F5344CB8AC3E}">
        <p14:creationId xmlns:p14="http://schemas.microsoft.com/office/powerpoint/2010/main" val="40078593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a:defRPr/>
            </a:pPr>
            <a:r>
              <a:rPr lang="en-US" dirty="0"/>
              <a:t>If the answer is "no", follow up with a phone call or note to thank them for their time.  Keep the relationship alive.  You and your partner should reflect on why you got a "no".  Wrong job for this individual? Right job, wrong time?  You might want to go back to this individual at another time.  Be prepared to ask the candidate what they would be interested in doing of if the timing is not right.  Remember, no means no right now!  Six months from now it may be a “yes”</a:t>
            </a:r>
          </a:p>
          <a:p>
            <a:pPr eaLnBrk="1">
              <a:defRPr/>
            </a:pPr>
            <a:endParaRPr lang="en-US" dirty="0"/>
          </a:p>
          <a:p>
            <a:pPr eaLnBrk="1">
              <a:defRPr/>
            </a:pPr>
            <a:r>
              <a:rPr lang="en-US" dirty="0"/>
              <a:t>If "maybe" begin a "go-along".  Invite them to a meeting, invite them to go with an experienced commissioner to do a unit visit.  Demonstrate that this is not overwhelming and that you are there to support and train them.  Then when the timing is right, ask again.  Ask them to review the introductory commissioner courses in the BSA Learn Center for more information. </a:t>
            </a:r>
          </a:p>
          <a:p>
            <a:pPr eaLnBrk="1">
              <a:defRPr/>
            </a:pPr>
            <a:endParaRPr lang="en-US" dirty="0"/>
          </a:p>
          <a:p>
            <a:pPr eaLnBrk="1">
              <a:defRPr/>
            </a:pPr>
            <a:r>
              <a:rPr lang="en-US" dirty="0"/>
              <a:t>If "yes", follow up with a letter.  Begin the "go-along".  Have them begin the commissioner courses in the BSA Learn Center.  Match them with a unit or whatever job you had in mind for them.</a:t>
            </a:r>
          </a:p>
          <a:p>
            <a:pPr eaLnBrk="1">
              <a:defRPr/>
            </a:pPr>
            <a:endParaRPr lang="en-US" dirty="0"/>
          </a:p>
          <a:p>
            <a:pPr eaLnBrk="1">
              <a:defRPr/>
            </a:pPr>
            <a:r>
              <a:rPr lang="en-US" dirty="0"/>
              <a:t>The</a:t>
            </a:r>
            <a:r>
              <a:rPr lang="en-US" baseline="0" dirty="0"/>
              <a:t> key is to follow up. Regardless of the answer, follow up. It will pay dividends in the long run.</a:t>
            </a:r>
            <a:endParaRPr lang="en-US" dirty="0"/>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3/22/2018</a:t>
            </a:fld>
            <a:endParaRPr lang="en-US"/>
          </a:p>
        </p:txBody>
      </p:sp>
      <p:sp>
        <p:nvSpPr>
          <p:cNvPr id="5" name="Footer Placeholder 4"/>
          <p:cNvSpPr>
            <a:spLocks noGrp="1"/>
          </p:cNvSpPr>
          <p:nvPr>
            <p:ph type="ftr" sz="quarter" idx="11"/>
          </p:nvPr>
        </p:nvSpPr>
        <p:spPr/>
        <p:txBody>
          <a:bodyPr/>
          <a:lstStyle/>
          <a:p>
            <a:pPr>
              <a:defRPr/>
            </a:pPr>
            <a:r>
              <a:rPr lang="en-US"/>
              <a:t>PTC 2014 "The Council Commissioner"</a:t>
            </a:r>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15</a:t>
            </a:fld>
            <a:endParaRPr lang="en-US"/>
          </a:p>
        </p:txBody>
      </p:sp>
    </p:spTree>
    <p:extLst>
      <p:ext uri="{BB962C8B-B14F-4D97-AF65-F5344CB8AC3E}">
        <p14:creationId xmlns:p14="http://schemas.microsoft.com/office/powerpoint/2010/main" val="6711705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A</a:t>
            </a:r>
            <a:r>
              <a:rPr lang="en-US" sz="1200" kern="1200" baseline="0" dirty="0">
                <a:solidFill>
                  <a:schemeClr val="tx1"/>
                </a:solidFill>
                <a:effectLst/>
                <a:latin typeface="+mn-lt"/>
                <a:ea typeface="+mn-ea"/>
                <a:cs typeface="+mn-cs"/>
              </a:rPr>
              <a:t> key point to keep in mind now, however, is that our revised awards requirements are a tool that you can use effectively in recruiting.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a:solidFill>
                  <a:schemeClr val="tx1"/>
                </a:solidFill>
                <a:effectLst/>
                <a:latin typeface="+mn-lt"/>
                <a:ea typeface="+mn-ea"/>
                <a:cs typeface="+mn-cs"/>
              </a:rPr>
              <a:t>You will find them helpful in your preparation.  They will help you define what success looks like for many positions.</a:t>
            </a:r>
            <a:endParaRPr lang="en-US" sz="1200" kern="1200" dirty="0">
              <a:solidFill>
                <a:schemeClr val="tx1"/>
              </a:solidFill>
              <a:effectLst/>
              <a:latin typeface="+mn-lt"/>
              <a:ea typeface="+mn-ea"/>
              <a:cs typeface="+mn-cs"/>
            </a:endParaRPr>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3/22/2018</a:t>
            </a:fld>
            <a:endParaRPr lang="en-US"/>
          </a:p>
        </p:txBody>
      </p:sp>
      <p:sp>
        <p:nvSpPr>
          <p:cNvPr id="5" name="Footer Placeholder 4"/>
          <p:cNvSpPr>
            <a:spLocks noGrp="1"/>
          </p:cNvSpPr>
          <p:nvPr>
            <p:ph type="ftr" sz="quarter" idx="11"/>
          </p:nvPr>
        </p:nvSpPr>
        <p:spPr/>
        <p:txBody>
          <a:bodyPr/>
          <a:lstStyle/>
          <a:p>
            <a:pPr>
              <a:defRPr/>
            </a:pPr>
            <a:r>
              <a:rPr lang="en-US"/>
              <a:t>PTC 2014 "The Council Commissioner"</a:t>
            </a:r>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16</a:t>
            </a:fld>
            <a:endParaRPr lang="en-US"/>
          </a:p>
        </p:txBody>
      </p:sp>
    </p:spTree>
    <p:extLst>
      <p:ext uri="{BB962C8B-B14F-4D97-AF65-F5344CB8AC3E}">
        <p14:creationId xmlns:p14="http://schemas.microsoft.com/office/powerpoint/2010/main" val="4168120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a:t>
            </a:r>
            <a:r>
              <a:rPr lang="en-US" baseline="0" dirty="0"/>
              <a:t> that Commissioner Tools can be a recruiting tool, too. Step 6 of the Detailed Assessment function provides a field into which information on potential commissioner candidates can be entered. </a:t>
            </a:r>
          </a:p>
          <a:p>
            <a:endParaRPr lang="en-US" baseline="0" dirty="0"/>
          </a:p>
          <a:p>
            <a:r>
              <a:rPr lang="en-US" baseline="0" dirty="0"/>
              <a:t>Effective use of this tool requires training commissioners to use it, but it can be a great way to identify candidates.</a:t>
            </a:r>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3/22/2018</a:t>
            </a:fld>
            <a:endParaRPr lang="en-US"/>
          </a:p>
        </p:txBody>
      </p:sp>
      <p:sp>
        <p:nvSpPr>
          <p:cNvPr id="5" name="Footer Placeholder 4"/>
          <p:cNvSpPr>
            <a:spLocks noGrp="1"/>
          </p:cNvSpPr>
          <p:nvPr>
            <p:ph type="ftr" sz="quarter" idx="11"/>
          </p:nvPr>
        </p:nvSpPr>
        <p:spPr/>
        <p:txBody>
          <a:bodyPr/>
          <a:lstStyle/>
          <a:p>
            <a:pPr>
              <a:defRPr/>
            </a:pPr>
            <a:r>
              <a:rPr lang="en-US"/>
              <a:t>PTC 2014 "The Council Commissioner"</a:t>
            </a:r>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17</a:t>
            </a:fld>
            <a:endParaRPr lang="en-US"/>
          </a:p>
        </p:txBody>
      </p:sp>
    </p:spTree>
    <p:extLst>
      <p:ext uri="{BB962C8B-B14F-4D97-AF65-F5344CB8AC3E}">
        <p14:creationId xmlns:p14="http://schemas.microsoft.com/office/powerpoint/2010/main" val="21695415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NOTE TO PRESENTER: WHEN THIS POWERPOINT IS RUN IN SLIDE SHOW, THE QUOTES ABOVE THE PICTURE WILL APPEAR IN SEQUENCE (FOLLOWING A MOUSE CLICK) AND WILL NOT OVERLAP AS THEY APPEAR TO WHEN NOT IN SLIDE SHOW.</a:t>
            </a:r>
          </a:p>
          <a:p>
            <a:endParaRPr lang="en-US" dirty="0"/>
          </a:p>
          <a:p>
            <a:r>
              <a:rPr lang="en-US" dirty="0"/>
              <a:t>Recruiting is essential</a:t>
            </a:r>
            <a:r>
              <a:rPr lang="en-US" baseline="0" dirty="0"/>
              <a:t> to effective unit service and, after creating your vision for your term of service, it is the first and best use of your time as a council commissioner.</a:t>
            </a:r>
          </a:p>
          <a:p>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mn-lt"/>
              </a:rPr>
              <a:t>I can think of no other edifice constructed by man as altruistic as a lighthouse. They were built only to serve. They weren’t built for any other purpose…</a:t>
            </a:r>
            <a:r>
              <a:rPr lang="en-US" sz="800" dirty="0">
                <a:latin typeface="+mn-lt"/>
              </a:rPr>
              <a:t>....George Bernard Shaw</a:t>
            </a:r>
          </a:p>
          <a:p>
            <a:endParaRPr lang="en-US" baseline="0" dirty="0"/>
          </a:p>
          <a:p>
            <a:pPr marL="0" indent="0">
              <a:buNone/>
            </a:pPr>
            <a:r>
              <a:rPr lang="en-US" sz="1200" dirty="0">
                <a:latin typeface="+mn-lt"/>
              </a:rPr>
              <a:t>Can you think of any other Scouter as altruistic as a commissioner?</a:t>
            </a:r>
          </a:p>
          <a:p>
            <a:pPr marL="0" indent="0">
              <a:buNone/>
            </a:pPr>
            <a:r>
              <a:rPr lang="en-US" sz="1200" dirty="0">
                <a:latin typeface="+mn-lt"/>
              </a:rPr>
              <a:t>They were created only to serve. They weren’t recruited for any other purpose…   </a:t>
            </a:r>
            <a:r>
              <a:rPr lang="en-US" sz="800" dirty="0">
                <a:latin typeface="+mn-lt"/>
              </a:rPr>
              <a:t>						</a:t>
            </a:r>
            <a:endParaRPr lang="en-US" sz="1600" dirty="0">
              <a:latin typeface="+mn-lt"/>
            </a:endParaRPr>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3/22/2018</a:t>
            </a:fld>
            <a:endParaRPr lang="en-US"/>
          </a:p>
        </p:txBody>
      </p:sp>
      <p:sp>
        <p:nvSpPr>
          <p:cNvPr id="5" name="Footer Placeholder 4"/>
          <p:cNvSpPr>
            <a:spLocks noGrp="1"/>
          </p:cNvSpPr>
          <p:nvPr>
            <p:ph type="ftr" sz="quarter" idx="11"/>
          </p:nvPr>
        </p:nvSpPr>
        <p:spPr/>
        <p:txBody>
          <a:bodyPr/>
          <a:lstStyle/>
          <a:p>
            <a:pPr>
              <a:defRPr/>
            </a:pPr>
            <a:r>
              <a:rPr lang="en-US"/>
              <a:t>PTC 2014 "The Council Commissioner"</a:t>
            </a:r>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18</a:t>
            </a:fld>
            <a:endParaRPr lang="en-US"/>
          </a:p>
        </p:txBody>
      </p:sp>
    </p:spTree>
    <p:extLst>
      <p:ext uri="{BB962C8B-B14F-4D97-AF65-F5344CB8AC3E}">
        <p14:creationId xmlns:p14="http://schemas.microsoft.com/office/powerpoint/2010/main" val="31793597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BE1668-4D6A-4C8F-8C32-819FE6F32F94}" type="slidenum">
              <a:rPr lang="en-US" smtClean="0"/>
              <a:t>19</a:t>
            </a:fld>
            <a:endParaRPr lang="en-US"/>
          </a:p>
        </p:txBody>
      </p:sp>
    </p:spTree>
    <p:extLst>
      <p:ext uri="{BB962C8B-B14F-4D97-AF65-F5344CB8AC3E}">
        <p14:creationId xmlns:p14="http://schemas.microsoft.com/office/powerpoint/2010/main" val="30774337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BE1668-4D6A-4C8F-8C32-819FE6F32F94}" type="slidenum">
              <a:rPr lang="en-US" smtClean="0"/>
              <a:t>20</a:t>
            </a:fld>
            <a:endParaRPr lang="en-US"/>
          </a:p>
        </p:txBody>
      </p:sp>
    </p:spTree>
    <p:extLst>
      <p:ext uri="{BB962C8B-B14F-4D97-AF65-F5344CB8AC3E}">
        <p14:creationId xmlns:p14="http://schemas.microsoft.com/office/powerpoint/2010/main" val="4080822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3110172"/>
          </a:xfrm>
        </p:spPr>
        <p:txBody>
          <a:bodyPr anchor="b"/>
          <a:lstStyle>
            <a:lvl1pPr algn="l">
              <a:defRPr sz="6000" b="1">
                <a:latin typeface="+mn-lt"/>
              </a:defRPr>
            </a:lvl1pPr>
          </a:lstStyle>
          <a:p>
            <a:r>
              <a:rPr lang="en-US" dirty="0"/>
              <a:t>Click to edit Master title style</a:t>
            </a:r>
          </a:p>
        </p:txBody>
      </p:sp>
      <p:sp>
        <p:nvSpPr>
          <p:cNvPr id="3" name="Subtitle 2"/>
          <p:cNvSpPr>
            <a:spLocks noGrp="1"/>
          </p:cNvSpPr>
          <p:nvPr>
            <p:ph type="subTitle" idx="1"/>
          </p:nvPr>
        </p:nvSpPr>
        <p:spPr>
          <a:xfrm>
            <a:off x="1143000" y="4466562"/>
            <a:ext cx="6858000" cy="1655762"/>
          </a:xfrm>
        </p:spPr>
        <p:txBody>
          <a:bodyPr>
            <a:normAutofit/>
          </a:bodyPr>
          <a:lstStyle>
            <a:lvl1pPr marL="0" indent="0" algn="ctr">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B1CDD878-4158-4535-8D50-36FC6CCDCBF2}" type="datetimeFigureOut">
              <a:rPr lang="en-US" smtClean="0"/>
              <a:t>3/22/2018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4D9CA-9B1C-4141-9749-0606B1A65E32}" type="slidenum">
              <a:rPr lang="en-US" smtClean="0"/>
              <a:t>‹#›</a:t>
            </a:fld>
            <a:endParaRPr lang="en-US"/>
          </a:p>
        </p:txBody>
      </p:sp>
      <p:sp>
        <p:nvSpPr>
          <p:cNvPr id="7" name="Rectangle 6"/>
          <p:cNvSpPr/>
          <p:nvPr userDrawn="1"/>
        </p:nvSpPr>
        <p:spPr>
          <a:xfrm>
            <a:off x="685800" y="152000"/>
            <a:ext cx="6986847" cy="646331"/>
          </a:xfrm>
          <a:prstGeom prst="rect">
            <a:avLst/>
          </a:prstGeom>
        </p:spPr>
        <p:txBody>
          <a:bodyPr wrap="square">
            <a:spAutoFit/>
          </a:bodyPr>
          <a:lstStyle/>
          <a:p>
            <a:r>
              <a:rPr lang="en-US" sz="3600" b="1" dirty="0">
                <a:solidFill>
                  <a:schemeClr val="bg1"/>
                </a:solidFill>
              </a:rPr>
              <a:t>College of Commissioner Science</a:t>
            </a:r>
          </a:p>
        </p:txBody>
      </p:sp>
    </p:spTree>
    <p:extLst>
      <p:ext uri="{BB962C8B-B14F-4D97-AF65-F5344CB8AC3E}">
        <p14:creationId xmlns:p14="http://schemas.microsoft.com/office/powerpoint/2010/main" val="2520501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32122"/>
            <a:ext cx="6994121" cy="540961"/>
          </a:xfrm>
        </p:spPr>
        <p:txBody>
          <a:bodyPr>
            <a:noAutofit/>
          </a:bodyPr>
          <a:lstStyle>
            <a:lvl1pPr>
              <a:defRPr sz="3600" b="1">
                <a:solidFill>
                  <a:schemeClr val="bg1"/>
                </a:solidFill>
                <a:latin typeface="+mn-lt"/>
              </a:defRPr>
            </a:lvl1pPr>
          </a:lstStyle>
          <a:p>
            <a:r>
              <a:rPr lang="en-US" dirty="0"/>
              <a:t>Click to edit Master title style</a:t>
            </a:r>
          </a:p>
        </p:txBody>
      </p:sp>
      <p:sp>
        <p:nvSpPr>
          <p:cNvPr id="3" name="Content Placeholder 2"/>
          <p:cNvSpPr>
            <a:spLocks noGrp="1"/>
          </p:cNvSpPr>
          <p:nvPr>
            <p:ph idx="1"/>
          </p:nvPr>
        </p:nvSpPr>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4" name="Date Placeholder 3"/>
          <p:cNvSpPr>
            <a:spLocks noGrp="1"/>
          </p:cNvSpPr>
          <p:nvPr>
            <p:ph type="dt" sz="half" idx="10"/>
          </p:nvPr>
        </p:nvSpPr>
        <p:spPr/>
        <p:txBody>
          <a:bodyPr/>
          <a:lstStyle/>
          <a:p>
            <a:fld id="{B1CDD878-4158-4535-8D50-36FC6CCDCBF2}" type="datetimeFigureOut">
              <a:rPr lang="en-US" smtClean="0"/>
              <a:t>3/22/2018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4D9CA-9B1C-4141-9749-0606B1A65E32}" type="slidenum">
              <a:rPr lang="en-US" smtClean="0"/>
              <a:t>‹#›</a:t>
            </a:fld>
            <a:endParaRPr lang="en-US"/>
          </a:p>
        </p:txBody>
      </p:sp>
    </p:spTree>
    <p:extLst>
      <p:ext uri="{BB962C8B-B14F-4D97-AF65-F5344CB8AC3E}">
        <p14:creationId xmlns:p14="http://schemas.microsoft.com/office/powerpoint/2010/main" val="4074422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b="1">
                <a:latin typeface="+mn-lt"/>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6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B1CDD878-4158-4535-8D50-36FC6CCDCBF2}" type="datetimeFigureOut">
              <a:rPr lang="en-US" smtClean="0"/>
              <a:t>3/22/2018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4D9CA-9B1C-4141-9749-0606B1A65E32}" type="slidenum">
              <a:rPr lang="en-US" smtClean="0"/>
              <a:t>‹#›</a:t>
            </a:fld>
            <a:endParaRPr lang="en-US" dirty="0"/>
          </a:p>
        </p:txBody>
      </p:sp>
      <p:sp>
        <p:nvSpPr>
          <p:cNvPr id="7" name="Rectangle 6"/>
          <p:cNvSpPr/>
          <p:nvPr userDrawn="1"/>
        </p:nvSpPr>
        <p:spPr>
          <a:xfrm>
            <a:off x="623888" y="166470"/>
            <a:ext cx="6990570" cy="646331"/>
          </a:xfrm>
          <a:prstGeom prst="rect">
            <a:avLst/>
          </a:prstGeom>
        </p:spPr>
        <p:txBody>
          <a:bodyPr wrap="square">
            <a:spAutoFit/>
          </a:bodyPr>
          <a:lstStyle/>
          <a:p>
            <a:r>
              <a:rPr lang="en-US" sz="3600" b="1" dirty="0">
                <a:solidFill>
                  <a:schemeClr val="bg1"/>
                </a:solidFill>
              </a:rPr>
              <a:t>College of Commissioner Science</a:t>
            </a:r>
          </a:p>
        </p:txBody>
      </p:sp>
    </p:spTree>
    <p:extLst>
      <p:ext uri="{BB962C8B-B14F-4D97-AF65-F5344CB8AC3E}">
        <p14:creationId xmlns:p14="http://schemas.microsoft.com/office/powerpoint/2010/main" val="153751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07184"/>
            <a:ext cx="6994121" cy="565899"/>
          </a:xfrm>
        </p:spPr>
        <p:txBody>
          <a:bodyPr>
            <a:noAutofit/>
          </a:bodyPr>
          <a:lstStyle>
            <a:lvl1pPr>
              <a:defRPr sz="3600" b="1">
                <a:solidFill>
                  <a:schemeClr val="bg1"/>
                </a:solidFill>
                <a:latin typeface="+mn-lt"/>
              </a:defRPr>
            </a:lvl1p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4" name="Content Placeholder 3"/>
          <p:cNvSpPr>
            <a:spLocks noGrp="1"/>
          </p:cNvSpPr>
          <p:nvPr>
            <p:ph sz="half" idx="2"/>
          </p:nvPr>
        </p:nvSpPr>
        <p:spPr>
          <a:xfrm>
            <a:off x="4629150" y="1825625"/>
            <a:ext cx="3886200" cy="4351338"/>
          </a:xfrm>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5" name="Date Placeholder 4"/>
          <p:cNvSpPr>
            <a:spLocks noGrp="1"/>
          </p:cNvSpPr>
          <p:nvPr>
            <p:ph type="dt" sz="half" idx="10"/>
          </p:nvPr>
        </p:nvSpPr>
        <p:spPr/>
        <p:txBody>
          <a:bodyPr/>
          <a:lstStyle/>
          <a:p>
            <a:fld id="{B1CDD878-4158-4535-8D50-36FC6CCDCBF2}" type="datetimeFigureOut">
              <a:rPr lang="en-US" smtClean="0"/>
              <a:t>3/22/2018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B4D9CA-9B1C-4141-9749-0606B1A65E32}" type="slidenum">
              <a:rPr lang="en-US" smtClean="0"/>
              <a:t>‹#›</a:t>
            </a:fld>
            <a:endParaRPr lang="en-US"/>
          </a:p>
        </p:txBody>
      </p:sp>
    </p:spTree>
    <p:extLst>
      <p:ext uri="{BB962C8B-B14F-4D97-AF65-F5344CB8AC3E}">
        <p14:creationId xmlns:p14="http://schemas.microsoft.com/office/powerpoint/2010/main" val="2997000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8650" y="240436"/>
            <a:ext cx="6969183" cy="549274"/>
          </a:xfrm>
        </p:spPr>
        <p:txBody>
          <a:bodyPr>
            <a:noAutofit/>
          </a:bodyPr>
          <a:lstStyle>
            <a:lvl1pPr>
              <a:defRPr sz="3600" b="1">
                <a:solidFill>
                  <a:schemeClr val="bg1"/>
                </a:solidFill>
                <a:latin typeface="+mn-lt"/>
              </a:defRPr>
            </a:lvl1p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629842" y="2505075"/>
            <a:ext cx="3868340" cy="3684588"/>
          </a:xfrm>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5" name="Text Placeholder 4"/>
          <p:cNvSpPr>
            <a:spLocks noGrp="1"/>
          </p:cNvSpPr>
          <p:nvPr>
            <p:ph type="body" sz="quarter" idx="3"/>
          </p:nvPr>
        </p:nvSpPr>
        <p:spPr>
          <a:xfrm>
            <a:off x="4629150" y="1681163"/>
            <a:ext cx="3887391"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629150" y="2505075"/>
            <a:ext cx="3887391" cy="3684588"/>
          </a:xfrm>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7" name="Date Placeholder 6"/>
          <p:cNvSpPr>
            <a:spLocks noGrp="1"/>
          </p:cNvSpPr>
          <p:nvPr>
            <p:ph type="dt" sz="half" idx="10"/>
          </p:nvPr>
        </p:nvSpPr>
        <p:spPr/>
        <p:txBody>
          <a:bodyPr/>
          <a:lstStyle/>
          <a:p>
            <a:fld id="{B1CDD878-4158-4535-8D50-36FC6CCDCBF2}" type="datetimeFigureOut">
              <a:rPr lang="en-US" smtClean="0"/>
              <a:t>3/22/2018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B4D9CA-9B1C-4141-9749-0606B1A65E32}" type="slidenum">
              <a:rPr lang="en-US" smtClean="0"/>
              <a:t>‹#›</a:t>
            </a:fld>
            <a:endParaRPr lang="en-US"/>
          </a:p>
        </p:txBody>
      </p:sp>
    </p:spTree>
    <p:extLst>
      <p:ext uri="{BB962C8B-B14F-4D97-AF65-F5344CB8AC3E}">
        <p14:creationId xmlns:p14="http://schemas.microsoft.com/office/powerpoint/2010/main" val="1194902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23702" y="257061"/>
            <a:ext cx="7040880" cy="540961"/>
          </a:xfrm>
        </p:spPr>
        <p:txBody>
          <a:bodyPr>
            <a:noAutofit/>
          </a:bodyPr>
          <a:lstStyle>
            <a:lvl1pPr>
              <a:defRPr sz="3600" b="1">
                <a:solidFill>
                  <a:schemeClr val="bg1"/>
                </a:solidFill>
                <a:latin typeface="+mn-lt"/>
              </a:defRPr>
            </a:lvl1pPr>
          </a:lstStyle>
          <a:p>
            <a:r>
              <a:rPr lang="en-US" dirty="0"/>
              <a:t>Click to edit Master title style</a:t>
            </a:r>
          </a:p>
        </p:txBody>
      </p:sp>
      <p:sp>
        <p:nvSpPr>
          <p:cNvPr id="3" name="Date Placeholder 2"/>
          <p:cNvSpPr>
            <a:spLocks noGrp="1"/>
          </p:cNvSpPr>
          <p:nvPr>
            <p:ph type="dt" sz="half" idx="10"/>
          </p:nvPr>
        </p:nvSpPr>
        <p:spPr/>
        <p:txBody>
          <a:bodyPr/>
          <a:lstStyle/>
          <a:p>
            <a:fld id="{B1CDD878-4158-4535-8D50-36FC6CCDCBF2}" type="datetimeFigureOut">
              <a:rPr lang="en-US" smtClean="0"/>
              <a:t>3/22/2018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B4D9CA-9B1C-4141-9749-0606B1A65E32}" type="slidenum">
              <a:rPr lang="en-US" smtClean="0"/>
              <a:t>‹#›</a:t>
            </a:fld>
            <a:endParaRPr lang="en-US"/>
          </a:p>
        </p:txBody>
      </p:sp>
    </p:spTree>
    <p:extLst>
      <p:ext uri="{BB962C8B-B14F-4D97-AF65-F5344CB8AC3E}">
        <p14:creationId xmlns:p14="http://schemas.microsoft.com/office/powerpoint/2010/main" val="986392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CDD878-4158-4535-8D50-36FC6CCDCBF2}" type="datetimeFigureOut">
              <a:rPr lang="en-US" smtClean="0"/>
              <a:t>3/22/2018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B4D9CA-9B1C-4141-9749-0606B1A65E32}" type="slidenum">
              <a:rPr lang="en-US" smtClean="0"/>
              <a:t>‹#›</a:t>
            </a:fld>
            <a:endParaRPr lang="en-US"/>
          </a:p>
        </p:txBody>
      </p:sp>
    </p:spTree>
    <p:extLst>
      <p:ext uri="{BB962C8B-B14F-4D97-AF65-F5344CB8AC3E}">
        <p14:creationId xmlns:p14="http://schemas.microsoft.com/office/powerpoint/2010/main" val="2534219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CDD878-4158-4535-8D50-36FC6CCDCBF2}" type="datetimeFigureOut">
              <a:rPr lang="en-US" smtClean="0"/>
              <a:t>3/22/2018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B4D9CA-9B1C-4141-9749-0606B1A65E32}" type="slidenum">
              <a:rPr lang="en-US" smtClean="0"/>
              <a:t>‹#›</a:t>
            </a:fld>
            <a:endParaRPr lang="en-US"/>
          </a:p>
        </p:txBody>
      </p:sp>
      <p:pic>
        <p:nvPicPr>
          <p:cNvPr id="7" name="Picture 6"/>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18689"/>
            <a:ext cx="9144000" cy="6740165"/>
          </a:xfrm>
          <a:prstGeom prst="rect">
            <a:avLst/>
          </a:prstGeom>
        </p:spPr>
      </p:pic>
      <p:sp>
        <p:nvSpPr>
          <p:cNvPr id="11" name="TextBox 10"/>
          <p:cNvSpPr txBox="1"/>
          <p:nvPr userDrawn="1"/>
        </p:nvSpPr>
        <p:spPr>
          <a:xfrm>
            <a:off x="461689" y="219535"/>
            <a:ext cx="184731" cy="584775"/>
          </a:xfrm>
          <a:prstGeom prst="rect">
            <a:avLst/>
          </a:prstGeom>
          <a:noFill/>
        </p:spPr>
        <p:txBody>
          <a:bodyPr wrap="none" rtlCol="0">
            <a:spAutoFit/>
          </a:bodyPr>
          <a:lstStyle/>
          <a:p>
            <a:endParaRPr lang="en-US" sz="3200" b="1" dirty="0">
              <a:solidFill>
                <a:schemeClr val="bg1"/>
              </a:solidFill>
            </a:endParaRPr>
          </a:p>
        </p:txBody>
      </p:sp>
      <p:pic>
        <p:nvPicPr>
          <p:cNvPr id="8" name="Picture 7"/>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734575" y="107910"/>
            <a:ext cx="1268109" cy="1268109"/>
          </a:xfrm>
          <a:prstGeom prst="rect">
            <a:avLst/>
          </a:prstGeom>
        </p:spPr>
      </p:pic>
    </p:spTree>
    <p:extLst>
      <p:ext uri="{BB962C8B-B14F-4D97-AF65-F5344CB8AC3E}">
        <p14:creationId xmlns:p14="http://schemas.microsoft.com/office/powerpoint/2010/main" val="34176188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7.png"/><Relationship Id="rId3" Type="http://schemas.openxmlformats.org/officeDocument/2006/relationships/image" Target="../media/image10.png"/><Relationship Id="rId7" Type="http://schemas.openxmlformats.org/officeDocument/2006/relationships/image" Target="../media/image13.jpeg"/><Relationship Id="rId12" Type="http://schemas.microsoft.com/office/2007/relationships/hdphoto" Target="../media/hdphoto3.wdp"/><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2.jpeg"/><Relationship Id="rId11" Type="http://schemas.openxmlformats.org/officeDocument/2006/relationships/image" Target="../media/image16.png"/><Relationship Id="rId5" Type="http://schemas.openxmlformats.org/officeDocument/2006/relationships/image" Target="../media/image11.jpeg"/><Relationship Id="rId10" Type="http://schemas.microsoft.com/office/2007/relationships/hdphoto" Target="../media/hdphoto2.wdp"/><Relationship Id="rId4" Type="http://schemas.microsoft.com/office/2007/relationships/hdphoto" Target="../media/hdphoto1.wdp"/><Relationship Id="rId9" Type="http://schemas.openxmlformats.org/officeDocument/2006/relationships/image" Target="../media/image15.png"/><Relationship Id="rId14" Type="http://schemas.microsoft.com/office/2007/relationships/hdphoto" Target="../media/hdphoto4.wdp"/></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75368"/>
            <a:ext cx="7772400" cy="3110172"/>
          </a:xfrm>
        </p:spPr>
        <p:txBody>
          <a:bodyPr>
            <a:noAutofit/>
          </a:bodyPr>
          <a:lstStyle/>
          <a:p>
            <a:pPr algn="ctr"/>
            <a:r>
              <a:rPr lang="en-US" dirty="0"/>
              <a:t>MCS 312 </a:t>
            </a:r>
            <a:br>
              <a:rPr lang="en-US" dirty="0"/>
            </a:br>
            <a:br>
              <a:rPr lang="en-US" dirty="0"/>
            </a:br>
            <a:r>
              <a:rPr lang="en-US" dirty="0"/>
              <a:t>Recruiting a Commissioner Team</a:t>
            </a:r>
          </a:p>
        </p:txBody>
      </p:sp>
    </p:spTree>
    <p:extLst>
      <p:ext uri="{BB962C8B-B14F-4D97-AF65-F5344CB8AC3E}">
        <p14:creationId xmlns:p14="http://schemas.microsoft.com/office/powerpoint/2010/main" val="3610621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300F2-3566-4B98-853B-1BAD3977AC6D}"/>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5F49DD14-4D91-4E26-9E21-DEA1AF8E6C69}"/>
              </a:ext>
            </a:extLst>
          </p:cNvPr>
          <p:cNvSpPr>
            <a:spLocks noGrp="1"/>
          </p:cNvSpPr>
          <p:nvPr>
            <p:ph idx="1"/>
          </p:nvPr>
        </p:nvSpPr>
        <p:spPr/>
        <p:txBody>
          <a:bodyPr/>
          <a:lstStyle/>
          <a:p>
            <a:r>
              <a:rPr lang="en-US" dirty="0"/>
              <a:t>Understand the recruiting vision</a:t>
            </a:r>
          </a:p>
          <a:p>
            <a:r>
              <a:rPr lang="en-US" dirty="0"/>
              <a:t>Review the various commissioner roles</a:t>
            </a:r>
          </a:p>
          <a:p>
            <a:r>
              <a:rPr lang="en-US" dirty="0"/>
              <a:t>Review the 5 Ps of recruiting</a:t>
            </a:r>
          </a:p>
          <a:p>
            <a:r>
              <a:rPr lang="en-US" dirty="0"/>
              <a:t>Explain the Skill, Thrill, Ill and Kill of recruiting</a:t>
            </a:r>
          </a:p>
          <a:p>
            <a:r>
              <a:rPr lang="en-US" dirty="0"/>
              <a:t>Know the when, where and why of recruiting</a:t>
            </a:r>
          </a:p>
          <a:p>
            <a:r>
              <a:rPr lang="en-US" dirty="0"/>
              <a:t>Review some recruiting tips</a:t>
            </a:r>
          </a:p>
          <a:p>
            <a:endParaRPr lang="en-US" dirty="0"/>
          </a:p>
          <a:p>
            <a:endParaRPr lang="en-US" dirty="0"/>
          </a:p>
        </p:txBody>
      </p:sp>
    </p:spTree>
    <p:extLst>
      <p:ext uri="{BB962C8B-B14F-4D97-AF65-F5344CB8AC3E}">
        <p14:creationId xmlns:p14="http://schemas.microsoft.com/office/powerpoint/2010/main" val="625653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Vision</a:t>
            </a:r>
          </a:p>
        </p:txBody>
      </p:sp>
      <p:sp>
        <p:nvSpPr>
          <p:cNvPr id="4" name="Slide Number Placeholder 3"/>
          <p:cNvSpPr>
            <a:spLocks noGrp="1"/>
          </p:cNvSpPr>
          <p:nvPr>
            <p:ph type="sldNum" sz="quarter" idx="12"/>
          </p:nvPr>
        </p:nvSpPr>
        <p:spPr/>
        <p:txBody>
          <a:bodyPr/>
          <a:lstStyle/>
          <a:p>
            <a:fld id="{8DD13204-6A07-E844-AEAD-E6337D30D6D8}" type="slidenum">
              <a:rPr lang="en-US" smtClean="0"/>
              <a:t>3</a:t>
            </a:fld>
            <a:endParaRPr lang="en-US"/>
          </a:p>
        </p:txBody>
      </p:sp>
      <p:pic>
        <p:nvPicPr>
          <p:cNvPr id="4098" name="Picture 2" descr="http://www.thebluediamondgallery.com/pictures/vis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2248" y="1544765"/>
            <a:ext cx="6431742" cy="4051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3342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6582" y="1958974"/>
            <a:ext cx="8229600" cy="4525963"/>
          </a:xfrm>
        </p:spPr>
        <p:txBody>
          <a:bodyPr>
            <a:normAutofit/>
          </a:bodyPr>
          <a:lstStyle/>
          <a:p>
            <a:pPr lvl="1">
              <a:spcAft>
                <a:spcPts val="1200"/>
              </a:spcAft>
              <a:buFont typeface="Arial" panose="020B0604020202020204" pitchFamily="34" charset="0"/>
              <a:buChar char="•"/>
            </a:pPr>
            <a:r>
              <a:rPr lang="en-US" sz="3600" dirty="0"/>
              <a:t>Unit </a:t>
            </a:r>
          </a:p>
          <a:p>
            <a:pPr lvl="1">
              <a:spcAft>
                <a:spcPts val="1200"/>
              </a:spcAft>
              <a:buFont typeface="Arial" panose="020B0604020202020204" pitchFamily="34" charset="0"/>
              <a:buChar char="•"/>
            </a:pPr>
            <a:r>
              <a:rPr lang="en-US" sz="3600" dirty="0"/>
              <a:t>Roundtable</a:t>
            </a:r>
          </a:p>
          <a:p>
            <a:pPr lvl="1">
              <a:spcAft>
                <a:spcPts val="1200"/>
              </a:spcAft>
              <a:buFont typeface="Arial" panose="020B0604020202020204" pitchFamily="34" charset="0"/>
              <a:buChar char="•"/>
            </a:pPr>
            <a:r>
              <a:rPr lang="en-US" sz="3600" dirty="0"/>
              <a:t>Administrative</a:t>
            </a:r>
          </a:p>
          <a:p>
            <a:pPr lvl="1">
              <a:spcAft>
                <a:spcPts val="1200"/>
              </a:spcAft>
              <a:buFont typeface="Arial" panose="020B0604020202020204" pitchFamily="34" charset="0"/>
              <a:buChar char="•"/>
            </a:pPr>
            <a:r>
              <a:rPr lang="en-US" sz="3600" dirty="0"/>
              <a:t>Generalists</a:t>
            </a:r>
          </a:p>
          <a:p>
            <a:pPr lvl="1">
              <a:spcAft>
                <a:spcPts val="1200"/>
              </a:spcAft>
              <a:buFont typeface="Arial" panose="020B0604020202020204" pitchFamily="34" charset="0"/>
              <a:buChar char="•"/>
            </a:pPr>
            <a:r>
              <a:rPr lang="en-US" sz="3600" dirty="0"/>
              <a:t>Specialists</a:t>
            </a:r>
          </a:p>
        </p:txBody>
      </p:sp>
      <p:sp>
        <p:nvSpPr>
          <p:cNvPr id="4" name="Slide Number Placeholder 3"/>
          <p:cNvSpPr>
            <a:spLocks noGrp="1"/>
          </p:cNvSpPr>
          <p:nvPr>
            <p:ph type="sldNum" sz="quarter" idx="12"/>
          </p:nvPr>
        </p:nvSpPr>
        <p:spPr/>
        <p:txBody>
          <a:bodyPr/>
          <a:lstStyle/>
          <a:p>
            <a:fld id="{8DD13204-6A07-E844-AEAD-E6337D30D6D8}" type="slidenum">
              <a:rPr lang="en-US" smtClean="0"/>
              <a:t>4</a:t>
            </a:fld>
            <a:endParaRPr lang="en-US"/>
          </a:p>
        </p:txBody>
      </p:sp>
      <p:sp>
        <p:nvSpPr>
          <p:cNvPr id="7" name="TextBox 6"/>
          <p:cNvSpPr txBox="1"/>
          <p:nvPr/>
        </p:nvSpPr>
        <p:spPr>
          <a:xfrm>
            <a:off x="499620" y="65988"/>
            <a:ext cx="6363093" cy="769441"/>
          </a:xfrm>
          <a:prstGeom prst="rect">
            <a:avLst/>
          </a:prstGeom>
          <a:noFill/>
        </p:spPr>
        <p:txBody>
          <a:bodyPr wrap="square" rtlCol="0">
            <a:spAutoFit/>
          </a:bodyPr>
          <a:lstStyle/>
          <a:p>
            <a:r>
              <a:rPr lang="en-US" sz="4400" b="1" dirty="0">
                <a:solidFill>
                  <a:schemeClr val="bg1"/>
                </a:solidFill>
                <a:latin typeface="+mj-lt"/>
              </a:rPr>
              <a:t>Roles</a:t>
            </a:r>
          </a:p>
        </p:txBody>
      </p:sp>
    </p:spTree>
    <p:extLst>
      <p:ext uri="{BB962C8B-B14F-4D97-AF65-F5344CB8AC3E}">
        <p14:creationId xmlns:p14="http://schemas.microsoft.com/office/powerpoint/2010/main" val="347051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8157" y="1462032"/>
            <a:ext cx="5961993" cy="4369093"/>
          </a:xfrm>
          <a:prstGeom prst="rect">
            <a:avLst/>
          </a:prstGeom>
        </p:spPr>
      </p:pic>
      <p:sp>
        <p:nvSpPr>
          <p:cNvPr id="2" name="Slide Number Placeholder 1"/>
          <p:cNvSpPr>
            <a:spLocks noGrp="1"/>
          </p:cNvSpPr>
          <p:nvPr>
            <p:ph type="sldNum" sz="quarter" idx="12"/>
          </p:nvPr>
        </p:nvSpPr>
        <p:spPr/>
        <p:txBody>
          <a:bodyPr/>
          <a:lstStyle/>
          <a:p>
            <a:fld id="{8DD13204-6A07-E844-AEAD-E6337D30D6D8}" type="slidenum">
              <a:rPr lang="en-US" smtClean="0"/>
              <a:t>5</a:t>
            </a:fld>
            <a:endParaRPr lang="en-US"/>
          </a:p>
        </p:txBody>
      </p:sp>
      <p:grpSp>
        <p:nvGrpSpPr>
          <p:cNvPr id="5" name="Group 4"/>
          <p:cNvGrpSpPr/>
          <p:nvPr/>
        </p:nvGrpSpPr>
        <p:grpSpPr>
          <a:xfrm>
            <a:off x="1558157" y="1462034"/>
            <a:ext cx="5961993" cy="4369094"/>
            <a:chOff x="4363443" y="3172263"/>
            <a:chExt cx="5194919" cy="3194763"/>
          </a:xfrm>
        </p:grpSpPr>
        <p:cxnSp>
          <p:nvCxnSpPr>
            <p:cNvPr id="6" name="Straight Connector 5"/>
            <p:cNvCxnSpPr/>
            <p:nvPr/>
          </p:nvCxnSpPr>
          <p:spPr>
            <a:xfrm flipV="1">
              <a:off x="4363443" y="3172263"/>
              <a:ext cx="5194919" cy="3194762"/>
            </a:xfrm>
            <a:prstGeom prst="line">
              <a:avLst/>
            </a:prstGeom>
            <a:ln w="127000"/>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a:off x="4363443" y="3172264"/>
              <a:ext cx="5194919" cy="3194762"/>
            </a:xfrm>
            <a:prstGeom prst="line">
              <a:avLst/>
            </a:prstGeom>
            <a:ln w="127000"/>
          </p:spPr>
          <p:style>
            <a:lnRef idx="3">
              <a:schemeClr val="dk1"/>
            </a:lnRef>
            <a:fillRef idx="0">
              <a:schemeClr val="dk1"/>
            </a:fillRef>
            <a:effectRef idx="2">
              <a:schemeClr val="dk1"/>
            </a:effectRef>
            <a:fontRef idx="minor">
              <a:schemeClr val="tx1"/>
            </a:fontRef>
          </p:style>
        </p:cxnSp>
      </p:grpSp>
    </p:spTree>
    <p:extLst>
      <p:ext uri="{BB962C8B-B14F-4D97-AF65-F5344CB8AC3E}">
        <p14:creationId xmlns:p14="http://schemas.microsoft.com/office/powerpoint/2010/main" val="425899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304800" y="1802501"/>
            <a:ext cx="2977426" cy="1481714"/>
            <a:chOff x="304800" y="1802501"/>
            <a:chExt cx="2977426" cy="1481714"/>
          </a:xfrm>
        </p:grpSpPr>
        <p:sp>
          <p:nvSpPr>
            <p:cNvPr id="8" name="Bent-Up Arrow 7"/>
            <p:cNvSpPr/>
            <p:nvPr/>
          </p:nvSpPr>
          <p:spPr>
            <a:xfrm rot="5400000">
              <a:off x="1031002" y="2553575"/>
              <a:ext cx="603879" cy="857402"/>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9" name="Freeform 8"/>
            <p:cNvSpPr/>
            <p:nvPr/>
          </p:nvSpPr>
          <p:spPr>
            <a:xfrm>
              <a:off x="304800" y="1802501"/>
              <a:ext cx="2977426" cy="837133"/>
            </a:xfrm>
            <a:custGeom>
              <a:avLst/>
              <a:gdLst>
                <a:gd name="connsiteX0" fmla="*/ 0 w 2977426"/>
                <a:gd name="connsiteY0" fmla="*/ 139550 h 837133"/>
                <a:gd name="connsiteX1" fmla="*/ 139550 w 2977426"/>
                <a:gd name="connsiteY1" fmla="*/ 0 h 837133"/>
                <a:gd name="connsiteX2" fmla="*/ 2837876 w 2977426"/>
                <a:gd name="connsiteY2" fmla="*/ 0 h 837133"/>
                <a:gd name="connsiteX3" fmla="*/ 2977426 w 2977426"/>
                <a:gd name="connsiteY3" fmla="*/ 139550 h 837133"/>
                <a:gd name="connsiteX4" fmla="*/ 2977426 w 2977426"/>
                <a:gd name="connsiteY4" fmla="*/ 697583 h 837133"/>
                <a:gd name="connsiteX5" fmla="*/ 2837876 w 2977426"/>
                <a:gd name="connsiteY5" fmla="*/ 837133 h 837133"/>
                <a:gd name="connsiteX6" fmla="*/ 139550 w 2977426"/>
                <a:gd name="connsiteY6" fmla="*/ 837133 h 837133"/>
                <a:gd name="connsiteX7" fmla="*/ 0 w 2977426"/>
                <a:gd name="connsiteY7" fmla="*/ 697583 h 837133"/>
                <a:gd name="connsiteX8" fmla="*/ 0 w 2977426"/>
                <a:gd name="connsiteY8" fmla="*/ 139550 h 83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7426" h="837133">
                  <a:moveTo>
                    <a:pt x="0" y="139550"/>
                  </a:moveTo>
                  <a:cubicBezTo>
                    <a:pt x="0" y="62479"/>
                    <a:pt x="62479" y="0"/>
                    <a:pt x="139550" y="0"/>
                  </a:cubicBezTo>
                  <a:lnTo>
                    <a:pt x="2837876" y="0"/>
                  </a:lnTo>
                  <a:cubicBezTo>
                    <a:pt x="2914947" y="0"/>
                    <a:pt x="2977426" y="62479"/>
                    <a:pt x="2977426" y="139550"/>
                  </a:cubicBezTo>
                  <a:lnTo>
                    <a:pt x="2977426" y="697583"/>
                  </a:lnTo>
                  <a:cubicBezTo>
                    <a:pt x="2977426" y="774654"/>
                    <a:pt x="2914947" y="837133"/>
                    <a:pt x="2837876" y="837133"/>
                  </a:cubicBezTo>
                  <a:lnTo>
                    <a:pt x="139550" y="837133"/>
                  </a:lnTo>
                  <a:cubicBezTo>
                    <a:pt x="62479" y="837133"/>
                    <a:pt x="0" y="774654"/>
                    <a:pt x="0" y="697583"/>
                  </a:cubicBezTo>
                  <a:lnTo>
                    <a:pt x="0" y="13955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793" tIns="162793" rIns="162793" bIns="162793" numCol="1" spcCol="1270" anchor="ctr" anchorCtr="0">
              <a:noAutofit/>
            </a:bodyPr>
            <a:lstStyle/>
            <a:p>
              <a:pPr marL="0" lvl="0" indent="0" algn="ctr" defTabSz="1422400">
                <a:lnSpc>
                  <a:spcPct val="90000"/>
                </a:lnSpc>
                <a:spcBef>
                  <a:spcPct val="0"/>
                </a:spcBef>
                <a:spcAft>
                  <a:spcPct val="35000"/>
                </a:spcAft>
                <a:buNone/>
              </a:pPr>
              <a:r>
                <a:rPr lang="en-US" sz="3200" kern="1200" dirty="0"/>
                <a:t>PREPARATION</a:t>
              </a:r>
            </a:p>
          </p:txBody>
        </p:sp>
      </p:grpSp>
      <p:sp>
        <p:nvSpPr>
          <p:cNvPr id="10" name="Rectangle 9"/>
          <p:cNvSpPr/>
          <p:nvPr/>
        </p:nvSpPr>
        <p:spPr>
          <a:xfrm>
            <a:off x="2435320" y="1863221"/>
            <a:ext cx="869827" cy="67660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pSp>
        <p:nvGrpSpPr>
          <p:cNvPr id="22" name="Group 21"/>
          <p:cNvGrpSpPr/>
          <p:nvPr/>
        </p:nvGrpSpPr>
        <p:grpSpPr>
          <a:xfrm>
            <a:off x="1813562" y="2685271"/>
            <a:ext cx="2075457" cy="1532367"/>
            <a:chOff x="1813562" y="2685271"/>
            <a:chExt cx="2075457" cy="1532367"/>
          </a:xfrm>
        </p:grpSpPr>
        <p:sp>
          <p:nvSpPr>
            <p:cNvPr id="11" name="Bent-Up Arrow 10"/>
            <p:cNvSpPr/>
            <p:nvPr/>
          </p:nvSpPr>
          <p:spPr>
            <a:xfrm rot="5400000">
              <a:off x="2405763" y="3458014"/>
              <a:ext cx="710438" cy="808809"/>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Freeform 11"/>
            <p:cNvSpPr/>
            <p:nvPr/>
          </p:nvSpPr>
          <p:spPr>
            <a:xfrm>
              <a:off x="1813562" y="2685271"/>
              <a:ext cx="2075457" cy="837133"/>
            </a:xfrm>
            <a:custGeom>
              <a:avLst/>
              <a:gdLst>
                <a:gd name="connsiteX0" fmla="*/ 0 w 2075457"/>
                <a:gd name="connsiteY0" fmla="*/ 139550 h 837133"/>
                <a:gd name="connsiteX1" fmla="*/ 139550 w 2075457"/>
                <a:gd name="connsiteY1" fmla="*/ 0 h 837133"/>
                <a:gd name="connsiteX2" fmla="*/ 1935907 w 2075457"/>
                <a:gd name="connsiteY2" fmla="*/ 0 h 837133"/>
                <a:gd name="connsiteX3" fmla="*/ 2075457 w 2075457"/>
                <a:gd name="connsiteY3" fmla="*/ 139550 h 837133"/>
                <a:gd name="connsiteX4" fmla="*/ 2075457 w 2075457"/>
                <a:gd name="connsiteY4" fmla="*/ 697583 h 837133"/>
                <a:gd name="connsiteX5" fmla="*/ 1935907 w 2075457"/>
                <a:gd name="connsiteY5" fmla="*/ 837133 h 837133"/>
                <a:gd name="connsiteX6" fmla="*/ 139550 w 2075457"/>
                <a:gd name="connsiteY6" fmla="*/ 837133 h 837133"/>
                <a:gd name="connsiteX7" fmla="*/ 0 w 2075457"/>
                <a:gd name="connsiteY7" fmla="*/ 697583 h 837133"/>
                <a:gd name="connsiteX8" fmla="*/ 0 w 2075457"/>
                <a:gd name="connsiteY8" fmla="*/ 139550 h 83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5457" h="837133">
                  <a:moveTo>
                    <a:pt x="0" y="139550"/>
                  </a:moveTo>
                  <a:cubicBezTo>
                    <a:pt x="0" y="62479"/>
                    <a:pt x="62479" y="0"/>
                    <a:pt x="139550" y="0"/>
                  </a:cubicBezTo>
                  <a:lnTo>
                    <a:pt x="1935907" y="0"/>
                  </a:lnTo>
                  <a:cubicBezTo>
                    <a:pt x="2012978" y="0"/>
                    <a:pt x="2075457" y="62479"/>
                    <a:pt x="2075457" y="139550"/>
                  </a:cubicBezTo>
                  <a:lnTo>
                    <a:pt x="2075457" y="697583"/>
                  </a:lnTo>
                  <a:cubicBezTo>
                    <a:pt x="2075457" y="774654"/>
                    <a:pt x="2012978" y="837133"/>
                    <a:pt x="1935907" y="837133"/>
                  </a:cubicBezTo>
                  <a:lnTo>
                    <a:pt x="139550" y="837133"/>
                  </a:lnTo>
                  <a:cubicBezTo>
                    <a:pt x="62479" y="837133"/>
                    <a:pt x="0" y="774654"/>
                    <a:pt x="0" y="697583"/>
                  </a:cubicBezTo>
                  <a:lnTo>
                    <a:pt x="0" y="13955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793" tIns="162793" rIns="162793" bIns="162793" numCol="1" spcCol="1270" anchor="ctr" anchorCtr="0">
              <a:noAutofit/>
            </a:bodyPr>
            <a:lstStyle/>
            <a:p>
              <a:pPr marL="0" lvl="0" indent="0" algn="ctr" defTabSz="1422400">
                <a:lnSpc>
                  <a:spcPct val="90000"/>
                </a:lnSpc>
                <a:spcBef>
                  <a:spcPct val="0"/>
                </a:spcBef>
                <a:spcAft>
                  <a:spcPct val="35000"/>
                </a:spcAft>
                <a:buNone/>
              </a:pPr>
              <a:r>
                <a:rPr lang="en-US" sz="3200" kern="1200" dirty="0"/>
                <a:t>PASSION</a:t>
              </a:r>
              <a:endParaRPr lang="en-US" kern="1200" dirty="0"/>
            </a:p>
          </p:txBody>
        </p:sp>
      </p:grpSp>
      <p:sp>
        <p:nvSpPr>
          <p:cNvPr id="13" name="Rectangle 12"/>
          <p:cNvSpPr/>
          <p:nvPr/>
        </p:nvSpPr>
        <p:spPr>
          <a:xfrm>
            <a:off x="3413500" y="2750319"/>
            <a:ext cx="869827" cy="67660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pSp>
        <p:nvGrpSpPr>
          <p:cNvPr id="23" name="Group 22"/>
          <p:cNvGrpSpPr/>
          <p:nvPr/>
        </p:nvGrpSpPr>
        <p:grpSpPr>
          <a:xfrm>
            <a:off x="3212756" y="3573310"/>
            <a:ext cx="2488529" cy="1574546"/>
            <a:chOff x="3212756" y="3573310"/>
            <a:chExt cx="2488529" cy="1574546"/>
          </a:xfrm>
        </p:grpSpPr>
        <p:sp>
          <p:nvSpPr>
            <p:cNvPr id="14" name="Bent-Up Arrow 13"/>
            <p:cNvSpPr/>
            <p:nvPr/>
          </p:nvSpPr>
          <p:spPr>
            <a:xfrm rot="5400000">
              <a:off x="3812377" y="4388232"/>
              <a:ext cx="710438" cy="808809"/>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5" name="Freeform 14"/>
            <p:cNvSpPr/>
            <p:nvPr/>
          </p:nvSpPr>
          <p:spPr>
            <a:xfrm>
              <a:off x="3212756" y="3573310"/>
              <a:ext cx="2488529" cy="837133"/>
            </a:xfrm>
            <a:custGeom>
              <a:avLst/>
              <a:gdLst>
                <a:gd name="connsiteX0" fmla="*/ 0 w 2488529"/>
                <a:gd name="connsiteY0" fmla="*/ 139550 h 837133"/>
                <a:gd name="connsiteX1" fmla="*/ 139550 w 2488529"/>
                <a:gd name="connsiteY1" fmla="*/ 0 h 837133"/>
                <a:gd name="connsiteX2" fmla="*/ 2348979 w 2488529"/>
                <a:gd name="connsiteY2" fmla="*/ 0 h 837133"/>
                <a:gd name="connsiteX3" fmla="*/ 2488529 w 2488529"/>
                <a:gd name="connsiteY3" fmla="*/ 139550 h 837133"/>
                <a:gd name="connsiteX4" fmla="*/ 2488529 w 2488529"/>
                <a:gd name="connsiteY4" fmla="*/ 697583 h 837133"/>
                <a:gd name="connsiteX5" fmla="*/ 2348979 w 2488529"/>
                <a:gd name="connsiteY5" fmla="*/ 837133 h 837133"/>
                <a:gd name="connsiteX6" fmla="*/ 139550 w 2488529"/>
                <a:gd name="connsiteY6" fmla="*/ 837133 h 837133"/>
                <a:gd name="connsiteX7" fmla="*/ 0 w 2488529"/>
                <a:gd name="connsiteY7" fmla="*/ 697583 h 837133"/>
                <a:gd name="connsiteX8" fmla="*/ 0 w 2488529"/>
                <a:gd name="connsiteY8" fmla="*/ 139550 h 83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8529" h="837133">
                  <a:moveTo>
                    <a:pt x="0" y="139550"/>
                  </a:moveTo>
                  <a:cubicBezTo>
                    <a:pt x="0" y="62479"/>
                    <a:pt x="62479" y="0"/>
                    <a:pt x="139550" y="0"/>
                  </a:cubicBezTo>
                  <a:lnTo>
                    <a:pt x="2348979" y="0"/>
                  </a:lnTo>
                  <a:cubicBezTo>
                    <a:pt x="2426050" y="0"/>
                    <a:pt x="2488529" y="62479"/>
                    <a:pt x="2488529" y="139550"/>
                  </a:cubicBezTo>
                  <a:lnTo>
                    <a:pt x="2488529" y="697583"/>
                  </a:lnTo>
                  <a:cubicBezTo>
                    <a:pt x="2488529" y="774654"/>
                    <a:pt x="2426050" y="837133"/>
                    <a:pt x="2348979" y="837133"/>
                  </a:cubicBezTo>
                  <a:lnTo>
                    <a:pt x="139550" y="837133"/>
                  </a:lnTo>
                  <a:cubicBezTo>
                    <a:pt x="62479" y="837133"/>
                    <a:pt x="0" y="774654"/>
                    <a:pt x="0" y="697583"/>
                  </a:cubicBezTo>
                  <a:lnTo>
                    <a:pt x="0" y="13955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793" tIns="162793" rIns="162793" bIns="162793" numCol="1" spcCol="1270" anchor="ctr" anchorCtr="0">
              <a:noAutofit/>
            </a:bodyPr>
            <a:lstStyle/>
            <a:p>
              <a:pPr marL="0" lvl="0" indent="0" algn="ctr" defTabSz="1422400">
                <a:lnSpc>
                  <a:spcPct val="90000"/>
                </a:lnSpc>
                <a:spcBef>
                  <a:spcPct val="0"/>
                </a:spcBef>
                <a:spcAft>
                  <a:spcPct val="35000"/>
                </a:spcAft>
                <a:buNone/>
              </a:pPr>
              <a:r>
                <a:rPr lang="en-US" sz="3200" kern="1200" dirty="0"/>
                <a:t>POTENTIAL</a:t>
              </a:r>
            </a:p>
          </p:txBody>
        </p:sp>
      </p:grpSp>
      <p:sp>
        <p:nvSpPr>
          <p:cNvPr id="16" name="Rectangle 15"/>
          <p:cNvSpPr/>
          <p:nvPr/>
        </p:nvSpPr>
        <p:spPr>
          <a:xfrm>
            <a:off x="5049201" y="3690695"/>
            <a:ext cx="869827" cy="67660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pSp>
        <p:nvGrpSpPr>
          <p:cNvPr id="24" name="Group 23"/>
          <p:cNvGrpSpPr/>
          <p:nvPr/>
        </p:nvGrpSpPr>
        <p:grpSpPr>
          <a:xfrm>
            <a:off x="4614856" y="4452149"/>
            <a:ext cx="2468545" cy="1563377"/>
            <a:chOff x="4614856" y="4452149"/>
            <a:chExt cx="2468545" cy="1563377"/>
          </a:xfrm>
        </p:grpSpPr>
        <p:sp>
          <p:nvSpPr>
            <p:cNvPr id="17" name="Bent-Up Arrow 16"/>
            <p:cNvSpPr/>
            <p:nvPr/>
          </p:nvSpPr>
          <p:spPr>
            <a:xfrm rot="5400000">
              <a:off x="5189175" y="5255902"/>
              <a:ext cx="710438" cy="808809"/>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8" name="Freeform 17"/>
            <p:cNvSpPr/>
            <p:nvPr/>
          </p:nvSpPr>
          <p:spPr>
            <a:xfrm>
              <a:off x="4614856" y="4452149"/>
              <a:ext cx="2468545" cy="837133"/>
            </a:xfrm>
            <a:custGeom>
              <a:avLst/>
              <a:gdLst>
                <a:gd name="connsiteX0" fmla="*/ 0 w 2468545"/>
                <a:gd name="connsiteY0" fmla="*/ 139550 h 837133"/>
                <a:gd name="connsiteX1" fmla="*/ 139550 w 2468545"/>
                <a:gd name="connsiteY1" fmla="*/ 0 h 837133"/>
                <a:gd name="connsiteX2" fmla="*/ 2328995 w 2468545"/>
                <a:gd name="connsiteY2" fmla="*/ 0 h 837133"/>
                <a:gd name="connsiteX3" fmla="*/ 2468545 w 2468545"/>
                <a:gd name="connsiteY3" fmla="*/ 139550 h 837133"/>
                <a:gd name="connsiteX4" fmla="*/ 2468545 w 2468545"/>
                <a:gd name="connsiteY4" fmla="*/ 697583 h 837133"/>
                <a:gd name="connsiteX5" fmla="*/ 2328995 w 2468545"/>
                <a:gd name="connsiteY5" fmla="*/ 837133 h 837133"/>
                <a:gd name="connsiteX6" fmla="*/ 139550 w 2468545"/>
                <a:gd name="connsiteY6" fmla="*/ 837133 h 837133"/>
                <a:gd name="connsiteX7" fmla="*/ 0 w 2468545"/>
                <a:gd name="connsiteY7" fmla="*/ 697583 h 837133"/>
                <a:gd name="connsiteX8" fmla="*/ 0 w 2468545"/>
                <a:gd name="connsiteY8" fmla="*/ 139550 h 83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8545" h="837133">
                  <a:moveTo>
                    <a:pt x="0" y="139550"/>
                  </a:moveTo>
                  <a:cubicBezTo>
                    <a:pt x="0" y="62479"/>
                    <a:pt x="62479" y="0"/>
                    <a:pt x="139550" y="0"/>
                  </a:cubicBezTo>
                  <a:lnTo>
                    <a:pt x="2328995" y="0"/>
                  </a:lnTo>
                  <a:cubicBezTo>
                    <a:pt x="2406066" y="0"/>
                    <a:pt x="2468545" y="62479"/>
                    <a:pt x="2468545" y="139550"/>
                  </a:cubicBezTo>
                  <a:lnTo>
                    <a:pt x="2468545" y="697583"/>
                  </a:lnTo>
                  <a:cubicBezTo>
                    <a:pt x="2468545" y="774654"/>
                    <a:pt x="2406066" y="837133"/>
                    <a:pt x="2328995" y="837133"/>
                  </a:cubicBezTo>
                  <a:lnTo>
                    <a:pt x="139550" y="837133"/>
                  </a:lnTo>
                  <a:cubicBezTo>
                    <a:pt x="62479" y="837133"/>
                    <a:pt x="0" y="774654"/>
                    <a:pt x="0" y="697583"/>
                  </a:cubicBezTo>
                  <a:lnTo>
                    <a:pt x="0" y="13955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793" tIns="162793" rIns="162793" bIns="162793" numCol="1" spcCol="1270" anchor="ctr" anchorCtr="0">
              <a:noAutofit/>
            </a:bodyPr>
            <a:lstStyle/>
            <a:p>
              <a:pPr marL="0" lvl="0" indent="0" algn="ctr" defTabSz="1422400">
                <a:lnSpc>
                  <a:spcPct val="90000"/>
                </a:lnSpc>
                <a:spcBef>
                  <a:spcPct val="0"/>
                </a:spcBef>
                <a:spcAft>
                  <a:spcPct val="35000"/>
                </a:spcAft>
                <a:buNone/>
              </a:pPr>
              <a:r>
                <a:rPr lang="en-US" sz="3200" kern="1200" dirty="0"/>
                <a:t>PRIORITIES</a:t>
              </a:r>
            </a:p>
          </p:txBody>
        </p:sp>
      </p:grpSp>
      <p:sp>
        <p:nvSpPr>
          <p:cNvPr id="19" name="Rectangle 18"/>
          <p:cNvSpPr/>
          <p:nvPr/>
        </p:nvSpPr>
        <p:spPr>
          <a:xfrm>
            <a:off x="6468373" y="4631072"/>
            <a:ext cx="869827" cy="67660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0" name="Freeform 19"/>
          <p:cNvSpPr/>
          <p:nvPr/>
        </p:nvSpPr>
        <p:spPr>
          <a:xfrm>
            <a:off x="6000201" y="5330302"/>
            <a:ext cx="2425287" cy="837133"/>
          </a:xfrm>
          <a:custGeom>
            <a:avLst/>
            <a:gdLst>
              <a:gd name="connsiteX0" fmla="*/ 0 w 2425287"/>
              <a:gd name="connsiteY0" fmla="*/ 139550 h 837133"/>
              <a:gd name="connsiteX1" fmla="*/ 139550 w 2425287"/>
              <a:gd name="connsiteY1" fmla="*/ 0 h 837133"/>
              <a:gd name="connsiteX2" fmla="*/ 2285737 w 2425287"/>
              <a:gd name="connsiteY2" fmla="*/ 0 h 837133"/>
              <a:gd name="connsiteX3" fmla="*/ 2425287 w 2425287"/>
              <a:gd name="connsiteY3" fmla="*/ 139550 h 837133"/>
              <a:gd name="connsiteX4" fmla="*/ 2425287 w 2425287"/>
              <a:gd name="connsiteY4" fmla="*/ 697583 h 837133"/>
              <a:gd name="connsiteX5" fmla="*/ 2285737 w 2425287"/>
              <a:gd name="connsiteY5" fmla="*/ 837133 h 837133"/>
              <a:gd name="connsiteX6" fmla="*/ 139550 w 2425287"/>
              <a:gd name="connsiteY6" fmla="*/ 837133 h 837133"/>
              <a:gd name="connsiteX7" fmla="*/ 0 w 2425287"/>
              <a:gd name="connsiteY7" fmla="*/ 697583 h 837133"/>
              <a:gd name="connsiteX8" fmla="*/ 0 w 2425287"/>
              <a:gd name="connsiteY8" fmla="*/ 139550 h 83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5287" h="837133">
                <a:moveTo>
                  <a:pt x="0" y="139550"/>
                </a:moveTo>
                <a:cubicBezTo>
                  <a:pt x="0" y="62479"/>
                  <a:pt x="62479" y="0"/>
                  <a:pt x="139550" y="0"/>
                </a:cubicBezTo>
                <a:lnTo>
                  <a:pt x="2285737" y="0"/>
                </a:lnTo>
                <a:cubicBezTo>
                  <a:pt x="2362808" y="0"/>
                  <a:pt x="2425287" y="62479"/>
                  <a:pt x="2425287" y="139550"/>
                </a:cubicBezTo>
                <a:lnTo>
                  <a:pt x="2425287" y="697583"/>
                </a:lnTo>
                <a:cubicBezTo>
                  <a:pt x="2425287" y="774654"/>
                  <a:pt x="2362808" y="837133"/>
                  <a:pt x="2285737" y="837133"/>
                </a:cubicBezTo>
                <a:lnTo>
                  <a:pt x="139550" y="837133"/>
                </a:lnTo>
                <a:cubicBezTo>
                  <a:pt x="62479" y="837133"/>
                  <a:pt x="0" y="774654"/>
                  <a:pt x="0" y="697583"/>
                </a:cubicBezTo>
                <a:lnTo>
                  <a:pt x="0" y="13955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793" tIns="162793" rIns="162793" bIns="162793" numCol="1" spcCol="1270" anchor="ctr" anchorCtr="0">
            <a:noAutofit/>
          </a:bodyPr>
          <a:lstStyle/>
          <a:p>
            <a:pPr marL="0" lvl="0" indent="0" algn="ctr" defTabSz="1422400">
              <a:lnSpc>
                <a:spcPct val="90000"/>
              </a:lnSpc>
              <a:spcBef>
                <a:spcPct val="0"/>
              </a:spcBef>
              <a:spcAft>
                <a:spcPct val="35000"/>
              </a:spcAft>
              <a:buNone/>
            </a:pPr>
            <a:r>
              <a:rPr lang="en-US" sz="3200" kern="1200" dirty="0"/>
              <a:t>POACHING</a:t>
            </a:r>
          </a:p>
        </p:txBody>
      </p:sp>
      <p:sp>
        <p:nvSpPr>
          <p:cNvPr id="4" name="Slide Number Placeholder 3"/>
          <p:cNvSpPr>
            <a:spLocks noGrp="1"/>
          </p:cNvSpPr>
          <p:nvPr>
            <p:ph type="sldNum" sz="quarter" idx="12"/>
          </p:nvPr>
        </p:nvSpPr>
        <p:spPr/>
        <p:txBody>
          <a:bodyPr/>
          <a:lstStyle/>
          <a:p>
            <a:fld id="{8DD13204-6A07-E844-AEAD-E6337D30D6D8}" type="slidenum">
              <a:rPr lang="en-US" smtClean="0"/>
              <a:t>6</a:t>
            </a:fld>
            <a:endParaRPr lang="en-US"/>
          </a:p>
        </p:txBody>
      </p:sp>
      <p:sp>
        <p:nvSpPr>
          <p:cNvPr id="2" name="TextBox 1"/>
          <p:cNvSpPr txBox="1"/>
          <p:nvPr/>
        </p:nvSpPr>
        <p:spPr>
          <a:xfrm rot="10800000" flipV="1">
            <a:off x="509046" y="135800"/>
            <a:ext cx="6721311" cy="769441"/>
          </a:xfrm>
          <a:prstGeom prst="rect">
            <a:avLst/>
          </a:prstGeom>
          <a:noFill/>
        </p:spPr>
        <p:txBody>
          <a:bodyPr wrap="square" rtlCol="0">
            <a:spAutoFit/>
          </a:bodyPr>
          <a:lstStyle/>
          <a:p>
            <a:r>
              <a:rPr lang="en-US" sz="4400" b="1" dirty="0">
                <a:solidFill>
                  <a:schemeClr val="bg1"/>
                </a:solidFill>
              </a:rPr>
              <a:t> Remember the 5 Ps?</a:t>
            </a:r>
          </a:p>
        </p:txBody>
      </p:sp>
    </p:spTree>
    <p:extLst>
      <p:ext uri="{BB962C8B-B14F-4D97-AF65-F5344CB8AC3E}">
        <p14:creationId xmlns:p14="http://schemas.microsoft.com/office/powerpoint/2010/main" val="1506570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2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10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10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10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DD13204-6A07-E844-AEAD-E6337D30D6D8}" type="slidenum">
              <a:rPr lang="en-US" smtClean="0"/>
              <a:t>7</a:t>
            </a:fld>
            <a:endParaRPr lang="en-US"/>
          </a:p>
        </p:txBody>
      </p:sp>
      <p:grpSp>
        <p:nvGrpSpPr>
          <p:cNvPr id="6" name="Group 5"/>
          <p:cNvGrpSpPr/>
          <p:nvPr/>
        </p:nvGrpSpPr>
        <p:grpSpPr>
          <a:xfrm>
            <a:off x="512635" y="1443335"/>
            <a:ext cx="8002715" cy="4751090"/>
            <a:chOff x="884110" y="958419"/>
            <a:chExt cx="7811826" cy="4964246"/>
          </a:xfrm>
        </p:grpSpPr>
        <p:graphicFrame>
          <p:nvGraphicFramePr>
            <p:cNvPr id="7" name="Diagram 6"/>
            <p:cNvGraphicFramePr/>
            <p:nvPr>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6722269" y="3209709"/>
              <a:ext cx="1284326" cy="461665"/>
            </a:xfrm>
            <a:prstGeom prst="rect">
              <a:avLst/>
            </a:prstGeom>
            <a:noFill/>
          </p:spPr>
          <p:txBody>
            <a:bodyPr wrap="none" rtlCol="0">
              <a:spAutoFit/>
            </a:bodyPr>
            <a:lstStyle/>
            <a:p>
              <a:r>
                <a:rPr lang="en-US" sz="2400" b="1" i="1" dirty="0"/>
                <a:t>DO LIKE!</a:t>
              </a:r>
            </a:p>
          </p:txBody>
        </p:sp>
        <p:sp>
          <p:nvSpPr>
            <p:cNvPr id="9" name="TextBox 8"/>
            <p:cNvSpPr txBox="1"/>
            <p:nvPr/>
          </p:nvSpPr>
          <p:spPr>
            <a:xfrm>
              <a:off x="884110" y="3209708"/>
              <a:ext cx="1621534" cy="461665"/>
            </a:xfrm>
            <a:prstGeom prst="rect">
              <a:avLst/>
            </a:prstGeom>
            <a:noFill/>
          </p:spPr>
          <p:txBody>
            <a:bodyPr wrap="none" rtlCol="0">
              <a:spAutoFit/>
            </a:bodyPr>
            <a:lstStyle/>
            <a:p>
              <a:r>
                <a:rPr lang="en-US" sz="2400" b="1" i="1" dirty="0"/>
                <a:t>DON’T LIKE</a:t>
              </a:r>
            </a:p>
          </p:txBody>
        </p:sp>
        <p:sp>
          <p:nvSpPr>
            <p:cNvPr id="10" name="TextBox 9"/>
            <p:cNvSpPr txBox="1"/>
            <p:nvPr/>
          </p:nvSpPr>
          <p:spPr>
            <a:xfrm>
              <a:off x="3734439" y="958419"/>
              <a:ext cx="1643399" cy="461665"/>
            </a:xfrm>
            <a:prstGeom prst="rect">
              <a:avLst/>
            </a:prstGeom>
            <a:noFill/>
          </p:spPr>
          <p:txBody>
            <a:bodyPr wrap="none" rtlCol="0">
              <a:spAutoFit/>
            </a:bodyPr>
            <a:lstStyle/>
            <a:p>
              <a:r>
                <a:rPr lang="en-US" sz="2400" b="1" i="1" dirty="0"/>
                <a:t>STRENGTH!</a:t>
              </a:r>
            </a:p>
          </p:txBody>
        </p:sp>
        <p:sp>
          <p:nvSpPr>
            <p:cNvPr id="11" name="TextBox 10"/>
            <p:cNvSpPr txBox="1"/>
            <p:nvPr/>
          </p:nvSpPr>
          <p:spPr>
            <a:xfrm>
              <a:off x="3734439" y="5461000"/>
              <a:ext cx="1599733" cy="461665"/>
            </a:xfrm>
            <a:prstGeom prst="rect">
              <a:avLst/>
            </a:prstGeom>
            <a:noFill/>
          </p:spPr>
          <p:txBody>
            <a:bodyPr wrap="none" rtlCol="0">
              <a:spAutoFit/>
            </a:bodyPr>
            <a:lstStyle/>
            <a:p>
              <a:r>
                <a:rPr lang="en-US" sz="2400" b="1" i="1" dirty="0"/>
                <a:t>WEAKNESS</a:t>
              </a:r>
            </a:p>
          </p:txBody>
        </p:sp>
        <p:sp>
          <p:nvSpPr>
            <p:cNvPr id="12" name="TextBox 11"/>
            <p:cNvSpPr txBox="1"/>
            <p:nvPr/>
          </p:nvSpPr>
          <p:spPr>
            <a:xfrm>
              <a:off x="7620000" y="5622582"/>
              <a:ext cx="1075936" cy="253916"/>
            </a:xfrm>
            <a:prstGeom prst="rect">
              <a:avLst/>
            </a:prstGeom>
            <a:noFill/>
          </p:spPr>
          <p:txBody>
            <a:bodyPr wrap="none" rtlCol="0">
              <a:spAutoFit/>
            </a:bodyPr>
            <a:lstStyle/>
            <a:p>
              <a:r>
                <a:rPr lang="en-US" sz="1050" dirty="0"/>
                <a:t>paulbevans.com</a:t>
              </a:r>
            </a:p>
          </p:txBody>
        </p:sp>
      </p:grpSp>
    </p:spTree>
    <p:extLst>
      <p:ext uri="{BB962C8B-B14F-4D97-AF65-F5344CB8AC3E}">
        <p14:creationId xmlns:p14="http://schemas.microsoft.com/office/powerpoint/2010/main" val="418619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8)">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Servant’s Heart</a:t>
            </a:r>
          </a:p>
        </p:txBody>
      </p:sp>
      <p:sp>
        <p:nvSpPr>
          <p:cNvPr id="4" name="Slide Number Placeholder 3"/>
          <p:cNvSpPr>
            <a:spLocks noGrp="1"/>
          </p:cNvSpPr>
          <p:nvPr>
            <p:ph type="sldNum" sz="quarter" idx="12"/>
          </p:nvPr>
        </p:nvSpPr>
        <p:spPr/>
        <p:txBody>
          <a:bodyPr/>
          <a:lstStyle/>
          <a:p>
            <a:fld id="{8DD13204-6A07-E844-AEAD-E6337D30D6D8}" type="slidenum">
              <a:rPr lang="en-US" smtClean="0"/>
              <a:t>8</a:t>
            </a:fld>
            <a:endParaRPr lang="en-US"/>
          </a:p>
        </p:txBody>
      </p:sp>
      <p:pic>
        <p:nvPicPr>
          <p:cNvPr id="5122" name="Picture 2" descr="http://ministry127.com/sites/default/files/images/article_images/anatomy-of-a-servant-s-heart100413.jpg"/>
          <p:cNvPicPr>
            <a:picLocks noChangeAspect="1" noChangeArrowheads="1"/>
          </p:cNvPicPr>
          <p:nvPr/>
        </p:nvPicPr>
        <p:blipFill rotWithShape="1">
          <a:blip r:embed="rId3">
            <a:extLst>
              <a:ext uri="{28A0092B-C50C-407E-A947-70E740481C1C}">
                <a14:useLocalDpi xmlns:a14="http://schemas.microsoft.com/office/drawing/2010/main" val="0"/>
              </a:ext>
            </a:extLst>
          </a:blip>
          <a:srcRect l="16399" t="113" r="-2074" b="-113"/>
          <a:stretch/>
        </p:blipFill>
        <p:spPr bwMode="auto">
          <a:xfrm>
            <a:off x="1876537" y="1912143"/>
            <a:ext cx="5467995" cy="3522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4277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DD13204-6A07-E844-AEAD-E6337D30D6D8}" type="slidenum">
              <a:rPr lang="en-US" smtClean="0"/>
              <a:t>9</a:t>
            </a:fld>
            <a:endParaRPr lang="en-US"/>
          </a:p>
        </p:txBody>
      </p:sp>
      <p:pic>
        <p:nvPicPr>
          <p:cNvPr id="1030" name="Picture 6" descr="Image result for f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8844" y="1676653"/>
            <a:ext cx="1952423" cy="130463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win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8844" y="3530757"/>
            <a:ext cx="1952423" cy="127728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Image result for spr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94687" y="1779558"/>
            <a:ext cx="1917026" cy="1315149"/>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Image result for summ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3447" y="3521457"/>
            <a:ext cx="1928266" cy="1295879"/>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rot="20749802">
            <a:off x="2038497" y="2655663"/>
            <a:ext cx="5444119" cy="1323439"/>
          </a:xfrm>
          <a:prstGeom prst="rect">
            <a:avLst/>
          </a:prstGeom>
          <a:noFill/>
        </p:spPr>
        <p:txBody>
          <a:bodyPr wrap="none" rtlCol="0">
            <a:spAutoFit/>
          </a:bodyPr>
          <a:lstStyle/>
          <a:p>
            <a:r>
              <a:rPr lang="en-US" sz="8000" b="1" i="1" dirty="0">
                <a:latin typeface="+mn-lt"/>
              </a:rPr>
              <a:t>All the time!</a:t>
            </a:r>
          </a:p>
        </p:txBody>
      </p:sp>
      <p:sp>
        <p:nvSpPr>
          <p:cNvPr id="56" name="Title 1"/>
          <p:cNvSpPr txBox="1">
            <a:spLocks/>
          </p:cNvSpPr>
          <p:nvPr/>
        </p:nvSpPr>
        <p:spPr>
          <a:xfrm>
            <a:off x="266700" y="48534"/>
            <a:ext cx="8229600" cy="73665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en-US" dirty="0"/>
              <a:t>   </a:t>
            </a:r>
            <a:r>
              <a:rPr lang="en-US" b="1" dirty="0">
                <a:solidFill>
                  <a:schemeClr val="bg1"/>
                </a:solidFill>
                <a:latin typeface="+mn-lt"/>
              </a:rPr>
              <a:t>When ?</a:t>
            </a:r>
          </a:p>
        </p:txBody>
      </p:sp>
    </p:spTree>
    <p:extLst>
      <p:ext uri="{BB962C8B-B14F-4D97-AF65-F5344CB8AC3E}">
        <p14:creationId xmlns:p14="http://schemas.microsoft.com/office/powerpoint/2010/main" val="87294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4"/>
                                        </p:tgtEl>
                                        <p:attrNameLst>
                                          <p:attrName>style.visibility</p:attrName>
                                        </p:attrNameLst>
                                      </p:cBhvr>
                                      <p:to>
                                        <p:strVal val="visible"/>
                                      </p:to>
                                    </p:set>
                                    <p:animEffect transition="in" filter="fade">
                                      <p:cBhvr>
                                        <p:cTn id="7" dur="1000"/>
                                        <p:tgtEl>
                                          <p:spTgt spid="104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30"/>
                                        </p:tgtEl>
                                        <p:attrNameLst>
                                          <p:attrName>style.visibility</p:attrName>
                                        </p:attrNameLst>
                                      </p:cBhvr>
                                      <p:to>
                                        <p:strVal val="visible"/>
                                      </p:to>
                                    </p:set>
                                    <p:animEffect transition="in" filter="fade">
                                      <p:cBhvr>
                                        <p:cTn id="11" dur="1000"/>
                                        <p:tgtEl>
                                          <p:spTgt spid="1030"/>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032"/>
                                        </p:tgtEl>
                                        <p:attrNameLst>
                                          <p:attrName>style.visibility</p:attrName>
                                        </p:attrNameLst>
                                      </p:cBhvr>
                                      <p:to>
                                        <p:strVal val="visible"/>
                                      </p:to>
                                    </p:set>
                                    <p:animEffect transition="in" filter="fade">
                                      <p:cBhvr>
                                        <p:cTn id="15" dur="400"/>
                                        <p:tgtEl>
                                          <p:spTgt spid="1032"/>
                                        </p:tgtEl>
                                      </p:cBhvr>
                                    </p:animEffect>
                                  </p:childTnLst>
                                </p:cTn>
                              </p:par>
                            </p:childTnLst>
                          </p:cTn>
                        </p:par>
                        <p:par>
                          <p:cTn id="16" fill="hold">
                            <p:stCondLst>
                              <p:cond delay="2400"/>
                            </p:stCondLst>
                            <p:childTnLst>
                              <p:par>
                                <p:cTn id="17" presetID="10" presetClass="entr" presetSubtype="0" fill="hold" nodeType="afterEffect">
                                  <p:stCondLst>
                                    <p:cond delay="0"/>
                                  </p:stCondLst>
                                  <p:childTnLst>
                                    <p:set>
                                      <p:cBhvr>
                                        <p:cTn id="18" dur="1" fill="hold">
                                          <p:stCondLst>
                                            <p:cond delay="0"/>
                                          </p:stCondLst>
                                        </p:cTn>
                                        <p:tgtEl>
                                          <p:spTgt spid="1040"/>
                                        </p:tgtEl>
                                        <p:attrNameLst>
                                          <p:attrName>style.visibility</p:attrName>
                                        </p:attrNameLst>
                                      </p:cBhvr>
                                      <p:to>
                                        <p:strVal val="visible"/>
                                      </p:to>
                                    </p:set>
                                    <p:animEffect transition="in" filter="fade">
                                      <p:cBhvr>
                                        <p:cTn id="19" dur="1000"/>
                                        <p:tgtEl>
                                          <p:spTgt spid="104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left)">
                                      <p:cBhvr>
                                        <p:cTn id="24" dur="1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Shopping Trip?</a:t>
            </a:r>
          </a:p>
        </p:txBody>
      </p:sp>
      <p:sp>
        <p:nvSpPr>
          <p:cNvPr id="3" name="Content Placeholder 2"/>
          <p:cNvSpPr>
            <a:spLocks noGrp="1"/>
          </p:cNvSpPr>
          <p:nvPr>
            <p:ph idx="1"/>
          </p:nvPr>
        </p:nvSpPr>
        <p:spPr>
          <a:xfrm>
            <a:off x="834888" y="2174780"/>
            <a:ext cx="7951304" cy="2895600"/>
          </a:xfrm>
        </p:spPr>
        <p:txBody>
          <a:bodyPr>
            <a:normAutofit/>
          </a:bodyPr>
          <a:lstStyle/>
          <a:p>
            <a:pPr lvl="1">
              <a:spcAft>
                <a:spcPts val="2400"/>
              </a:spcAft>
              <a:buFont typeface="Wingdings" panose="05000000000000000000" pitchFamily="2" charset="2"/>
              <a:buChar char="Ø"/>
            </a:pPr>
            <a:r>
              <a:rPr lang="en-US" sz="4000" dirty="0"/>
              <a:t>  Specific need</a:t>
            </a:r>
          </a:p>
          <a:p>
            <a:pPr lvl="1">
              <a:spcAft>
                <a:spcPts val="2400"/>
              </a:spcAft>
              <a:buFont typeface="Wingdings" panose="05000000000000000000" pitchFamily="2" charset="2"/>
              <a:buChar char="Ø"/>
            </a:pPr>
            <a:r>
              <a:rPr lang="en-US" sz="4000" dirty="0"/>
              <a:t>  “</a:t>
            </a:r>
            <a:r>
              <a:rPr lang="en-US" sz="4000" i="1" dirty="0"/>
              <a:t>Just looking”</a:t>
            </a:r>
            <a:endParaRPr lang="en-US" sz="4000" dirty="0"/>
          </a:p>
          <a:p>
            <a:pPr lvl="1">
              <a:spcAft>
                <a:spcPts val="2400"/>
              </a:spcAft>
              <a:buFont typeface="Wingdings" panose="05000000000000000000" pitchFamily="2" charset="2"/>
              <a:buChar char="Ø"/>
            </a:pPr>
            <a:r>
              <a:rPr lang="en-US" sz="4000" dirty="0"/>
              <a:t>  NEVER pass up a </a:t>
            </a:r>
            <a:r>
              <a:rPr lang="en-US" sz="4000" b="1" i="1" dirty="0"/>
              <a:t>“Great buy!”</a:t>
            </a:r>
          </a:p>
        </p:txBody>
      </p:sp>
      <p:sp>
        <p:nvSpPr>
          <p:cNvPr id="4" name="Slide Number Placeholder 3"/>
          <p:cNvSpPr>
            <a:spLocks noGrp="1"/>
          </p:cNvSpPr>
          <p:nvPr>
            <p:ph type="sldNum" sz="quarter" idx="12"/>
          </p:nvPr>
        </p:nvSpPr>
        <p:spPr/>
        <p:txBody>
          <a:bodyPr/>
          <a:lstStyle/>
          <a:p>
            <a:fld id="{8DD13204-6A07-E844-AEAD-E6337D30D6D8}" type="slidenum">
              <a:rPr lang="en-US" smtClean="0"/>
              <a:t>10</a:t>
            </a:fld>
            <a:endParaRPr lang="en-US"/>
          </a:p>
        </p:txBody>
      </p:sp>
    </p:spTree>
    <p:extLst>
      <p:ext uri="{BB962C8B-B14F-4D97-AF65-F5344CB8AC3E}">
        <p14:creationId xmlns:p14="http://schemas.microsoft.com/office/powerpoint/2010/main" val="4051240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a:t>
            </a:r>
          </a:p>
        </p:txBody>
      </p:sp>
      <p:sp>
        <p:nvSpPr>
          <p:cNvPr id="4" name="Slide Number Placeholder 3"/>
          <p:cNvSpPr>
            <a:spLocks noGrp="1"/>
          </p:cNvSpPr>
          <p:nvPr>
            <p:ph type="sldNum" sz="quarter" idx="12"/>
          </p:nvPr>
        </p:nvSpPr>
        <p:spPr/>
        <p:txBody>
          <a:bodyPr/>
          <a:lstStyle/>
          <a:p>
            <a:fld id="{8DD13204-6A07-E844-AEAD-E6337D30D6D8}" type="slidenum">
              <a:rPr lang="en-US" smtClean="0"/>
              <a:t>11</a:t>
            </a:fld>
            <a:endParaRPr lang="en-US"/>
          </a:p>
        </p:txBody>
      </p:sp>
      <p:sp>
        <p:nvSpPr>
          <p:cNvPr id="6" name="Rectangle 3"/>
          <p:cNvSpPr txBox="1">
            <a:spLocks noChangeArrowheads="1"/>
          </p:cNvSpPr>
          <p:nvPr/>
        </p:nvSpPr>
        <p:spPr>
          <a:xfrm>
            <a:off x="894522" y="1814512"/>
            <a:ext cx="7185991" cy="430799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fontAlgn="auto">
              <a:spcAft>
                <a:spcPts val="0"/>
              </a:spcAft>
              <a:buFont typeface="Arial" panose="020B0604020202020204" pitchFamily="34" charset="0"/>
              <a:buChar char="•"/>
              <a:defRPr/>
            </a:pPr>
            <a:r>
              <a:rPr lang="en-US" sz="3600" b="1" dirty="0"/>
              <a:t> Units</a:t>
            </a:r>
          </a:p>
          <a:p>
            <a:pPr lvl="1" fontAlgn="auto">
              <a:spcAft>
                <a:spcPts val="0"/>
              </a:spcAft>
              <a:buFont typeface="Arial" panose="020B0604020202020204" pitchFamily="34" charset="0"/>
              <a:buChar char="•"/>
              <a:defRPr/>
            </a:pPr>
            <a:r>
              <a:rPr lang="en-US" sz="3600" b="1" dirty="0"/>
              <a:t> Charter partners</a:t>
            </a:r>
          </a:p>
          <a:p>
            <a:pPr lvl="1" fontAlgn="auto">
              <a:spcAft>
                <a:spcPts val="0"/>
              </a:spcAft>
              <a:buFont typeface="Arial" panose="020B0604020202020204" pitchFamily="34" charset="0"/>
              <a:buChar char="•"/>
              <a:defRPr/>
            </a:pPr>
            <a:r>
              <a:rPr lang="en-US" sz="3600" b="1" dirty="0"/>
              <a:t> NESA, OA, Scouting Alumni</a:t>
            </a:r>
          </a:p>
          <a:p>
            <a:pPr lvl="1" fontAlgn="auto">
              <a:spcAft>
                <a:spcPts val="0"/>
              </a:spcAft>
              <a:buFont typeface="Arial" panose="020B0604020202020204" pitchFamily="34" charset="0"/>
              <a:buChar char="•"/>
              <a:defRPr/>
            </a:pPr>
            <a:r>
              <a:rPr lang="en-US" sz="3600" b="1" dirty="0"/>
              <a:t> Service organizations</a:t>
            </a:r>
          </a:p>
          <a:p>
            <a:pPr lvl="1" fontAlgn="auto">
              <a:spcAft>
                <a:spcPts val="0"/>
              </a:spcAft>
              <a:buFont typeface="Arial" panose="020B0604020202020204" pitchFamily="34" charset="0"/>
              <a:buChar char="•"/>
              <a:defRPr/>
            </a:pPr>
            <a:r>
              <a:rPr lang="en-US" sz="3600" b="1" dirty="0"/>
              <a:t> Professions that attract mentors</a:t>
            </a:r>
          </a:p>
          <a:p>
            <a:pPr lvl="1" fontAlgn="auto">
              <a:spcAft>
                <a:spcPts val="0"/>
              </a:spcAft>
              <a:buFont typeface="Arial" panose="020B0604020202020204" pitchFamily="34" charset="0"/>
              <a:buChar char="•"/>
              <a:defRPr/>
            </a:pPr>
            <a:r>
              <a:rPr lang="en-US" sz="3600" b="1" dirty="0"/>
              <a:t> Your social circles</a:t>
            </a:r>
          </a:p>
        </p:txBody>
      </p:sp>
    </p:spTree>
    <p:extLst>
      <p:ext uri="{BB962C8B-B14F-4D97-AF65-F5344CB8AC3E}">
        <p14:creationId xmlns:p14="http://schemas.microsoft.com/office/powerpoint/2010/main" val="910343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1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1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left)">
                                      <p:cBhvr>
                                        <p:cTn id="22" dur="1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left)">
                                      <p:cBhvr>
                                        <p:cTn id="27" dur="1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left)">
                                      <p:cBhvr>
                                        <p:cTn id="32" dur="1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a:t>
            </a:r>
          </a:p>
        </p:txBody>
      </p:sp>
      <p:sp>
        <p:nvSpPr>
          <p:cNvPr id="4" name="Slide Number Placeholder 3"/>
          <p:cNvSpPr>
            <a:spLocks noGrp="1"/>
          </p:cNvSpPr>
          <p:nvPr>
            <p:ph type="sldNum" sz="quarter" idx="12"/>
          </p:nvPr>
        </p:nvSpPr>
        <p:spPr/>
        <p:txBody>
          <a:bodyPr/>
          <a:lstStyle/>
          <a:p>
            <a:fld id="{8DD13204-6A07-E844-AEAD-E6337D30D6D8}" type="slidenum">
              <a:rPr lang="en-US" smtClean="0"/>
              <a:t>12</a:t>
            </a:fld>
            <a:endParaRPr lang="en-US"/>
          </a:p>
        </p:txBody>
      </p:sp>
      <p:sp>
        <p:nvSpPr>
          <p:cNvPr id="7" name="Rectangle 2"/>
          <p:cNvSpPr txBox="1">
            <a:spLocks noChangeArrowheads="1"/>
          </p:cNvSpPr>
          <p:nvPr/>
        </p:nvSpPr>
        <p:spPr>
          <a:xfrm>
            <a:off x="834888" y="2620506"/>
            <a:ext cx="7394712" cy="352187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spcAft>
                <a:spcPts val="2400"/>
              </a:spcAft>
              <a:defRPr/>
            </a:pPr>
            <a:r>
              <a:rPr lang="en-US" sz="3600" b="1" dirty="0"/>
              <a:t>Service or religious organizations</a:t>
            </a:r>
          </a:p>
          <a:p>
            <a:pPr fontAlgn="auto">
              <a:spcAft>
                <a:spcPts val="2400"/>
              </a:spcAft>
              <a:defRPr/>
            </a:pPr>
            <a:r>
              <a:rPr lang="en-US" sz="3600" b="1" dirty="0"/>
              <a:t>Professional organizations</a:t>
            </a:r>
          </a:p>
        </p:txBody>
      </p:sp>
    </p:spTree>
    <p:extLst>
      <p:ext uri="{BB962C8B-B14F-4D97-AF65-F5344CB8AC3E}">
        <p14:creationId xmlns:p14="http://schemas.microsoft.com/office/powerpoint/2010/main" val="2895471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a:t>
            </a:r>
          </a:p>
        </p:txBody>
      </p:sp>
      <p:sp>
        <p:nvSpPr>
          <p:cNvPr id="4" name="Slide Number Placeholder 3"/>
          <p:cNvSpPr>
            <a:spLocks noGrp="1"/>
          </p:cNvSpPr>
          <p:nvPr>
            <p:ph type="sldNum" sz="quarter" idx="12"/>
          </p:nvPr>
        </p:nvSpPr>
        <p:spPr/>
        <p:txBody>
          <a:bodyPr/>
          <a:lstStyle/>
          <a:p>
            <a:fld id="{8DD13204-6A07-E844-AEAD-E6337D30D6D8}" type="slidenum">
              <a:rPr lang="en-US" smtClean="0"/>
              <a:t>13</a:t>
            </a:fld>
            <a:endParaRPr lang="en-US"/>
          </a:p>
        </p:txBody>
      </p:sp>
      <p:sp>
        <p:nvSpPr>
          <p:cNvPr id="7" name="Rectangle 2"/>
          <p:cNvSpPr txBox="1">
            <a:spLocks noChangeArrowheads="1"/>
          </p:cNvSpPr>
          <p:nvPr/>
        </p:nvSpPr>
        <p:spPr>
          <a:xfrm>
            <a:off x="628650" y="1590261"/>
            <a:ext cx="8374034" cy="459187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spcAft>
                <a:spcPts val="0"/>
              </a:spcAft>
              <a:buNone/>
              <a:defRPr/>
            </a:pPr>
            <a:r>
              <a:rPr lang="en-US" sz="3600" b="1" dirty="0"/>
              <a:t>How to make the ask:</a:t>
            </a:r>
          </a:p>
          <a:p>
            <a:pPr lvl="1" fontAlgn="auto">
              <a:spcAft>
                <a:spcPts val="0"/>
              </a:spcAft>
              <a:defRPr/>
            </a:pPr>
            <a:r>
              <a:rPr lang="en-US" sz="3600" b="1" dirty="0"/>
              <a:t>  Consider it from their point of view</a:t>
            </a:r>
          </a:p>
          <a:p>
            <a:pPr lvl="1" fontAlgn="auto">
              <a:spcAft>
                <a:spcPts val="0"/>
              </a:spcAft>
              <a:defRPr/>
            </a:pPr>
            <a:r>
              <a:rPr lang="en-US" sz="3600" b="1" dirty="0"/>
              <a:t>  Get someone to go with you</a:t>
            </a:r>
          </a:p>
          <a:p>
            <a:pPr lvl="1" fontAlgn="auto">
              <a:spcAft>
                <a:spcPts val="0"/>
              </a:spcAft>
              <a:defRPr/>
            </a:pPr>
            <a:r>
              <a:rPr lang="en-US" sz="3600" b="1" dirty="0"/>
              <a:t>  Together develop a strategy</a:t>
            </a:r>
          </a:p>
          <a:p>
            <a:pPr lvl="1" fontAlgn="auto">
              <a:spcAft>
                <a:spcPts val="0"/>
              </a:spcAft>
              <a:defRPr/>
            </a:pPr>
            <a:r>
              <a:rPr lang="en-US" sz="3600" b="1" dirty="0"/>
              <a:t>  Make an appointment</a:t>
            </a:r>
          </a:p>
          <a:p>
            <a:pPr lvl="1" fontAlgn="auto">
              <a:spcAft>
                <a:spcPts val="0"/>
              </a:spcAft>
              <a:defRPr/>
            </a:pPr>
            <a:r>
              <a:rPr lang="en-US" sz="3600" b="1" dirty="0"/>
              <a:t>  Make the ask</a:t>
            </a:r>
          </a:p>
          <a:p>
            <a:pPr marL="457200" lvl="1" indent="0" fontAlgn="auto">
              <a:spcAft>
                <a:spcPts val="0"/>
              </a:spcAft>
              <a:buNone/>
              <a:defRPr/>
            </a:pPr>
            <a:endParaRPr lang="en-US" dirty="0"/>
          </a:p>
        </p:txBody>
      </p:sp>
    </p:spTree>
    <p:extLst>
      <p:ext uri="{BB962C8B-B14F-4D97-AF65-F5344CB8AC3E}">
        <p14:creationId xmlns:p14="http://schemas.microsoft.com/office/powerpoint/2010/main" val="320800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 calcmode="lin" valueType="num">
                                      <p:cBhvr additive="base">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6" dur="1000" fill="hold"/>
                                        <p:tgtEl>
                                          <p:spTgt spid="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 calcmode="lin" valueType="num">
                                      <p:cBhvr additive="base">
                                        <p:cTn id="1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7">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 calcmode="lin" valueType="num">
                                      <p:cBhvr additive="base">
                                        <p:cTn id="23"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4" dur="1000" fill="hold"/>
                                        <p:tgtEl>
                                          <p:spTgt spid="7">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 calcmode="lin" valueType="num">
                                      <p:cBhvr additive="base">
                                        <p:cTn id="27"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a:t>
            </a:r>
          </a:p>
        </p:txBody>
      </p:sp>
      <p:sp>
        <p:nvSpPr>
          <p:cNvPr id="3" name="Content Placeholder 2"/>
          <p:cNvSpPr>
            <a:spLocks noGrp="1"/>
          </p:cNvSpPr>
          <p:nvPr>
            <p:ph idx="1"/>
          </p:nvPr>
        </p:nvSpPr>
        <p:spPr>
          <a:xfrm>
            <a:off x="1302026" y="2012949"/>
            <a:ext cx="7667406" cy="4525963"/>
          </a:xfrm>
        </p:spPr>
        <p:txBody>
          <a:bodyPr>
            <a:normAutofit/>
          </a:bodyPr>
          <a:lstStyle/>
          <a:p>
            <a:pPr marL="0" indent="0">
              <a:buNone/>
            </a:pPr>
            <a:r>
              <a:rPr lang="en-US" sz="3600" dirty="0"/>
              <a:t>Reasons people volunteer</a:t>
            </a:r>
          </a:p>
          <a:p>
            <a:pPr marL="0" indent="0">
              <a:buNone/>
            </a:pPr>
            <a:endParaRPr lang="en-US" sz="3600" dirty="0"/>
          </a:p>
          <a:p>
            <a:pPr lvl="1">
              <a:spcAft>
                <a:spcPts val="2400"/>
              </a:spcAft>
              <a:buFont typeface="Wingdings" panose="05000000000000000000" pitchFamily="2" charset="2"/>
              <a:buChar char="v"/>
            </a:pPr>
            <a:r>
              <a:rPr lang="en-US" sz="3600" dirty="0"/>
              <a:t>  Influence</a:t>
            </a:r>
          </a:p>
          <a:p>
            <a:pPr lvl="1">
              <a:spcAft>
                <a:spcPts val="2400"/>
              </a:spcAft>
              <a:buFont typeface="Wingdings" panose="05000000000000000000" pitchFamily="2" charset="2"/>
              <a:buChar char="v"/>
            </a:pPr>
            <a:r>
              <a:rPr lang="en-US" sz="3600" dirty="0"/>
              <a:t>  Fellowship</a:t>
            </a:r>
          </a:p>
          <a:p>
            <a:pPr lvl="1">
              <a:spcAft>
                <a:spcPts val="2400"/>
              </a:spcAft>
              <a:buFont typeface="Wingdings" panose="05000000000000000000" pitchFamily="2" charset="2"/>
              <a:buChar char="v"/>
            </a:pPr>
            <a:r>
              <a:rPr lang="en-US" sz="3600" dirty="0"/>
              <a:t>  Achievement</a:t>
            </a:r>
          </a:p>
        </p:txBody>
      </p:sp>
      <p:sp>
        <p:nvSpPr>
          <p:cNvPr id="4" name="Slide Number Placeholder 3"/>
          <p:cNvSpPr>
            <a:spLocks noGrp="1"/>
          </p:cNvSpPr>
          <p:nvPr>
            <p:ph type="sldNum" sz="quarter" idx="12"/>
          </p:nvPr>
        </p:nvSpPr>
        <p:spPr/>
        <p:txBody>
          <a:bodyPr/>
          <a:lstStyle/>
          <a:p>
            <a:fld id="{8DD13204-6A07-E844-AEAD-E6337D30D6D8}" type="slidenum">
              <a:rPr lang="en-US" smtClean="0"/>
              <a:t>14</a:t>
            </a:fld>
            <a:endParaRPr lang="en-US"/>
          </a:p>
        </p:txBody>
      </p:sp>
    </p:spTree>
    <p:extLst>
      <p:ext uri="{BB962C8B-B14F-4D97-AF65-F5344CB8AC3E}">
        <p14:creationId xmlns:p14="http://schemas.microsoft.com/office/powerpoint/2010/main" val="1435046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vertical)">
                                      <p:cBhvr>
                                        <p:cTn id="7" dur="1000"/>
                                        <p:tgtEl>
                                          <p:spTgt spid="3">
                                            <p:txEl>
                                              <p:pRg st="0" end="0"/>
                                            </p:txEl>
                                          </p:spTgt>
                                        </p:tgtEl>
                                      </p:cBhvr>
                                    </p:animEffect>
                                  </p:childTnLst>
                                </p:cTn>
                              </p:par>
                            </p:childTnLst>
                          </p:cTn>
                        </p:par>
                        <p:par>
                          <p:cTn id="8" fill="hold">
                            <p:stCondLst>
                              <p:cond delay="1000"/>
                            </p:stCondLst>
                            <p:childTnLst>
                              <p:par>
                                <p:cTn id="9" presetID="14" presetClass="entr" presetSubtype="5" fill="hold" grpId="0"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randombar(vertical)">
                                      <p:cBhvr>
                                        <p:cTn id="11" dur="1000"/>
                                        <p:tgtEl>
                                          <p:spTgt spid="3">
                                            <p:txEl>
                                              <p:pRg st="2" end="2"/>
                                            </p:txEl>
                                          </p:spTgt>
                                        </p:tgtEl>
                                      </p:cBhvr>
                                    </p:animEffect>
                                  </p:childTnLst>
                                </p:cTn>
                              </p:par>
                            </p:childTnLst>
                          </p:cTn>
                        </p:par>
                        <p:par>
                          <p:cTn id="12" fill="hold">
                            <p:stCondLst>
                              <p:cond delay="2000"/>
                            </p:stCondLst>
                            <p:childTnLst>
                              <p:par>
                                <p:cTn id="13" presetID="14" presetClass="entr" presetSubtype="5" fill="hold" grpId="0"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randombar(vertical)">
                                      <p:cBhvr>
                                        <p:cTn id="15" dur="1000"/>
                                        <p:tgtEl>
                                          <p:spTgt spid="3">
                                            <p:txEl>
                                              <p:pRg st="3" end="3"/>
                                            </p:txEl>
                                          </p:spTgt>
                                        </p:tgtEl>
                                      </p:cBhvr>
                                    </p:animEffect>
                                  </p:childTnLst>
                                </p:cTn>
                              </p:par>
                            </p:childTnLst>
                          </p:cTn>
                        </p:par>
                        <p:par>
                          <p:cTn id="16" fill="hold">
                            <p:stCondLst>
                              <p:cond delay="3000"/>
                            </p:stCondLst>
                            <p:childTnLst>
                              <p:par>
                                <p:cTn id="17" presetID="14" presetClass="entr" presetSubtype="5"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randombar(vertical)">
                                      <p:cBhvr>
                                        <p:cTn id="19"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Finally . . .</a:t>
            </a:r>
          </a:p>
        </p:txBody>
      </p:sp>
      <p:sp>
        <p:nvSpPr>
          <p:cNvPr id="4" name="Slide Number Placeholder 3"/>
          <p:cNvSpPr>
            <a:spLocks noGrp="1"/>
          </p:cNvSpPr>
          <p:nvPr>
            <p:ph type="sldNum" sz="quarter" idx="12"/>
          </p:nvPr>
        </p:nvSpPr>
        <p:spPr/>
        <p:txBody>
          <a:bodyPr/>
          <a:lstStyle/>
          <a:p>
            <a:fld id="{8DD13204-6A07-E844-AEAD-E6337D30D6D8}" type="slidenum">
              <a:rPr lang="en-US" smtClean="0"/>
              <a:t>15</a:t>
            </a:fld>
            <a:endParaRPr lang="en-US"/>
          </a:p>
        </p:txBody>
      </p:sp>
      <p:sp>
        <p:nvSpPr>
          <p:cNvPr id="6" name="Rectangle 2"/>
          <p:cNvSpPr txBox="1">
            <a:spLocks noChangeArrowheads="1"/>
          </p:cNvSpPr>
          <p:nvPr/>
        </p:nvSpPr>
        <p:spPr>
          <a:xfrm>
            <a:off x="914400" y="2041452"/>
            <a:ext cx="7102549" cy="355427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spcAft>
                <a:spcPts val="2400"/>
              </a:spcAft>
              <a:buNone/>
              <a:defRPr/>
            </a:pPr>
            <a:r>
              <a:rPr lang="en-US" sz="4400" b="1" dirty="0"/>
              <a:t>If the answer is "no"</a:t>
            </a:r>
          </a:p>
          <a:p>
            <a:pPr marL="0" indent="0" fontAlgn="auto">
              <a:spcAft>
                <a:spcPts val="2400"/>
              </a:spcAft>
              <a:buNone/>
              <a:defRPr/>
            </a:pPr>
            <a:r>
              <a:rPr lang="en-US" sz="4400" b="1" dirty="0"/>
              <a:t>If the answer is "maybe"</a:t>
            </a:r>
          </a:p>
          <a:p>
            <a:pPr marL="0" indent="0" fontAlgn="auto">
              <a:spcAft>
                <a:spcPts val="2400"/>
              </a:spcAft>
              <a:buNone/>
              <a:defRPr/>
            </a:pPr>
            <a:r>
              <a:rPr lang="en-US" sz="4400" b="1" dirty="0"/>
              <a:t>If the answer is "yes"</a:t>
            </a:r>
          </a:p>
        </p:txBody>
      </p:sp>
    </p:spTree>
    <p:extLst>
      <p:ext uri="{BB962C8B-B14F-4D97-AF65-F5344CB8AC3E}">
        <p14:creationId xmlns:p14="http://schemas.microsoft.com/office/powerpoint/2010/main" val="3862709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580" y="0"/>
            <a:ext cx="7432096" cy="1174261"/>
          </a:xfrm>
        </p:spPr>
        <p:txBody>
          <a:bodyPr>
            <a:normAutofit/>
          </a:bodyPr>
          <a:lstStyle/>
          <a:p>
            <a:r>
              <a:rPr lang="en-US" dirty="0"/>
              <a:t>Commissioner Recognition</a:t>
            </a:r>
          </a:p>
        </p:txBody>
      </p:sp>
      <p:sp>
        <p:nvSpPr>
          <p:cNvPr id="4" name="Slide Number Placeholder 3"/>
          <p:cNvSpPr>
            <a:spLocks noGrp="1"/>
          </p:cNvSpPr>
          <p:nvPr>
            <p:ph type="sldNum" sz="quarter" idx="12"/>
          </p:nvPr>
        </p:nvSpPr>
        <p:spPr/>
        <p:txBody>
          <a:bodyPr/>
          <a:lstStyle/>
          <a:p>
            <a:fld id="{8DD13204-6A07-E844-AEAD-E6337D30D6D8}" type="slidenum">
              <a:rPr lang="en-US" smtClean="0"/>
              <a:t>16</a:t>
            </a:fld>
            <a:endParaRPr lang="en-US"/>
          </a:p>
        </p:txBody>
      </p:sp>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backgroundRemoval t="0" b="98731" l="0" r="98944"/>
                    </a14:imgEffect>
                  </a14:imgLayer>
                </a14:imgProps>
              </a:ext>
              <a:ext uri="{28A0092B-C50C-407E-A947-70E740481C1C}">
                <a14:useLocalDpi xmlns:a14="http://schemas.microsoft.com/office/drawing/2010/main" val="0"/>
              </a:ext>
            </a:extLst>
          </a:blip>
          <a:stretch>
            <a:fillRect/>
          </a:stretch>
        </p:blipFill>
        <p:spPr>
          <a:xfrm>
            <a:off x="7183605" y="2825813"/>
            <a:ext cx="1180769" cy="1636006"/>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23855" y="4608136"/>
            <a:ext cx="2258273" cy="910449"/>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66416" y="4530466"/>
            <a:ext cx="2258273" cy="946879"/>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0593" y="3223737"/>
            <a:ext cx="2025211" cy="946879"/>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3102" y="1904076"/>
            <a:ext cx="2060031" cy="959811"/>
          </a:xfrm>
          <a:prstGeom prst="rect">
            <a:avLst/>
          </a:prstGeom>
        </p:spPr>
      </p:pic>
      <p:pic>
        <p:nvPicPr>
          <p:cNvPr id="11" name="Picture 10"/>
          <p:cNvPicPr>
            <a:picLocks noChangeAspect="1"/>
          </p:cNvPicPr>
          <p:nvPr/>
        </p:nvPicPr>
        <p:blipFill>
          <a:blip r:embed="rId9" cstate="print">
            <a:extLst>
              <a:ext uri="{BEBA8EAE-BF5A-486C-A8C5-ECC9F3942E4B}">
                <a14:imgProps xmlns:a14="http://schemas.microsoft.com/office/drawing/2010/main">
                  <a14:imgLayer r:embed="rId10">
                    <a14:imgEffect>
                      <a14:backgroundRemoval t="0" b="99652" l="0" r="100000"/>
                    </a14:imgEffect>
                  </a14:imgLayer>
                </a14:imgProps>
              </a:ext>
              <a:ext uri="{28A0092B-C50C-407E-A947-70E740481C1C}">
                <a14:useLocalDpi xmlns:a14="http://schemas.microsoft.com/office/drawing/2010/main" val="0"/>
              </a:ext>
            </a:extLst>
          </a:blip>
          <a:stretch>
            <a:fillRect/>
          </a:stretch>
        </p:blipFill>
        <p:spPr>
          <a:xfrm>
            <a:off x="3979926" y="1639716"/>
            <a:ext cx="1193292" cy="1193292"/>
          </a:xfrm>
          <a:prstGeom prst="rect">
            <a:avLst/>
          </a:prstGeom>
          <a:solidFill>
            <a:schemeClr val="bg1">
              <a:lumMod val="65000"/>
              <a:alpha val="0"/>
            </a:schemeClr>
          </a:solidFill>
        </p:spPr>
      </p:pic>
      <p:pic>
        <p:nvPicPr>
          <p:cNvPr id="12" name="Picture 11"/>
          <p:cNvPicPr>
            <a:picLocks noChangeAspect="1"/>
          </p:cNvPicPr>
          <p:nvPr/>
        </p:nvPicPr>
        <p:blipFill>
          <a:blip r:embed="rId11">
            <a:extLst>
              <a:ext uri="{BEBA8EAE-BF5A-486C-A8C5-ECC9F3942E4B}">
                <a14:imgProps xmlns:a14="http://schemas.microsoft.com/office/drawing/2010/main">
                  <a14:imgLayer r:embed="rId12">
                    <a14:imgEffect>
                      <a14:backgroundRemoval t="0" b="100000" l="313" r="100000"/>
                    </a14:imgEffect>
                  </a14:imgLayer>
                </a14:imgProps>
              </a:ext>
              <a:ext uri="{28A0092B-C50C-407E-A947-70E740481C1C}">
                <a14:useLocalDpi xmlns:a14="http://schemas.microsoft.com/office/drawing/2010/main" val="0"/>
              </a:ext>
            </a:extLst>
          </a:blip>
          <a:stretch>
            <a:fillRect/>
          </a:stretch>
        </p:blipFill>
        <p:spPr>
          <a:xfrm>
            <a:off x="5587775" y="1863913"/>
            <a:ext cx="2294353" cy="815583"/>
          </a:xfrm>
          <a:prstGeom prst="rect">
            <a:avLst/>
          </a:prstGeom>
          <a:solidFill>
            <a:schemeClr val="bg1">
              <a:lumMod val="65000"/>
              <a:alpha val="0"/>
            </a:schemeClr>
          </a:solidFill>
        </p:spPr>
      </p:pic>
      <p:pic>
        <p:nvPicPr>
          <p:cNvPr id="5" name="Picture 4"/>
          <p:cNvPicPr>
            <a:picLocks noChangeAspect="1"/>
          </p:cNvPicPr>
          <p:nvPr/>
        </p:nvPicPr>
        <p:blipFill>
          <a:blip r:embed="rId13" cstate="print">
            <a:extLst>
              <a:ext uri="{BEBA8EAE-BF5A-486C-A8C5-ECC9F3942E4B}">
                <a14:imgProps xmlns:a14="http://schemas.microsoft.com/office/drawing/2010/main">
                  <a14:imgLayer r:embed="rId14">
                    <a14:imgEffect>
                      <a14:backgroundRemoval t="0" b="100000" l="0" r="100000">
                        <a14:foregroundMark x1="45390" y1="3587" x2="45390" y2="3587"/>
                        <a14:foregroundMark x1="43972" y1="7399" x2="43972" y2="7399"/>
                        <a14:foregroundMark x1="44208" y1="7848" x2="44208" y2="7848"/>
                        <a14:foregroundMark x1="37352" y1="4260" x2="37352" y2="4260"/>
                        <a14:foregroundMark x1="38534" y1="4260" x2="38534" y2="4260"/>
                        <a14:foregroundMark x1="41844" y1="1121" x2="41844" y2="1121"/>
                        <a14:foregroundMark x1="48463" y1="6502" x2="48463" y2="6502"/>
                        <a14:foregroundMark x1="37116" y1="10090" x2="37116" y2="10090"/>
                        <a14:foregroundMark x1="30496" y1="6502" x2="30496" y2="6502"/>
                        <a14:foregroundMark x1="35225" y1="2466" x2="35225" y2="2466"/>
                        <a14:foregroundMark x1="31678" y1="13004" x2="31678" y2="13004"/>
                        <a14:foregroundMark x1="24113" y1="14574" x2="24113" y2="14574"/>
                        <a14:foregroundMark x1="23641" y1="12108" x2="23641" y2="12108"/>
                        <a14:foregroundMark x1="26478" y1="5830" x2="26478" y2="5830"/>
                        <a14:foregroundMark x1="26241" y1="17265" x2="26241" y2="17265"/>
                        <a14:foregroundMark x1="19385" y1="20404" x2="19385" y2="20404"/>
                        <a14:foregroundMark x1="17021" y1="16816" x2="17021" y2="16816"/>
                        <a14:foregroundMark x1="18440" y1="11883" x2="18440" y2="11883"/>
                        <a14:foregroundMark x1="20331" y1="23318" x2="20331" y2="23318"/>
                        <a14:foregroundMark x1="17730" y1="24439" x2="17730" y2="24439"/>
                        <a14:foregroundMark x1="13475" y1="27578" x2="13475" y2="27578"/>
                        <a14:foregroundMark x1="25768" y1="22646" x2="25768" y2="22646"/>
                        <a14:foregroundMark x1="11111" y1="23767" x2="11111" y2="23767"/>
                        <a14:foregroundMark x1="11820" y1="17937" x2="11820" y2="17937"/>
                        <a14:foregroundMark x1="14421" y1="32511" x2="14421" y2="32511"/>
                        <a14:foregroundMark x1="15839" y1="31166" x2="15839" y2="31166"/>
                        <a14:foregroundMark x1="9693" y1="34978" x2="9693" y2="34978"/>
                        <a14:foregroundMark x1="7565" y1="33857" x2="7565" y2="33857"/>
                        <a14:foregroundMark x1="7092" y1="30269" x2="7092" y2="30269"/>
                        <a14:foregroundMark x1="6619" y1="26233" x2="6619" y2="26233"/>
                        <a14:foregroundMark x1="8038" y1="39686" x2="8038" y2="39686"/>
                        <a14:foregroundMark x1="11584" y1="39686" x2="11584" y2="39686"/>
                        <a14:foregroundMark x1="10402" y1="44843" x2="10402" y2="44843"/>
                        <a14:foregroundMark x1="11348" y1="44843" x2="11348" y2="44843"/>
                        <a14:foregroundMark x1="7092" y1="50000" x2="7092" y2="50000"/>
                        <a14:foregroundMark x1="5674" y1="43946" x2="5674" y2="43946"/>
                        <a14:foregroundMark x1="4255" y1="48879" x2="4255" y2="48879"/>
                        <a14:foregroundMark x1="3546" y1="55157" x2="3546" y2="55157"/>
                        <a14:foregroundMark x1="3546" y1="54036" x2="3546" y2="54036"/>
                        <a14:foregroundMark x1="709" y1="51121" x2="709" y2="51121"/>
                        <a14:foregroundMark x1="7092" y1="60314" x2="7092" y2="60314"/>
                        <a14:foregroundMark x1="9693" y1="55381" x2="9693" y2="55381"/>
                        <a14:foregroundMark x1="11584" y1="61211" x2="11584" y2="61211"/>
                        <a14:foregroundMark x1="12293" y1="59641" x2="12293" y2="59641"/>
                        <a14:foregroundMark x1="10875" y1="65919" x2="10875" y2="65919"/>
                        <a14:foregroundMark x1="12530" y1="72646" x2="12530" y2="72646"/>
                        <a14:foregroundMark x1="15839" y1="68161" x2="15839" y2="68161"/>
                        <a14:foregroundMark x1="14184" y1="77803" x2="14184" y2="77803"/>
                        <a14:foregroundMark x1="20095" y1="74664" x2="20095" y2="74664"/>
                        <a14:foregroundMark x1="26005" y1="78700" x2="26005" y2="78700"/>
                        <a14:foregroundMark x1="25059" y1="77803" x2="25059" y2="77803"/>
                        <a14:foregroundMark x1="23404" y1="73318" x2="23404" y2="73318"/>
                        <a14:foregroundMark x1="20567" y1="82287" x2="20567" y2="82287"/>
                        <a14:foregroundMark x1="12293" y1="80942" x2="12293" y2="80942"/>
                        <a14:foregroundMark x1="24586" y1="85874" x2="24586" y2="85874"/>
                        <a14:foregroundMark x1="32151" y1="83184" x2="32151" y2="83184"/>
                        <a14:foregroundMark x1="39953" y1="86323" x2="39953" y2="86323"/>
                        <a14:foregroundMark x1="38298" y1="86996" x2="38298" y2="86996"/>
                        <a14:foregroundMark x1="27187" y1="88565" x2="27187" y2="88565"/>
                        <a14:foregroundMark x1="26005" y1="91256" x2="26005" y2="91256"/>
                        <a14:foregroundMark x1="48227" y1="93722" x2="48227" y2="93722"/>
                        <a14:foregroundMark x1="37589" y1="94619" x2="37589" y2="94619"/>
                        <a14:foregroundMark x1="39716" y1="98206" x2="39716" y2="98206"/>
                        <a14:foregroundMark x1="43735" y1="97309" x2="43735" y2="97309"/>
                        <a14:foregroundMark x1="37589" y1="98879" x2="37589" y2="98879"/>
                        <a14:foregroundMark x1="59102" y1="97982" x2="59102" y2="97982"/>
                        <a14:foregroundMark x1="62175" y1="98206" x2="62175" y2="98206"/>
                        <a14:foregroundMark x1="61229" y1="93946" x2="61229" y2="93946"/>
                        <a14:foregroundMark x1="62884" y1="90135" x2="62884" y2="90135"/>
                        <a14:foregroundMark x1="64539" y1="90359" x2="64539" y2="90359"/>
                        <a14:foregroundMark x1="59574" y1="91256" x2="59574" y2="91256"/>
                        <a14:foregroundMark x1="74232" y1="91480" x2="74232" y2="91480"/>
                        <a14:foregroundMark x1="68794" y1="80045" x2="68794" y2="80045"/>
                        <a14:foregroundMark x1="74941" y1="85874" x2="74941" y2="85874"/>
                        <a14:foregroundMark x1="79196" y1="82735" x2="79196" y2="82735"/>
                        <a14:foregroundMark x1="73995" y1="83408" x2="73995" y2="83408"/>
                        <a14:foregroundMark x1="73286" y1="79821" x2="73286" y2="79821"/>
                        <a14:foregroundMark x1="76832" y1="73543" x2="76832" y2="73543"/>
                        <a14:foregroundMark x1="84397" y1="77354" x2="84397" y2="77354"/>
                        <a14:foregroundMark x1="79196" y1="76233" x2="79196" y2="76233"/>
                        <a14:foregroundMark x1="90307" y1="71749" x2="90307" y2="71749"/>
                        <a14:foregroundMark x1="91726" y1="69955" x2="91726" y2="69955"/>
                        <a14:foregroundMark x1="84870" y1="75336" x2="84870" y2="75336"/>
                        <a14:foregroundMark x1="89125" y1="65022" x2="89125" y2="65022"/>
                        <a14:foregroundMark x1="95981" y1="56054" x2="95981" y2="56054"/>
                        <a14:foregroundMark x1="92671" y1="60090" x2="92671" y2="60090"/>
                        <a14:foregroundMark x1="91253" y1="56278" x2="91253" y2="56278"/>
                        <a14:foregroundMark x1="96454" y1="49103" x2="96454" y2="49103"/>
                        <a14:foregroundMark x1="88416" y1="44395" x2="88416" y2="44395"/>
                        <a14:foregroundMark x1="95981" y1="41031" x2="95981" y2="41031"/>
                        <a14:foregroundMark x1="86761" y1="38341" x2="86761" y2="38341"/>
                        <a14:foregroundMark x1="92435" y1="34529" x2="92435" y2="34529"/>
                        <a14:foregroundMark x1="85579" y1="31839" x2="85579" y2="31839"/>
                        <a14:foregroundMark x1="89598" y1="23543" x2="89598" y2="23543"/>
                        <a14:foregroundMark x1="81797" y1="24888" x2="81797" y2="24888"/>
                        <a14:foregroundMark x1="84397" y1="19955" x2="84397" y2="19955"/>
                        <a14:foregroundMark x1="77069" y1="18834" x2="77069" y2="18834"/>
                        <a14:foregroundMark x1="77069" y1="12108" x2="77069" y2="12108"/>
                        <a14:foregroundMark x1="73759" y1="6726" x2="73759" y2="6726"/>
                        <a14:foregroundMark x1="70922" y1="7399" x2="70922" y2="7399"/>
                        <a14:foregroundMark x1="65012" y1="2466" x2="65012" y2="2466"/>
                        <a14:foregroundMark x1="61466" y1="10314" x2="61466" y2="10314"/>
                        <a14:foregroundMark x1="67139" y1="13004" x2="67139" y2="13004"/>
                        <a14:foregroundMark x1="62175" y1="5157" x2="62175" y2="5157"/>
                        <a14:foregroundMark x1="57210" y1="4260" x2="57210" y2="4260"/>
                        <a14:foregroundMark x1="56028" y1="8072" x2="56028" y2="8072"/>
                        <a14:foregroundMark x1="88180" y1="17937" x2="88180" y2="17937"/>
                        <a14:foregroundMark x1="81087" y1="11659" x2="81087" y2="11659"/>
                        <a14:foregroundMark x1="60993" y1="86771" x2="60993" y2="86771"/>
                        <a14:foregroundMark x1="84397" y1="69507" x2="84397" y2="69507"/>
                        <a14:foregroundMark x1="88652" y1="62556" x2="88652" y2="62556"/>
                        <a14:foregroundMark x1="52719" y1="91256" x2="52719" y2="91256"/>
                        <a14:foregroundMark x1="86998" y1="81390" x2="86998" y2="81390"/>
                        <a14:foregroundMark x1="50118" y1="95291" x2="50118" y2="95291"/>
                        <a14:foregroundMark x1="44917" y1="95067" x2="44917" y2="95067"/>
                        <a14:foregroundMark x1="45626" y1="95067" x2="45626" y2="95067"/>
                        <a14:foregroundMark x1="44444" y1="97085" x2="44444" y2="97085"/>
                        <a14:foregroundMark x1="45154" y1="97085" x2="45154" y2="97085"/>
                        <a14:foregroundMark x1="45863" y1="96861" x2="45863" y2="96861"/>
                        <a14:foregroundMark x1="46336" y1="96861" x2="46336" y2="96861"/>
                        <a14:foregroundMark x1="47045" y1="96861" x2="47045" y2="96861"/>
                        <a14:foregroundMark x1="47754" y1="96861" x2="47754" y2="96861"/>
                        <a14:foregroundMark x1="48463" y1="96861" x2="48463" y2="96861"/>
                        <a14:foregroundMark x1="55319" y1="93274" x2="55319" y2="93274"/>
                        <a14:foregroundMark x1="54610" y1="93498" x2="54610" y2="93498"/>
                        <a14:foregroundMark x1="54610" y1="95067" x2="54610" y2="95067"/>
                        <a14:foregroundMark x1="53901" y1="95291" x2="53901" y2="95291"/>
                        <a14:foregroundMark x1="56501" y1="97085" x2="56501" y2="97085"/>
                        <a14:foregroundMark x1="55083" y1="97085" x2="55083" y2="97085"/>
                        <a14:foregroundMark x1="54137" y1="96861" x2="54137" y2="96861"/>
                        <a14:foregroundMark x1="52955" y1="96637" x2="52955" y2="96637"/>
                        <a14:foregroundMark x1="53428" y1="96861" x2="53428" y2="96861"/>
                        <a14:foregroundMark x1="52246" y1="96861" x2="52246" y2="96861"/>
                        <a14:foregroundMark x1="51773" y1="96637" x2="51773" y2="96637"/>
                        <a14:foregroundMark x1="72577" y1="88117" x2="72577" y2="88117"/>
                        <a14:foregroundMark x1="78014" y1="78700" x2="78014" y2="78700"/>
                        <a14:foregroundMark x1="65248" y1="99776" x2="65248" y2="99776"/>
                        <a14:foregroundMark x1="65721" y1="99776" x2="65721" y2="99776"/>
                        <a14:foregroundMark x1="65957" y1="99552" x2="65957" y2="99552"/>
                        <a14:foregroundMark x1="35225" y1="99776" x2="35225" y2="99776"/>
                        <a14:foregroundMark x1="33806" y1="99552" x2="33806" y2="99552"/>
                        <a14:backgroundMark x1="8511" y1="67937" x2="8511" y2="67937"/>
                        <a14:backgroundMark x1="11111" y1="69955" x2="11111" y2="69955"/>
                        <a14:backgroundMark x1="28842" y1="90135" x2="28842" y2="90135"/>
                        <a14:backgroundMark x1="91726" y1="67713" x2="91726" y2="67713"/>
                        <a14:backgroundMark x1="7801" y1="58520" x2="7801" y2="58520"/>
                        <a14:backgroundMark x1="27896" y1="84529" x2="27896" y2="84529"/>
                        <a14:backgroundMark x1="81560" y1="76457" x2="81560" y2="76457"/>
                        <a14:backgroundMark x1="50827" y1="448" x2="50827" y2="448"/>
                        <a14:backgroundMark x1="86998" y1="26906" x2="86998" y2="26906"/>
                        <a14:backgroundMark x1="50118" y1="94170" x2="50118" y2="94170"/>
                        <a14:backgroundMark x1="90544" y1="68386" x2="90544" y2="68386"/>
                        <a14:backgroundMark x1="88889" y1="70179" x2="88889" y2="70179"/>
                        <a14:backgroundMark x1="48936" y1="96413" x2="48936" y2="96413"/>
                        <a14:backgroundMark x1="53664" y1="93722" x2="53664" y2="93722"/>
                        <a14:backgroundMark x1="55319" y1="94170" x2="55319" y2="94170"/>
                        <a14:backgroundMark x1="60757" y1="89686" x2="60757" y2="89686"/>
                        <a14:backgroundMark x1="60047" y1="90135" x2="60047" y2="90135"/>
                        <a14:backgroundMark x1="85816" y1="73318" x2="85816" y2="73318"/>
                        <a14:backgroundMark x1="85343" y1="73767" x2="85343" y2="73767"/>
                        <a14:backgroundMark x1="72340" y1="84753" x2="72340" y2="84753"/>
                        <a14:backgroundMark x1="79905" y1="78475" x2="79905" y2="78475"/>
                        <a14:backgroundMark x1="39007" y1="89238" x2="39007" y2="89238"/>
                      </a14:backgroundRemoval>
                    </a14:imgEffect>
                  </a14:imgLayer>
                </a14:imgProps>
              </a:ext>
              <a:ext uri="{28A0092B-C50C-407E-A947-70E740481C1C}">
                <a14:useLocalDpi xmlns:a14="http://schemas.microsoft.com/office/drawing/2010/main" val="0"/>
              </a:ext>
            </a:extLst>
          </a:blip>
          <a:stretch>
            <a:fillRect/>
          </a:stretch>
        </p:blipFill>
        <p:spPr>
          <a:xfrm>
            <a:off x="3591584" y="3241539"/>
            <a:ext cx="1865376" cy="1739438"/>
          </a:xfrm>
          <a:prstGeom prst="rect">
            <a:avLst/>
          </a:prstGeom>
        </p:spPr>
      </p:pic>
    </p:spTree>
    <p:extLst>
      <p:ext uri="{BB962C8B-B14F-4D97-AF65-F5344CB8AC3E}">
        <p14:creationId xmlns:p14="http://schemas.microsoft.com/office/powerpoint/2010/main" val="270051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childTnLst>
                          </p:cTn>
                        </p:par>
                        <p:par>
                          <p:cTn id="12" fill="hold">
                            <p:stCondLst>
                              <p:cond delay="3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childTnLst>
                                </p:cTn>
                              </p:par>
                            </p:childTnLst>
                          </p:cTn>
                        </p:par>
                        <p:par>
                          <p:cTn id="16" fill="hold">
                            <p:stCondLst>
                              <p:cond delay="40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childTnLst>
                                </p:cTn>
                              </p:par>
                            </p:childTnLst>
                          </p:cTn>
                        </p:par>
                        <p:par>
                          <p:cTn id="20" fill="hold">
                            <p:stCondLst>
                              <p:cond delay="5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childTnLst>
                                </p:cTn>
                              </p:par>
                            </p:childTnLst>
                          </p:cTn>
                        </p:par>
                        <p:par>
                          <p:cTn id="24" fill="hold">
                            <p:stCondLst>
                              <p:cond delay="60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childTnLst>
                                </p:cTn>
                              </p:par>
                            </p:childTnLst>
                          </p:cTn>
                        </p:par>
                        <p:par>
                          <p:cTn id="28" fill="hold">
                            <p:stCondLst>
                              <p:cond delay="70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childTnLst>
                                </p:cTn>
                              </p:par>
                            </p:childTnLst>
                          </p:cTn>
                        </p:par>
                        <p:par>
                          <p:cTn id="32" fill="hold">
                            <p:stCondLst>
                              <p:cond delay="8000"/>
                            </p:stCondLst>
                            <p:childTnLst>
                              <p:par>
                                <p:cTn id="33" presetID="10"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Recruiting Tips</a:t>
            </a:r>
          </a:p>
        </p:txBody>
      </p:sp>
      <p:sp>
        <p:nvSpPr>
          <p:cNvPr id="4" name="Slide Number Placeholder 3"/>
          <p:cNvSpPr>
            <a:spLocks noGrp="1"/>
          </p:cNvSpPr>
          <p:nvPr>
            <p:ph type="sldNum" sz="quarter" idx="12"/>
          </p:nvPr>
        </p:nvSpPr>
        <p:spPr/>
        <p:txBody>
          <a:bodyPr/>
          <a:lstStyle/>
          <a:p>
            <a:fld id="{8DD13204-6A07-E844-AEAD-E6337D30D6D8}" type="slidenum">
              <a:rPr lang="en-US" smtClean="0"/>
              <a:t>17</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1165" y="1417638"/>
            <a:ext cx="4461669" cy="4545012"/>
          </a:xfrm>
          <a:prstGeom prst="rect">
            <a:avLst/>
          </a:prstGeom>
        </p:spPr>
      </p:pic>
    </p:spTree>
    <p:extLst>
      <p:ext uri="{BB962C8B-B14F-4D97-AF65-F5344CB8AC3E}">
        <p14:creationId xmlns:p14="http://schemas.microsoft.com/office/powerpoint/2010/main" val="2754410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8DD13204-6A07-E844-AEAD-E6337D30D6D8}" type="slidenum">
              <a:rPr lang="en-US" smtClean="0"/>
              <a:t>18</a:t>
            </a:fld>
            <a:endParaRPr lang="en-US"/>
          </a:p>
        </p:txBody>
      </p:sp>
      <p:pic>
        <p:nvPicPr>
          <p:cNvPr id="6150" name="Picture 6" descr="Image result for light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0245" y="3252377"/>
            <a:ext cx="4953963" cy="328469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119186" y="1417638"/>
            <a:ext cx="7286625" cy="1600438"/>
          </a:xfrm>
          <a:prstGeom prst="rect">
            <a:avLst/>
          </a:prstGeom>
          <a:noFill/>
        </p:spPr>
        <p:txBody>
          <a:bodyPr wrap="square" rtlCol="0">
            <a:spAutoFit/>
          </a:bodyPr>
          <a:lstStyle/>
          <a:p>
            <a:r>
              <a:rPr lang="en-US" sz="2200" b="1" dirty="0">
                <a:latin typeface="+mn-lt"/>
              </a:rPr>
              <a:t>“I can think of no other edifice constructed by man as altruistic as a lighthouse. They were built only to serve. They weren’t built for any other purpose…”      	</a:t>
            </a:r>
            <a:r>
              <a:rPr lang="en-US" sz="1200" b="1" dirty="0">
                <a:latin typeface="+mn-lt"/>
              </a:rPr>
              <a:t>....George Bernard Shaw</a:t>
            </a:r>
          </a:p>
          <a:p>
            <a:endParaRPr lang="en-US" sz="3200" dirty="0">
              <a:latin typeface="+mn-lt"/>
            </a:endParaRPr>
          </a:p>
        </p:txBody>
      </p:sp>
      <p:sp>
        <p:nvSpPr>
          <p:cNvPr id="12" name="Content Placeholder 5"/>
          <p:cNvSpPr txBox="1">
            <a:spLocks noGrp="1"/>
          </p:cNvSpPr>
          <p:nvPr>
            <p:ph idx="1"/>
          </p:nvPr>
        </p:nvSpPr>
        <p:spPr>
          <a:xfrm>
            <a:off x="775252" y="1661648"/>
            <a:ext cx="8229600" cy="1567609"/>
          </a:xfrm>
          <a:prstGeom prst="rect">
            <a:avLst/>
          </a:prstGeom>
          <a:noFill/>
        </p:spPr>
        <p:txBody>
          <a:bodyPr wrap="square" rtlCol="0">
            <a:spAutoFit/>
          </a:bodyPr>
          <a:lstStyle/>
          <a:p>
            <a:pPr marL="0" indent="0">
              <a:buNone/>
            </a:pPr>
            <a:r>
              <a:rPr lang="en-US" sz="2200" dirty="0">
                <a:latin typeface="+mn-lt"/>
              </a:rPr>
              <a:t>Can you think of any other Scouter as altruistic as a </a:t>
            </a:r>
          </a:p>
          <a:p>
            <a:pPr marL="0" indent="0">
              <a:buNone/>
            </a:pPr>
            <a:r>
              <a:rPr lang="en-US" sz="2200" dirty="0">
                <a:latin typeface="+mn-lt"/>
              </a:rPr>
              <a:t>commissioner?</a:t>
            </a:r>
          </a:p>
          <a:p>
            <a:pPr marL="0" indent="0">
              <a:buNone/>
            </a:pPr>
            <a:r>
              <a:rPr lang="en-US" sz="2200" dirty="0">
                <a:latin typeface="+mn-lt"/>
              </a:rPr>
              <a:t>They were created only to serve. They weren’t recruited for any other purpose…   </a:t>
            </a:r>
            <a:r>
              <a:rPr lang="en-US" sz="1200" dirty="0">
                <a:latin typeface="+mn-lt"/>
              </a:rPr>
              <a:t>						</a:t>
            </a:r>
            <a:endParaRPr lang="en-US" sz="3200" dirty="0">
              <a:latin typeface="+mn-lt"/>
            </a:endParaRPr>
          </a:p>
        </p:txBody>
      </p:sp>
    </p:spTree>
    <p:extLst>
      <p:ext uri="{BB962C8B-B14F-4D97-AF65-F5344CB8AC3E}">
        <p14:creationId xmlns:p14="http://schemas.microsoft.com/office/powerpoint/2010/main" val="79730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150"/>
                                        </p:tgtEl>
                                        <p:attrNameLst>
                                          <p:attrName>style.visibility</p:attrName>
                                        </p:attrNameLst>
                                      </p:cBhvr>
                                      <p:to>
                                        <p:strVal val="visible"/>
                                      </p:to>
                                    </p:set>
                                    <p:animEffect transition="in" filter="fade">
                                      <p:cBhvr>
                                        <p:cTn id="7" dur="3000"/>
                                        <p:tgtEl>
                                          <p:spTgt spid="6150"/>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628560" y="232200"/>
            <a:ext cx="6993000" cy="540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r>
              <a:rPr lang="en-US" sz="3600" b="1" strike="noStrike" spc="-1" dirty="0">
                <a:solidFill>
                  <a:srgbClr val="FFFFFF"/>
                </a:solidFill>
                <a:uFill>
                  <a:solidFill>
                    <a:srgbClr val="FFFFFF"/>
                  </a:solidFill>
                </a:uFill>
                <a:latin typeface="Calibri"/>
                <a:ea typeface="DejaVu Sans"/>
              </a:rPr>
              <a:t>Course Summary</a:t>
            </a:r>
            <a:endParaRPr lang="en-US" sz="1800" b="0" strike="noStrike" spc="-1" dirty="0">
              <a:solidFill>
                <a:srgbClr val="000000"/>
              </a:solidFill>
              <a:uFill>
                <a:solidFill>
                  <a:srgbClr val="FFFFFF"/>
                </a:solidFill>
              </a:uFill>
              <a:latin typeface="Arial"/>
            </a:endParaRPr>
          </a:p>
        </p:txBody>
      </p:sp>
      <p:sp>
        <p:nvSpPr>
          <p:cNvPr id="118" name="CustomShape 2"/>
          <p:cNvSpPr/>
          <p:nvPr/>
        </p:nvSpPr>
        <p:spPr>
          <a:xfrm>
            <a:off x="628560" y="1457280"/>
            <a:ext cx="7524720" cy="4350240"/>
          </a:xfrm>
          <a:prstGeom prst="rect">
            <a:avLst/>
          </a:prstGeom>
          <a:noFill/>
          <a:ln>
            <a:noFill/>
          </a:ln>
        </p:spPr>
        <p:style>
          <a:lnRef idx="0">
            <a:scrgbClr r="0" g="0" b="0"/>
          </a:lnRef>
          <a:fillRef idx="0">
            <a:scrgbClr r="0" g="0" b="0"/>
          </a:fillRef>
          <a:effectRef idx="0">
            <a:scrgbClr r="0" g="0" b="0"/>
          </a:effectRef>
          <a:fontRef idx="minor"/>
        </p:style>
      </p:sp>
      <p:pic>
        <p:nvPicPr>
          <p:cNvPr id="119" name="Picture 3"/>
          <p:cNvPicPr/>
          <p:nvPr/>
        </p:nvPicPr>
        <p:blipFill>
          <a:blip r:embed="rId3"/>
          <a:stretch/>
        </p:blipFill>
        <p:spPr>
          <a:xfrm>
            <a:off x="6700320" y="5145840"/>
            <a:ext cx="2277000" cy="1563840"/>
          </a:xfrm>
          <a:prstGeom prst="rect">
            <a:avLst/>
          </a:prstGeom>
          <a:ln>
            <a:noFill/>
          </a:ln>
        </p:spPr>
      </p:pic>
      <p:sp>
        <p:nvSpPr>
          <p:cNvPr id="2" name="Rectangle 1">
            <a:extLst>
              <a:ext uri="{FF2B5EF4-FFF2-40B4-BE49-F238E27FC236}">
                <a16:creationId xmlns:a16="http://schemas.microsoft.com/office/drawing/2014/main" id="{E6DC095C-6AD7-499A-92C8-5F1E6D240317}"/>
              </a:ext>
            </a:extLst>
          </p:cNvPr>
          <p:cNvSpPr/>
          <p:nvPr/>
        </p:nvSpPr>
        <p:spPr>
          <a:xfrm>
            <a:off x="533400" y="1894916"/>
            <a:ext cx="7848600" cy="4739759"/>
          </a:xfrm>
          <a:prstGeom prst="rect">
            <a:avLst/>
          </a:prstGeom>
        </p:spPr>
        <p:txBody>
          <a:bodyPr wrap="square">
            <a:spAutoFit/>
          </a:bodyPr>
          <a:lstStyle/>
          <a:p>
            <a:pPr>
              <a:spcBef>
                <a:spcPts val="600"/>
              </a:spcBef>
              <a:spcAft>
                <a:spcPts val="600"/>
              </a:spcAft>
            </a:pPr>
            <a:r>
              <a:rPr lang="en-US" sz="3200" b="1" dirty="0"/>
              <a:t>You should now:</a:t>
            </a:r>
          </a:p>
          <a:p>
            <a:pPr marL="457200" indent="-457200">
              <a:spcBef>
                <a:spcPts val="600"/>
              </a:spcBef>
              <a:spcAft>
                <a:spcPts val="600"/>
              </a:spcAft>
              <a:buFont typeface="Wingdings" panose="05000000000000000000" pitchFamily="2" charset="2"/>
              <a:buChar char="q"/>
            </a:pPr>
            <a:r>
              <a:rPr lang="en-US" sz="3200" b="1" dirty="0"/>
              <a:t> Remember the 5 Ps of recruiting</a:t>
            </a:r>
          </a:p>
          <a:p>
            <a:pPr marL="457200" indent="-457200">
              <a:spcBef>
                <a:spcPts val="600"/>
              </a:spcBef>
              <a:spcAft>
                <a:spcPts val="600"/>
              </a:spcAft>
              <a:buFont typeface="Wingdings" panose="05000000000000000000" pitchFamily="2" charset="2"/>
              <a:buChar char="q"/>
            </a:pPr>
            <a:r>
              <a:rPr lang="en-US" sz="3200" b="1" dirty="0"/>
              <a:t> Understand the Skill, Thrill, Ill and Kill of recruiting</a:t>
            </a:r>
          </a:p>
          <a:p>
            <a:pPr marL="457200" indent="-457200">
              <a:spcBef>
                <a:spcPts val="600"/>
              </a:spcBef>
              <a:spcAft>
                <a:spcPts val="600"/>
              </a:spcAft>
              <a:buFont typeface="Wingdings" panose="05000000000000000000" pitchFamily="2" charset="2"/>
              <a:buChar char="q"/>
            </a:pPr>
            <a:r>
              <a:rPr lang="en-US" sz="3200" b="1" dirty="0"/>
              <a:t> Know the when, where and why of recruiting</a:t>
            </a:r>
          </a:p>
          <a:p>
            <a:pPr marL="457200" indent="-457200">
              <a:spcBef>
                <a:spcPts val="600"/>
              </a:spcBef>
              <a:spcAft>
                <a:spcPts val="600"/>
              </a:spcAft>
              <a:buFont typeface="Wingdings" panose="05000000000000000000" pitchFamily="2" charset="2"/>
              <a:buChar char="q"/>
            </a:pPr>
            <a:r>
              <a:rPr lang="en-US" sz="3200" b="1" dirty="0"/>
              <a:t> Know some recruiting tips</a:t>
            </a:r>
          </a:p>
          <a:p>
            <a:pPr>
              <a:spcBef>
                <a:spcPts val="600"/>
              </a:spcBef>
              <a:spcAft>
                <a:spcPts val="600"/>
              </a:spcAft>
            </a:pPr>
            <a:endParaRPr lang="en-US" sz="2800" b="1" dirty="0"/>
          </a:p>
        </p:txBody>
      </p:sp>
    </p:spTree>
    <p:extLst>
      <p:ext uri="{BB962C8B-B14F-4D97-AF65-F5344CB8AC3E}">
        <p14:creationId xmlns:p14="http://schemas.microsoft.com/office/powerpoint/2010/main" val="379117061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 name="Picture 6"/>
          <p:cNvPicPr/>
          <p:nvPr/>
        </p:nvPicPr>
        <p:blipFill>
          <a:blip r:embed="rId3"/>
          <a:stretch/>
        </p:blipFill>
        <p:spPr>
          <a:xfrm>
            <a:off x="0" y="2558160"/>
            <a:ext cx="8758080" cy="3502440"/>
          </a:xfrm>
          <a:prstGeom prst="rect">
            <a:avLst/>
          </a:prstGeom>
          <a:ln>
            <a:noFill/>
          </a:ln>
        </p:spPr>
      </p:pic>
    </p:spTree>
    <p:extLst>
      <p:ext uri="{BB962C8B-B14F-4D97-AF65-F5344CB8AC3E}">
        <p14:creationId xmlns:p14="http://schemas.microsoft.com/office/powerpoint/2010/main" val="58991163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917</TotalTime>
  <Words>3049</Words>
  <Application>Microsoft Office PowerPoint</Application>
  <PresentationFormat>On-screen Show (4:3)</PresentationFormat>
  <Paragraphs>286</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DejaVu Sans</vt:lpstr>
      <vt:lpstr>Wingdings</vt:lpstr>
      <vt:lpstr>Office Theme</vt:lpstr>
      <vt:lpstr>MCS 312   Recruiting a Commissioner Team</vt:lpstr>
      <vt:lpstr>Learning Objectives</vt:lpstr>
      <vt:lpstr>Vision</vt:lpstr>
      <vt:lpstr>PowerPoint Presentation</vt:lpstr>
      <vt:lpstr>PowerPoint Presentation</vt:lpstr>
      <vt:lpstr>PowerPoint Presentation</vt:lpstr>
      <vt:lpstr>PowerPoint Presentation</vt:lpstr>
      <vt:lpstr>Servant’s Heart</vt:lpstr>
      <vt:lpstr>PowerPoint Presentation</vt:lpstr>
      <vt:lpstr>Shopping Trip?</vt:lpstr>
      <vt:lpstr>Where?</vt:lpstr>
      <vt:lpstr>Where?</vt:lpstr>
      <vt:lpstr>How?</vt:lpstr>
      <vt:lpstr>Why?</vt:lpstr>
      <vt:lpstr>Finally . . .</vt:lpstr>
      <vt:lpstr>Commissioner Recognition</vt:lpstr>
      <vt:lpstr>Recruiting Tips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Fornadel</dc:creator>
  <cp:lastModifiedBy>Tim Acree</cp:lastModifiedBy>
  <cp:revision>99</cp:revision>
  <dcterms:created xsi:type="dcterms:W3CDTF">2017-02-14T13:02:44Z</dcterms:created>
  <dcterms:modified xsi:type="dcterms:W3CDTF">2018-03-22T14:15:37Z</dcterms:modified>
</cp:coreProperties>
</file>