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3" r:id="rId2"/>
    <p:sldId id="283" r:id="rId3"/>
    <p:sldId id="329" r:id="rId4"/>
    <p:sldId id="331" r:id="rId5"/>
    <p:sldId id="314" r:id="rId6"/>
    <p:sldId id="301" r:id="rId7"/>
    <p:sldId id="302" r:id="rId8"/>
    <p:sldId id="303" r:id="rId9"/>
    <p:sldId id="304" r:id="rId10"/>
    <p:sldId id="305" r:id="rId11"/>
    <p:sldId id="315" r:id="rId12"/>
    <p:sldId id="313" r:id="rId13"/>
    <p:sldId id="317" r:id="rId14"/>
    <p:sldId id="318" r:id="rId15"/>
    <p:sldId id="319" r:id="rId16"/>
    <p:sldId id="320" r:id="rId17"/>
    <p:sldId id="321" r:id="rId18"/>
    <p:sldId id="322" r:id="rId19"/>
    <p:sldId id="323" r:id="rId20"/>
    <p:sldId id="324" r:id="rId21"/>
    <p:sldId id="325" r:id="rId22"/>
    <p:sldId id="326" r:id="rId23"/>
    <p:sldId id="327" r:id="rId24"/>
    <p:sldId id="286" r:id="rId25"/>
    <p:sldId id="33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75" autoAdjust="0"/>
    <p:restoredTop sz="69095" autoAdjust="0"/>
  </p:normalViewPr>
  <p:slideViewPr>
    <p:cSldViewPr snapToGrid="0">
      <p:cViewPr varScale="1">
        <p:scale>
          <a:sx n="79" d="100"/>
          <a:sy n="79" d="100"/>
        </p:scale>
        <p:origin x="2340" y="78"/>
      </p:cViewPr>
      <p:guideLst/>
    </p:cSldViewPr>
  </p:slideViewPr>
  <p:notesTextViewPr>
    <p:cViewPr>
      <p:scale>
        <a:sx n="1" d="1"/>
        <a:sy n="1" d="1"/>
      </p:scale>
      <p:origin x="0" y="0"/>
    </p:cViewPr>
  </p:notesTextViewPr>
  <p:sorterViewPr>
    <p:cViewPr>
      <p:scale>
        <a:sx n="100" d="100"/>
        <a:sy n="100" d="100"/>
      </p:scale>
      <p:origin x="0" y="-6130"/>
    </p:cViewPr>
  </p:sorterViewPr>
  <p:notesViewPr>
    <p:cSldViewPr snapToGrid="0">
      <p:cViewPr varScale="1">
        <p:scale>
          <a:sx n="63" d="100"/>
          <a:sy n="63" d="100"/>
        </p:scale>
        <p:origin x="2630"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DDBC55-46B8-457F-B393-FAFCCEEED68F}"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0E2E599-9613-402D-8CE7-26D3194697AC}">
      <dgm:prSet phldrT="[Text]"/>
      <dgm:spPr>
        <a:solidFill>
          <a:srgbClr val="00C85A"/>
        </a:solidFill>
      </dgm:spPr>
      <dgm:t>
        <a:bodyPr/>
        <a:lstStyle/>
        <a:p>
          <a:r>
            <a:rPr lang="en-US" i="0" dirty="0"/>
            <a:t>SKILL</a:t>
          </a:r>
        </a:p>
      </dgm:t>
    </dgm:pt>
    <dgm:pt modelId="{C0CC8BA5-B85D-4197-8807-7377A0BFB47E}" type="parTrans" cxnId="{1D2B152D-A153-498B-8D62-786F6CB86F30}">
      <dgm:prSet/>
      <dgm:spPr/>
      <dgm:t>
        <a:bodyPr/>
        <a:lstStyle/>
        <a:p>
          <a:endParaRPr lang="en-US"/>
        </a:p>
      </dgm:t>
    </dgm:pt>
    <dgm:pt modelId="{3D26F87C-43ED-48DF-A430-CC05BA90032A}" type="sibTrans" cxnId="{1D2B152D-A153-498B-8D62-786F6CB86F30}">
      <dgm:prSet/>
      <dgm:spPr/>
      <dgm:t>
        <a:bodyPr/>
        <a:lstStyle/>
        <a:p>
          <a:endParaRPr lang="en-US"/>
        </a:p>
      </dgm:t>
    </dgm:pt>
    <dgm:pt modelId="{26FAB79B-F699-48C5-A677-6CC2FFFE46DE}">
      <dgm:prSet phldrT="[Text]"/>
      <dgm:spPr>
        <a:solidFill>
          <a:srgbClr val="009A46"/>
        </a:solidFill>
      </dgm:spPr>
      <dgm:t>
        <a:bodyPr/>
        <a:lstStyle/>
        <a:p>
          <a:r>
            <a:rPr lang="en-US" b="1" i="1" dirty="0"/>
            <a:t>THRILL!</a:t>
          </a:r>
        </a:p>
      </dgm:t>
    </dgm:pt>
    <dgm:pt modelId="{E68DE507-EC07-4CF5-B815-FAE8F4A4470F}" type="parTrans" cxnId="{4A157843-752B-4088-89E7-79E71B04FD29}">
      <dgm:prSet/>
      <dgm:spPr/>
      <dgm:t>
        <a:bodyPr/>
        <a:lstStyle/>
        <a:p>
          <a:endParaRPr lang="en-US"/>
        </a:p>
      </dgm:t>
    </dgm:pt>
    <dgm:pt modelId="{4510C3FA-A80D-44A9-841F-5F32B51142DF}" type="sibTrans" cxnId="{4A157843-752B-4088-89E7-79E71B04FD29}">
      <dgm:prSet/>
      <dgm:spPr/>
      <dgm:t>
        <a:bodyPr/>
        <a:lstStyle/>
        <a:p>
          <a:endParaRPr lang="en-US"/>
        </a:p>
      </dgm:t>
    </dgm:pt>
    <dgm:pt modelId="{138B3F01-7041-417D-85F3-CC4A4B3ABB27}">
      <dgm:prSet phldrT="[Text]"/>
      <dgm:spPr>
        <a:solidFill>
          <a:srgbClr val="9E0000"/>
        </a:solidFill>
      </dgm:spPr>
      <dgm:t>
        <a:bodyPr/>
        <a:lstStyle/>
        <a:p>
          <a:r>
            <a:rPr lang="en-US" b="1" i="1" dirty="0"/>
            <a:t>KILL!</a:t>
          </a:r>
        </a:p>
      </dgm:t>
    </dgm:pt>
    <dgm:pt modelId="{007BD09D-2596-44DA-A20E-07F89A4F50AF}" type="parTrans" cxnId="{1279A32D-1C25-45E8-956C-FFA3F5270799}">
      <dgm:prSet/>
      <dgm:spPr/>
      <dgm:t>
        <a:bodyPr/>
        <a:lstStyle/>
        <a:p>
          <a:endParaRPr lang="en-US"/>
        </a:p>
      </dgm:t>
    </dgm:pt>
    <dgm:pt modelId="{DB9E8340-A396-44E0-9B46-0EB30D55F802}" type="sibTrans" cxnId="{1279A32D-1C25-45E8-956C-FFA3F5270799}">
      <dgm:prSet/>
      <dgm:spPr/>
      <dgm:t>
        <a:bodyPr/>
        <a:lstStyle/>
        <a:p>
          <a:endParaRPr lang="en-US"/>
        </a:p>
      </dgm:t>
    </dgm:pt>
    <dgm:pt modelId="{4B08C013-E4EC-497B-BF7F-FBB2CE04CC89}">
      <dgm:prSet phldrT="[Text]"/>
      <dgm:spPr>
        <a:solidFill>
          <a:srgbClr val="FF3300"/>
        </a:solidFill>
      </dgm:spPr>
      <dgm:t>
        <a:bodyPr/>
        <a:lstStyle/>
        <a:p>
          <a:r>
            <a:rPr lang="en-US" dirty="0"/>
            <a:t>ILL</a:t>
          </a:r>
        </a:p>
      </dgm:t>
    </dgm:pt>
    <dgm:pt modelId="{1DF51F6E-7C5E-4F9E-909F-3B1B2A2CFA99}" type="parTrans" cxnId="{081E2AA7-95A5-4889-8772-142FFEDD0936}">
      <dgm:prSet/>
      <dgm:spPr/>
      <dgm:t>
        <a:bodyPr/>
        <a:lstStyle/>
        <a:p>
          <a:endParaRPr lang="en-US"/>
        </a:p>
      </dgm:t>
    </dgm:pt>
    <dgm:pt modelId="{59B94853-083A-4B4D-8040-83F36BD48ECB}" type="sibTrans" cxnId="{081E2AA7-95A5-4889-8772-142FFEDD0936}">
      <dgm:prSet/>
      <dgm:spPr/>
      <dgm:t>
        <a:bodyPr/>
        <a:lstStyle/>
        <a:p>
          <a:endParaRPr lang="en-US"/>
        </a:p>
      </dgm:t>
    </dgm:pt>
    <dgm:pt modelId="{46E697B6-9355-46D9-A057-382570759395}" type="pres">
      <dgm:prSet presAssocID="{2FDDBC55-46B8-457F-B393-FAFCCEEED68F}" presName="matrix" presStyleCnt="0">
        <dgm:presLayoutVars>
          <dgm:chMax val="1"/>
          <dgm:dir/>
          <dgm:resizeHandles val="exact"/>
        </dgm:presLayoutVars>
      </dgm:prSet>
      <dgm:spPr/>
    </dgm:pt>
    <dgm:pt modelId="{366D0415-2585-4803-85CA-D165662751A5}" type="pres">
      <dgm:prSet presAssocID="{2FDDBC55-46B8-457F-B393-FAFCCEEED68F}" presName="axisShape" presStyleLbl="bgShp" presStyleIdx="0" presStyleCnt="1"/>
      <dgm:spPr/>
    </dgm:pt>
    <dgm:pt modelId="{CE68DD3A-B0C3-40B5-BB0E-8A23C38E7BE9}" type="pres">
      <dgm:prSet presAssocID="{2FDDBC55-46B8-457F-B393-FAFCCEEED68F}" presName="rect1" presStyleLbl="node1" presStyleIdx="0" presStyleCnt="4">
        <dgm:presLayoutVars>
          <dgm:chMax val="0"/>
          <dgm:chPref val="0"/>
          <dgm:bulletEnabled val="1"/>
        </dgm:presLayoutVars>
      </dgm:prSet>
      <dgm:spPr/>
    </dgm:pt>
    <dgm:pt modelId="{1E46DE4D-B060-42C7-8EA1-C5498104A8C6}" type="pres">
      <dgm:prSet presAssocID="{2FDDBC55-46B8-457F-B393-FAFCCEEED68F}" presName="rect2" presStyleLbl="node1" presStyleIdx="1" presStyleCnt="4">
        <dgm:presLayoutVars>
          <dgm:chMax val="0"/>
          <dgm:chPref val="0"/>
          <dgm:bulletEnabled val="1"/>
        </dgm:presLayoutVars>
      </dgm:prSet>
      <dgm:spPr/>
    </dgm:pt>
    <dgm:pt modelId="{765019A8-7AAF-4600-9F65-CE079280CA45}" type="pres">
      <dgm:prSet presAssocID="{2FDDBC55-46B8-457F-B393-FAFCCEEED68F}" presName="rect3" presStyleLbl="node1" presStyleIdx="2" presStyleCnt="4">
        <dgm:presLayoutVars>
          <dgm:chMax val="0"/>
          <dgm:chPref val="0"/>
          <dgm:bulletEnabled val="1"/>
        </dgm:presLayoutVars>
      </dgm:prSet>
      <dgm:spPr/>
    </dgm:pt>
    <dgm:pt modelId="{58D609B9-51B6-4909-B87B-31648EF5DCEE}" type="pres">
      <dgm:prSet presAssocID="{2FDDBC55-46B8-457F-B393-FAFCCEEED68F}" presName="rect4" presStyleLbl="node1" presStyleIdx="3" presStyleCnt="4">
        <dgm:presLayoutVars>
          <dgm:chMax val="0"/>
          <dgm:chPref val="0"/>
          <dgm:bulletEnabled val="1"/>
        </dgm:presLayoutVars>
      </dgm:prSet>
      <dgm:spPr/>
    </dgm:pt>
  </dgm:ptLst>
  <dgm:cxnLst>
    <dgm:cxn modelId="{1D2B152D-A153-498B-8D62-786F6CB86F30}" srcId="{2FDDBC55-46B8-457F-B393-FAFCCEEED68F}" destId="{C0E2E599-9613-402D-8CE7-26D3194697AC}" srcOrd="0" destOrd="0" parTransId="{C0CC8BA5-B85D-4197-8807-7377A0BFB47E}" sibTransId="{3D26F87C-43ED-48DF-A430-CC05BA90032A}"/>
    <dgm:cxn modelId="{1279A32D-1C25-45E8-956C-FFA3F5270799}" srcId="{2FDDBC55-46B8-457F-B393-FAFCCEEED68F}" destId="{138B3F01-7041-417D-85F3-CC4A4B3ABB27}" srcOrd="2" destOrd="0" parTransId="{007BD09D-2596-44DA-A20E-07F89A4F50AF}" sibTransId="{DB9E8340-A396-44E0-9B46-0EB30D55F802}"/>
    <dgm:cxn modelId="{254FDC33-63A6-8A45-B3DC-B09F463B66A3}" type="presOf" srcId="{2FDDBC55-46B8-457F-B393-FAFCCEEED68F}" destId="{46E697B6-9355-46D9-A057-382570759395}" srcOrd="0" destOrd="0" presId="urn:microsoft.com/office/officeart/2005/8/layout/matrix2"/>
    <dgm:cxn modelId="{4A157843-752B-4088-89E7-79E71B04FD29}" srcId="{2FDDBC55-46B8-457F-B393-FAFCCEEED68F}" destId="{26FAB79B-F699-48C5-A677-6CC2FFFE46DE}" srcOrd="1" destOrd="0" parTransId="{E68DE507-EC07-4CF5-B815-FAE8F4A4470F}" sibTransId="{4510C3FA-A80D-44A9-841F-5F32B51142DF}"/>
    <dgm:cxn modelId="{032CA27B-E14D-7B48-A752-93CAF7263E6E}" type="presOf" srcId="{138B3F01-7041-417D-85F3-CC4A4B3ABB27}" destId="{765019A8-7AAF-4600-9F65-CE079280CA45}" srcOrd="0" destOrd="0" presId="urn:microsoft.com/office/officeart/2005/8/layout/matrix2"/>
    <dgm:cxn modelId="{081E2AA7-95A5-4889-8772-142FFEDD0936}" srcId="{2FDDBC55-46B8-457F-B393-FAFCCEEED68F}" destId="{4B08C013-E4EC-497B-BF7F-FBB2CE04CC89}" srcOrd="3" destOrd="0" parTransId="{1DF51F6E-7C5E-4F9E-909F-3B1B2A2CFA99}" sibTransId="{59B94853-083A-4B4D-8040-83F36BD48ECB}"/>
    <dgm:cxn modelId="{1B0DFDDA-F996-874A-BD63-67266A019FCC}" type="presOf" srcId="{C0E2E599-9613-402D-8CE7-26D3194697AC}" destId="{CE68DD3A-B0C3-40B5-BB0E-8A23C38E7BE9}" srcOrd="0" destOrd="0" presId="urn:microsoft.com/office/officeart/2005/8/layout/matrix2"/>
    <dgm:cxn modelId="{BD922DEF-A926-E043-A910-B25F14676FDC}" type="presOf" srcId="{4B08C013-E4EC-497B-BF7F-FBB2CE04CC89}" destId="{58D609B9-51B6-4909-B87B-31648EF5DCEE}" srcOrd="0" destOrd="0" presId="urn:microsoft.com/office/officeart/2005/8/layout/matrix2"/>
    <dgm:cxn modelId="{E20F09F8-005C-8349-B2CF-E4120132615B}" type="presOf" srcId="{26FAB79B-F699-48C5-A677-6CC2FFFE46DE}" destId="{1E46DE4D-B060-42C7-8EA1-C5498104A8C6}" srcOrd="0" destOrd="0" presId="urn:microsoft.com/office/officeart/2005/8/layout/matrix2"/>
    <dgm:cxn modelId="{60911A08-CDA9-D749-AEA0-18846E4DB406}" type="presParOf" srcId="{46E697B6-9355-46D9-A057-382570759395}" destId="{366D0415-2585-4803-85CA-D165662751A5}" srcOrd="0" destOrd="0" presId="urn:microsoft.com/office/officeart/2005/8/layout/matrix2"/>
    <dgm:cxn modelId="{F1CCA2C0-5673-2144-90D8-7796386BDB82}" type="presParOf" srcId="{46E697B6-9355-46D9-A057-382570759395}" destId="{CE68DD3A-B0C3-40B5-BB0E-8A23C38E7BE9}" srcOrd="1" destOrd="0" presId="urn:microsoft.com/office/officeart/2005/8/layout/matrix2"/>
    <dgm:cxn modelId="{DA3C60E3-55DB-F148-8571-FABC3C063488}" type="presParOf" srcId="{46E697B6-9355-46D9-A057-382570759395}" destId="{1E46DE4D-B060-42C7-8EA1-C5498104A8C6}" srcOrd="2" destOrd="0" presId="urn:microsoft.com/office/officeart/2005/8/layout/matrix2"/>
    <dgm:cxn modelId="{68FBEC30-1C64-224D-B18E-CD7D82828D9B}" type="presParOf" srcId="{46E697B6-9355-46D9-A057-382570759395}" destId="{765019A8-7AAF-4600-9F65-CE079280CA45}" srcOrd="3" destOrd="0" presId="urn:microsoft.com/office/officeart/2005/8/layout/matrix2"/>
    <dgm:cxn modelId="{F388760F-21C4-DC4D-A8D3-0A5645A633EA}" type="presParOf" srcId="{46E697B6-9355-46D9-A057-382570759395}" destId="{58D609B9-51B6-4909-B87B-31648EF5DCEE}"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D0415-2585-4803-85CA-D165662751A5}">
      <dsp:nvSpPr>
        <dsp:cNvPr id="0" name=""/>
        <dsp:cNvSpPr/>
      </dsp:nvSpPr>
      <dsp:spPr>
        <a:xfrm>
          <a:off x="1177731" y="0"/>
          <a:ext cx="3889499" cy="3889499"/>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68DD3A-B0C3-40B5-BB0E-8A23C38E7BE9}">
      <dsp:nvSpPr>
        <dsp:cNvPr id="0" name=""/>
        <dsp:cNvSpPr/>
      </dsp:nvSpPr>
      <dsp:spPr>
        <a:xfrm>
          <a:off x="1430548" y="252817"/>
          <a:ext cx="1555799" cy="1555799"/>
        </a:xfrm>
        <a:prstGeom prst="roundRect">
          <a:avLst/>
        </a:prstGeom>
        <a:solidFill>
          <a:srgbClr val="00C85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i="0" kern="1200" dirty="0"/>
            <a:t>SKILL</a:t>
          </a:r>
        </a:p>
      </dsp:txBody>
      <dsp:txXfrm>
        <a:off x="1506496" y="328765"/>
        <a:ext cx="1403903" cy="1403903"/>
      </dsp:txXfrm>
    </dsp:sp>
    <dsp:sp modelId="{1E46DE4D-B060-42C7-8EA1-C5498104A8C6}">
      <dsp:nvSpPr>
        <dsp:cNvPr id="0" name=""/>
        <dsp:cNvSpPr/>
      </dsp:nvSpPr>
      <dsp:spPr>
        <a:xfrm>
          <a:off x="3258612" y="252817"/>
          <a:ext cx="1555799" cy="1555799"/>
        </a:xfrm>
        <a:prstGeom prst="roundRect">
          <a:avLst/>
        </a:prstGeom>
        <a:solidFill>
          <a:srgbClr val="009A4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1" kern="1200" dirty="0"/>
            <a:t>THRILL!</a:t>
          </a:r>
        </a:p>
      </dsp:txBody>
      <dsp:txXfrm>
        <a:off x="3334560" y="328765"/>
        <a:ext cx="1403903" cy="1403903"/>
      </dsp:txXfrm>
    </dsp:sp>
    <dsp:sp modelId="{765019A8-7AAF-4600-9F65-CE079280CA45}">
      <dsp:nvSpPr>
        <dsp:cNvPr id="0" name=""/>
        <dsp:cNvSpPr/>
      </dsp:nvSpPr>
      <dsp:spPr>
        <a:xfrm>
          <a:off x="1430548" y="2080881"/>
          <a:ext cx="1555799" cy="1555799"/>
        </a:xfrm>
        <a:prstGeom prst="roundRect">
          <a:avLst/>
        </a:prstGeom>
        <a:solidFill>
          <a:srgbClr val="9E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1" kern="1200" dirty="0"/>
            <a:t>KILL!</a:t>
          </a:r>
        </a:p>
      </dsp:txBody>
      <dsp:txXfrm>
        <a:off x="1506496" y="2156829"/>
        <a:ext cx="1403903" cy="1403903"/>
      </dsp:txXfrm>
    </dsp:sp>
    <dsp:sp modelId="{58D609B9-51B6-4909-B87B-31648EF5DCEE}">
      <dsp:nvSpPr>
        <dsp:cNvPr id="0" name=""/>
        <dsp:cNvSpPr/>
      </dsp:nvSpPr>
      <dsp:spPr>
        <a:xfrm>
          <a:off x="3258612" y="2080881"/>
          <a:ext cx="1555799" cy="1555799"/>
        </a:xfrm>
        <a:prstGeom prst="roundRect">
          <a:avLst/>
        </a:prstGeom>
        <a:solidFill>
          <a:srgbClr val="FF3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ILL</a:t>
          </a:r>
        </a:p>
      </dsp:txBody>
      <dsp:txXfrm>
        <a:off x="3334560" y="2156829"/>
        <a:ext cx="1403903" cy="1403903"/>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5C3D78-A558-4A5C-A220-47B2F40F1CF1}" type="datetimeFigureOut">
              <a:rPr lang="en-US" smtClean="0"/>
              <a:t>9/24/2019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BE1668-4D6A-4C8F-8C32-819FE6F32F94}" type="slidenum">
              <a:rPr lang="en-US" smtClean="0"/>
              <a:t>‹#›</a:t>
            </a:fld>
            <a:endParaRPr lang="en-US"/>
          </a:p>
        </p:txBody>
      </p:sp>
    </p:spTree>
    <p:extLst>
      <p:ext uri="{BB962C8B-B14F-4D97-AF65-F5344CB8AC3E}">
        <p14:creationId xmlns:p14="http://schemas.microsoft.com/office/powerpoint/2010/main" val="3028587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1</a:t>
            </a:fld>
            <a:endParaRPr lang="en-US"/>
          </a:p>
        </p:txBody>
      </p:sp>
    </p:spTree>
    <p:extLst>
      <p:ext uri="{BB962C8B-B14F-4D97-AF65-F5344CB8AC3E}">
        <p14:creationId xmlns:p14="http://schemas.microsoft.com/office/powerpoint/2010/main" val="3492724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a:p>
            <a:r>
              <a:rPr lang="en-US" u="none" dirty="0"/>
              <a:t>Course Objectives:</a:t>
            </a:r>
          </a:p>
          <a:p>
            <a:endParaRPr lang="en-US" u="sng" dirty="0"/>
          </a:p>
          <a:p>
            <a:r>
              <a:rPr lang="en-US" u="sng" dirty="0"/>
              <a:t>At the end of this training a commissioner will be able to</a:t>
            </a:r>
            <a:r>
              <a:rPr lang="en-US" dirty="0"/>
              <a:t>:</a:t>
            </a:r>
          </a:p>
          <a:p>
            <a:pPr marL="0" indent="0">
              <a:buNone/>
            </a:pPr>
            <a:endParaRPr lang="en-US" dirty="0"/>
          </a:p>
          <a:p>
            <a:r>
              <a:rPr lang="en-US" dirty="0"/>
              <a:t>IDENTIFY and RECRUIT candidates for commissioner service.</a:t>
            </a:r>
          </a:p>
          <a:p>
            <a:r>
              <a:rPr lang="en-US" dirty="0"/>
              <a:t>UNDERSTAND the 5 P’s of recruiting commissioners.</a:t>
            </a:r>
          </a:p>
          <a:p>
            <a:r>
              <a:rPr lang="en-US" dirty="0"/>
              <a:t>EXPLORE skills needed for successful commissioner service.</a:t>
            </a:r>
          </a:p>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2</a:t>
            </a:fld>
            <a:endParaRPr lang="en-US"/>
          </a:p>
        </p:txBody>
      </p:sp>
    </p:spTree>
    <p:extLst>
      <p:ext uri="{BB962C8B-B14F-4D97-AF65-F5344CB8AC3E}">
        <p14:creationId xmlns:p14="http://schemas.microsoft.com/office/powerpoint/2010/main" val="2900294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One of the duties in your role as the district commissioner as part of the district key 3 is to recruit, train, guide, and evaluate the required commissioner personnel of the district. </a:t>
            </a:r>
            <a:r>
              <a:rPr lang="en-US" sz="1400" dirty="0"/>
              <a:t>District commissioners take ownership of the district team of commissioners to ensure that all units are well cared for throughout the year. </a:t>
            </a:r>
          </a:p>
          <a:p>
            <a:endParaRPr lang="en-US" sz="1400" dirty="0"/>
          </a:p>
          <a:p>
            <a:r>
              <a:rPr lang="en-US" sz="1400" dirty="0"/>
              <a:t>This course will focus on Recruiting.</a:t>
            </a:r>
          </a:p>
          <a:p>
            <a:endParaRPr lang="en-US" sz="1400" dirty="0"/>
          </a:p>
          <a:p>
            <a:r>
              <a:rPr lang="en-US" sz="1400" dirty="0"/>
              <a:t>Specific district commissioner responsibilities include identifying and recruiting enough of the right people as commissioners so that all units in the district receive regular helpful service. </a:t>
            </a:r>
          </a:p>
          <a:p>
            <a:r>
              <a:rPr lang="en-US" sz="1400" dirty="0"/>
              <a:t> </a:t>
            </a:r>
          </a:p>
          <a:p>
            <a:r>
              <a:rPr lang="en-US" sz="1400" dirty="0"/>
              <a:t>As commissioners are recruited, the district commissioner must prepare them to provide effective unit service by ensuring that each commissioner receives the appropriate orientation and basic training for the position they are assuming. </a:t>
            </a:r>
          </a:p>
          <a:p>
            <a:r>
              <a:rPr lang="en-US" sz="1400" dirty="0"/>
              <a:t>  </a:t>
            </a:r>
          </a:p>
          <a:p>
            <a:endParaRPr lang="en-US" sz="1300" dirty="0"/>
          </a:p>
          <a:p>
            <a:endParaRPr lang="en-US" dirty="0"/>
          </a:p>
        </p:txBody>
      </p:sp>
      <p:sp>
        <p:nvSpPr>
          <p:cNvPr id="4" name="Slide Number Placeholder 3"/>
          <p:cNvSpPr>
            <a:spLocks noGrp="1"/>
          </p:cNvSpPr>
          <p:nvPr>
            <p:ph type="sldNum" sz="quarter" idx="10"/>
          </p:nvPr>
        </p:nvSpPr>
        <p:spPr/>
        <p:txBody>
          <a:bodyPr/>
          <a:lstStyle/>
          <a:p>
            <a:fld id="{DA7A8B34-86D4-4F8B-A1CA-5DBA74FCC58A}" type="slidenum">
              <a:rPr lang="en-US" smtClean="0"/>
              <a:t>3</a:t>
            </a:fld>
            <a:endParaRPr lang="en-US"/>
          </a:p>
        </p:txBody>
      </p:sp>
    </p:spTree>
    <p:extLst>
      <p:ext uri="{BB962C8B-B14F-4D97-AF65-F5344CB8AC3E}">
        <p14:creationId xmlns:p14="http://schemas.microsoft.com/office/powerpoint/2010/main" val="2696124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38413" y="766763"/>
            <a:ext cx="2238375" cy="1679575"/>
          </a:xfrm>
        </p:spPr>
      </p:sp>
      <p:sp>
        <p:nvSpPr>
          <p:cNvPr id="3" name="Notes Placeholder 2"/>
          <p:cNvSpPr>
            <a:spLocks noGrp="1"/>
          </p:cNvSpPr>
          <p:nvPr>
            <p:ph type="body" idx="1"/>
          </p:nvPr>
        </p:nvSpPr>
        <p:spPr/>
        <p:txBody>
          <a:bodyPr/>
          <a:lstStyle/>
          <a:p>
            <a:r>
              <a:rPr lang="en-US" sz="1300" dirty="0"/>
              <a:t>During conversations about recruiting commissioners, the question seems to come up over and over again: “what makes a great commissioner?” Usually, that question is seeking a list of skills, knowledge, and experience that should be considered prerequisites when looking for new commissioners. </a:t>
            </a:r>
          </a:p>
          <a:p>
            <a:r>
              <a:rPr lang="en-US" sz="1300" dirty="0"/>
              <a:t> </a:t>
            </a:r>
          </a:p>
          <a:p>
            <a:r>
              <a:rPr lang="en-US" sz="1300" dirty="0"/>
              <a:t>The answer is relatively simple, but the list isn’t universal. There is, however, one item that should be first on every list:  </a:t>
            </a:r>
            <a:r>
              <a:rPr lang="en-US" sz="1300" i="1" dirty="0"/>
              <a:t>a great commissioner has a servant’s heart</a:t>
            </a:r>
            <a:r>
              <a:rPr lang="en-US" sz="1300" dirty="0"/>
              <a:t>! Why? All commissioners are leaders; </a:t>
            </a:r>
            <a:r>
              <a:rPr lang="en-US" sz="1300" i="1" dirty="0"/>
              <a:t>great commissioners are servant leaders</a:t>
            </a:r>
            <a:r>
              <a:rPr lang="en-US" sz="1300" dirty="0"/>
              <a:t>. </a:t>
            </a:r>
            <a:r>
              <a:rPr lang="en-US" sz="1400" dirty="0"/>
              <a:t>It has been said that success isn’t just</a:t>
            </a:r>
            <a:r>
              <a:rPr lang="en-US" sz="1400" baseline="0" dirty="0"/>
              <a:t> about what we can accomplish in our lives  It’s about what we inspire others to do.</a:t>
            </a:r>
          </a:p>
          <a:p>
            <a:endParaRPr lang="en-US" sz="1400" baseline="0" dirty="0"/>
          </a:p>
          <a:p>
            <a:r>
              <a:rPr lang="en-US" sz="1400" b="0" i="0" baseline="0" dirty="0"/>
              <a:t>Scouting experience isn’t required to be a commissioner. </a:t>
            </a:r>
            <a:r>
              <a:rPr lang="en-US" sz="1400" baseline="0" dirty="0"/>
              <a:t>Scouting is great at training volunteers; and as </a:t>
            </a:r>
            <a:r>
              <a:rPr lang="en-US" sz="1400" baseline="0" dirty="0" err="1"/>
              <a:t>ScoutingU</a:t>
            </a:r>
            <a:r>
              <a:rPr lang="en-US" sz="1400" baseline="0" dirty="0"/>
              <a:t> continues to add new training modules, we’ll only get better. We can provide training to any volunteer to provide unit service.  But I would venture that effective unit service needs heart. </a:t>
            </a:r>
            <a:r>
              <a:rPr lang="en-US" sz="1400" b="0" i="0" baseline="0" dirty="0"/>
              <a:t>We can’t teach that, so it must be a part of your definition of success for every position you recruit to fill.</a:t>
            </a:r>
          </a:p>
          <a:p>
            <a:endParaRPr lang="en-US" sz="1300" dirty="0"/>
          </a:p>
        </p:txBody>
      </p:sp>
      <p:sp>
        <p:nvSpPr>
          <p:cNvPr id="4" name="Slide Number Placeholder 3"/>
          <p:cNvSpPr>
            <a:spLocks noGrp="1"/>
          </p:cNvSpPr>
          <p:nvPr>
            <p:ph type="sldNum" sz="quarter" idx="10"/>
          </p:nvPr>
        </p:nvSpPr>
        <p:spPr/>
        <p:txBody>
          <a:bodyPr/>
          <a:lstStyle/>
          <a:p>
            <a:fld id="{DA7A8B34-86D4-4F8B-A1CA-5DBA74FCC58A}" type="slidenum">
              <a:rPr lang="en-US" smtClean="0"/>
              <a:t>4</a:t>
            </a:fld>
            <a:endParaRPr lang="en-US"/>
          </a:p>
        </p:txBody>
      </p:sp>
    </p:spTree>
    <p:extLst>
      <p:ext uri="{BB962C8B-B14F-4D97-AF65-F5344CB8AC3E}">
        <p14:creationId xmlns:p14="http://schemas.microsoft.com/office/powerpoint/2010/main" val="4056874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There’s not a district in the BSA that doesn’t need additional commissioners. Recruiting is a year-round process: We should continually be looking for candidates. But once one is identified, what’s next? Successful recruiting is far more than just asking someone to serve.</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So let’s take a look at what we call “The 5Ps of Recruitment”</a:t>
            </a:r>
          </a:p>
          <a:p>
            <a:r>
              <a:rPr lang="en-US" sz="1200" b="1" kern="1200" dirty="0">
                <a:solidFill>
                  <a:schemeClr val="tx1"/>
                </a:solidFill>
                <a:effectLst/>
                <a:latin typeface="+mn-lt"/>
                <a:ea typeface="+mn-ea"/>
                <a:cs typeface="+mn-cs"/>
              </a:rPr>
              <a:t>PREPARATION</a:t>
            </a:r>
          </a:p>
          <a:p>
            <a:r>
              <a:rPr lang="en-US" sz="1200" b="1" kern="1200" dirty="0">
                <a:solidFill>
                  <a:schemeClr val="tx1"/>
                </a:solidFill>
                <a:effectLst/>
                <a:latin typeface="+mn-lt"/>
                <a:ea typeface="+mn-ea"/>
                <a:cs typeface="+mn-cs"/>
              </a:rPr>
              <a:t>PASSION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POTENTIAL</a:t>
            </a:r>
          </a:p>
          <a:p>
            <a:r>
              <a:rPr lang="en-US" sz="1200" b="1" kern="1200" dirty="0">
                <a:solidFill>
                  <a:schemeClr val="tx1"/>
                </a:solidFill>
                <a:effectLst/>
                <a:latin typeface="+mn-lt"/>
                <a:ea typeface="+mn-ea"/>
                <a:cs typeface="+mn-cs"/>
              </a:rPr>
              <a:t>PRIORITIES</a:t>
            </a:r>
          </a:p>
          <a:p>
            <a:r>
              <a:rPr lang="en-US" sz="1200" b="1" kern="1200" dirty="0">
                <a:solidFill>
                  <a:schemeClr val="tx1"/>
                </a:solidFill>
                <a:effectLst/>
                <a:latin typeface="+mn-lt"/>
                <a:ea typeface="+mn-ea"/>
                <a:cs typeface="+mn-cs"/>
              </a:rPr>
              <a:t>POACHNG</a:t>
            </a: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5</a:t>
            </a:fld>
            <a:endParaRPr lang="en-US"/>
          </a:p>
        </p:txBody>
      </p:sp>
    </p:spTree>
    <p:extLst>
      <p:ext uri="{BB962C8B-B14F-4D97-AF65-F5344CB8AC3E}">
        <p14:creationId xmlns:p14="http://schemas.microsoft.com/office/powerpoint/2010/main" val="101447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1388" y="636588"/>
            <a:ext cx="2513012" cy="1884362"/>
          </a:xfrm>
        </p:spPr>
      </p:sp>
      <p:sp>
        <p:nvSpPr>
          <p:cNvPr id="3" name="Notes Placeholder 2"/>
          <p:cNvSpPr>
            <a:spLocks noGrp="1"/>
          </p:cNvSpPr>
          <p:nvPr>
            <p:ph type="body" idx="1"/>
          </p:nvPr>
        </p:nvSpPr>
        <p:spPr/>
        <p:txBody>
          <a:bodyPr/>
          <a:lstStyle/>
          <a:p>
            <a:r>
              <a:rPr lang="en-US" b="1" dirty="0"/>
              <a:t>Preparation</a:t>
            </a:r>
          </a:p>
          <a:p>
            <a:r>
              <a:rPr lang="en-US" dirty="0"/>
              <a:t>Successful recruitment begins with a vision: How will you— and the person you’ve identified—know if he or she has been successful? Increasingly, we have metrics available to identify where unit service work is needed. Those metrics can also help measure progress—and success. Before making an ask, write down, specifically, what success will look like. And make a reasonable estimate of how much time it will take to fulfill the responsibilities in question. The best candidates will ask you about both; be prepared to answer.</a:t>
            </a:r>
          </a:p>
          <a:p>
            <a:endParaRPr lang="en-US" dirty="0"/>
          </a:p>
          <a:p>
            <a:r>
              <a:rPr lang="en-US" sz="1200" kern="1200" dirty="0">
                <a:solidFill>
                  <a:schemeClr val="tx1"/>
                </a:solidFill>
                <a:effectLst/>
                <a:latin typeface="+mn-lt"/>
                <a:ea typeface="+mn-ea"/>
                <a:cs typeface="+mn-cs"/>
              </a:rPr>
              <a:t> </a:t>
            </a:r>
          </a:p>
          <a:p>
            <a:r>
              <a:rPr lang="en-US" dirty="0"/>
              <a:t> </a:t>
            </a: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D1A98E4C-0DBF-4F43-AB7F-42F08347AE55}" type="slidenum">
              <a:rPr lang="en-US" smtClean="0"/>
              <a:t>6</a:t>
            </a:fld>
            <a:endParaRPr lang="en-US"/>
          </a:p>
        </p:txBody>
      </p:sp>
    </p:spTree>
    <p:extLst>
      <p:ext uri="{BB962C8B-B14F-4D97-AF65-F5344CB8AC3E}">
        <p14:creationId xmlns:p14="http://schemas.microsoft.com/office/powerpoint/2010/main" val="3677843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1388" y="636588"/>
            <a:ext cx="2513012" cy="1884362"/>
          </a:xfrm>
        </p:spPr>
      </p:sp>
      <p:sp>
        <p:nvSpPr>
          <p:cNvPr id="3" name="Notes Placeholder 2"/>
          <p:cNvSpPr>
            <a:spLocks noGrp="1"/>
          </p:cNvSpPr>
          <p:nvPr>
            <p:ph type="body" idx="1"/>
          </p:nvPr>
        </p:nvSpPr>
        <p:spPr/>
        <p:txBody>
          <a:bodyPr/>
          <a:lstStyle/>
          <a:p>
            <a:r>
              <a:rPr lang="en-US" b="1" dirty="0"/>
              <a:t>Passion</a:t>
            </a:r>
          </a:p>
          <a:p>
            <a:r>
              <a:rPr lang="en-US" dirty="0"/>
              <a:t>We’ve all heard it: If we find work we love, we’ll never work another day in our life; that’s passion! Our dedicated volunteers are passionate about Scouting, but when you get down to the details, they’re not all passionate about the same things. Some </a:t>
            </a:r>
            <a:r>
              <a:rPr lang="en-US" b="1" i="1" u="none" dirty="0"/>
              <a:t>really</a:t>
            </a:r>
            <a:r>
              <a:rPr lang="en-US" dirty="0"/>
              <a:t> want to be on the front lines and work directly with the kids, but that may mean helping them work on merit badges, or it may mean taking them backpacking, or perhaps teaching them to swim. Dedicated Scouters understand the importance of unit service, but not all of them have a passion for it. A bit of homework will help identify a candidate’s passion; if it doesn’t match with your vision, the chances of successful recruitment drop significantly.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D1A98E4C-0DBF-4F43-AB7F-42F08347AE55}" type="slidenum">
              <a:rPr lang="en-US" smtClean="0"/>
              <a:t>7</a:t>
            </a:fld>
            <a:endParaRPr lang="en-US"/>
          </a:p>
        </p:txBody>
      </p:sp>
    </p:spTree>
    <p:extLst>
      <p:ext uri="{BB962C8B-B14F-4D97-AF65-F5344CB8AC3E}">
        <p14:creationId xmlns:p14="http://schemas.microsoft.com/office/powerpoint/2010/main" val="3120480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1388" y="636588"/>
            <a:ext cx="2513012" cy="1884362"/>
          </a:xfrm>
        </p:spPr>
      </p:sp>
      <p:sp>
        <p:nvSpPr>
          <p:cNvPr id="3" name="Notes Placeholder 2"/>
          <p:cNvSpPr>
            <a:spLocks noGrp="1"/>
          </p:cNvSpPr>
          <p:nvPr>
            <p:ph type="body" idx="1"/>
          </p:nvPr>
        </p:nvSpPr>
        <p:spPr/>
        <p:txBody>
          <a:bodyPr/>
          <a:lstStyle/>
          <a:p>
            <a:r>
              <a:rPr lang="en-US" b="1" dirty="0"/>
              <a:t>Potential</a:t>
            </a:r>
          </a:p>
          <a:p>
            <a:r>
              <a:rPr lang="en-US" dirty="0"/>
              <a:t>Passion is one thing; potential is something entirely different. While perhaps hard to understand, some people have a passion for something they’re not particularly good at. This requires homework on your part: What is your candidate </a:t>
            </a:r>
            <a:r>
              <a:rPr lang="en-US" b="1" i="1" dirty="0"/>
              <a:t>really</a:t>
            </a:r>
            <a:r>
              <a:rPr lang="en-US" dirty="0"/>
              <a:t> good at? Does it match up with your vision? If so, your chances of success rise dramatically.</a:t>
            </a:r>
          </a:p>
          <a:p>
            <a:endParaRPr lang="en-US" dirty="0"/>
          </a:p>
          <a:p>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D1A98E4C-0DBF-4F43-AB7F-42F08347AE55}" type="slidenum">
              <a:rPr lang="en-US" smtClean="0"/>
              <a:t>8</a:t>
            </a:fld>
            <a:endParaRPr lang="en-US"/>
          </a:p>
        </p:txBody>
      </p:sp>
    </p:spTree>
    <p:extLst>
      <p:ext uri="{BB962C8B-B14F-4D97-AF65-F5344CB8AC3E}">
        <p14:creationId xmlns:p14="http://schemas.microsoft.com/office/powerpoint/2010/main" val="1401889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1388" y="636588"/>
            <a:ext cx="2513012" cy="1884362"/>
          </a:xfrm>
        </p:spPr>
      </p:sp>
      <p:sp>
        <p:nvSpPr>
          <p:cNvPr id="3" name="Notes Placeholder 2"/>
          <p:cNvSpPr>
            <a:spLocks noGrp="1"/>
          </p:cNvSpPr>
          <p:nvPr>
            <p:ph type="body" idx="1"/>
          </p:nvPr>
        </p:nvSpPr>
        <p:spPr/>
        <p:txBody>
          <a:bodyPr/>
          <a:lstStyle/>
          <a:p>
            <a:r>
              <a:rPr lang="en-US" b="1" dirty="0"/>
              <a:t>Priorities</a:t>
            </a:r>
          </a:p>
          <a:p>
            <a:r>
              <a:rPr lang="en-US" dirty="0"/>
              <a:t>Strange as it sounds, we don’t always control our priorities. A candidate with both passion and potential for the work you need done may have 6-month-old twins at home or may have recently accepted a promotion that will require heavy travel with a burdensome workload for the next 12 months. As a general rule, volunteers should be given the chance to decide whether or not they have the time to do what you need done, but your wisdom is needed, too. Sometimes it is evident that we’re asking more than anyone can reasonably be expected to give. That, too, requires a bit of homework.</a:t>
            </a:r>
          </a:p>
          <a:p>
            <a:endParaRPr lang="en-US" dirty="0"/>
          </a:p>
          <a:p>
            <a:r>
              <a:rPr lang="en-US" sz="1200" kern="1200" dirty="0">
                <a:solidFill>
                  <a:schemeClr val="tx1"/>
                </a:solidFill>
                <a:effectLst/>
                <a:latin typeface="+mn-lt"/>
                <a:ea typeface="+mn-ea"/>
                <a:cs typeface="+mn-cs"/>
              </a:rPr>
              <a:t> </a:t>
            </a:r>
          </a:p>
          <a:p>
            <a:endParaRPr lang="en-US" dirty="0"/>
          </a:p>
          <a:p>
            <a:endParaRPr lang="en-US" dirty="0"/>
          </a:p>
          <a:p>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D1A98E4C-0DBF-4F43-AB7F-42F08347AE55}" type="slidenum">
              <a:rPr lang="en-US" smtClean="0"/>
              <a:t>9</a:t>
            </a:fld>
            <a:endParaRPr lang="en-US"/>
          </a:p>
        </p:txBody>
      </p:sp>
    </p:spTree>
    <p:extLst>
      <p:ext uri="{BB962C8B-B14F-4D97-AF65-F5344CB8AC3E}">
        <p14:creationId xmlns:p14="http://schemas.microsoft.com/office/powerpoint/2010/main" val="1376965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1388" y="636588"/>
            <a:ext cx="2513012" cy="1884362"/>
          </a:xfrm>
        </p:spPr>
      </p:sp>
      <p:sp>
        <p:nvSpPr>
          <p:cNvPr id="3" name="Notes Placeholder 2"/>
          <p:cNvSpPr>
            <a:spLocks noGrp="1"/>
          </p:cNvSpPr>
          <p:nvPr>
            <p:ph type="body" idx="1"/>
          </p:nvPr>
        </p:nvSpPr>
        <p:spPr/>
        <p:txBody>
          <a:bodyPr/>
          <a:lstStyle/>
          <a:p>
            <a:r>
              <a:rPr lang="en-US" b="1" dirty="0"/>
              <a:t>Poaching</a:t>
            </a:r>
          </a:p>
          <a:p>
            <a:r>
              <a:rPr lang="en-US" dirty="0"/>
              <a:t>Don’t do it! Even if you’ve found the </a:t>
            </a:r>
            <a:r>
              <a:rPr lang="en-US" b="1" i="1" dirty="0"/>
              <a:t>perfect</a:t>
            </a:r>
            <a:r>
              <a:rPr lang="en-US" dirty="0"/>
              <a:t> candidate—his or her passion, potential, and priorities all align with your vision—don’t make the ask until you do one more bit of homework: Is this person already doing a great job in Scouting for someone else? If so, your first call needs to be to his or her current leader. Sometimes you’ll learn the current assignment is close to a conclusion or that there is a way for your candidate to perform both assignments. But sometimes you’ll find that recruiting that candidate for your position will damage our efforts to build Scouting in another area. It’s tough to pass on the perfect candidate, but Scouting will be better for it. </a:t>
            </a: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D1A98E4C-0DBF-4F43-AB7F-42F08347AE55}" type="slidenum">
              <a:rPr lang="en-US" smtClean="0"/>
              <a:t>10</a:t>
            </a:fld>
            <a:endParaRPr lang="en-US"/>
          </a:p>
        </p:txBody>
      </p:sp>
    </p:spTree>
    <p:extLst>
      <p:ext uri="{BB962C8B-B14F-4D97-AF65-F5344CB8AC3E}">
        <p14:creationId xmlns:p14="http://schemas.microsoft.com/office/powerpoint/2010/main" val="3070421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dirty="0">
                <a:solidFill>
                  <a:schemeClr val="tx1"/>
                </a:solidFill>
                <a:effectLst/>
                <a:latin typeface="+mn-lt"/>
                <a:ea typeface="+mn-ea"/>
                <a:cs typeface="+mn-cs"/>
              </a:rPr>
              <a:t>Paul Evans (paulbevans.com) offers a slightly different perspective that helps focus on the significance of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and </a:t>
            </a:r>
            <a:r>
              <a:rPr lang="en-US" sz="1200" b="1" i="1" kern="1200" dirty="0">
                <a:solidFill>
                  <a:schemeClr val="tx1"/>
                </a:solidFill>
                <a:effectLst/>
                <a:latin typeface="+mn-lt"/>
                <a:ea typeface="+mn-ea"/>
                <a:cs typeface="+mn-cs"/>
              </a:rPr>
              <a:t>Potential </a:t>
            </a:r>
            <a:r>
              <a:rPr lang="en-US" sz="1200" kern="1200" dirty="0">
                <a:solidFill>
                  <a:schemeClr val="tx1"/>
                </a:solidFill>
                <a:effectLst/>
                <a:latin typeface="+mn-lt"/>
                <a:ea typeface="+mn-ea"/>
                <a:cs typeface="+mn-cs"/>
              </a:rPr>
              <a:t>in identifying great candidates for Unit Service.</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Preparation</a:t>
            </a:r>
            <a:r>
              <a:rPr lang="en-US" sz="1200" kern="1200" dirty="0">
                <a:solidFill>
                  <a:schemeClr val="tx1"/>
                </a:solidFill>
                <a:effectLst/>
                <a:latin typeface="+mn-lt"/>
                <a:ea typeface="+mn-ea"/>
                <a:cs typeface="+mn-cs"/>
              </a:rPr>
              <a:t> – identifying what success will look like for a volunteer who accepts a Unit Service position – remains a critical first step. But once that’s done, it’s essential to consider what </a:t>
            </a:r>
            <a:r>
              <a:rPr lang="en-US" sz="1200" b="1" i="1" kern="1200" dirty="0">
                <a:solidFill>
                  <a:schemeClr val="tx1"/>
                </a:solidFill>
                <a:effectLst/>
                <a:latin typeface="+mn-lt"/>
                <a:ea typeface="+mn-ea"/>
                <a:cs typeface="+mn-cs"/>
              </a:rPr>
              <a:t>SKILLS</a:t>
            </a:r>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an ideal candidate would have and what they really like – and don’t like - to do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no surprise that volunteers excel when doing things at which they’re really good and truly enjoy. That work is a </a:t>
            </a:r>
            <a:r>
              <a:rPr lang="en-US" sz="1200" b="1" i="1" kern="1200" dirty="0">
                <a:solidFill>
                  <a:schemeClr val="tx1"/>
                </a:solidFill>
                <a:effectLst/>
                <a:latin typeface="+mn-lt"/>
                <a:ea typeface="+mn-ea"/>
                <a:cs typeface="+mn-cs"/>
              </a:rPr>
              <a:t>Thrill</a:t>
            </a:r>
            <a:r>
              <a:rPr lang="en-US" sz="1200" kern="1200" dirty="0">
                <a:solidFill>
                  <a:schemeClr val="tx1"/>
                </a:solidFill>
                <a:effectLst/>
                <a:latin typeface="+mn-lt"/>
                <a:ea typeface="+mn-ea"/>
                <a:cs typeface="+mn-cs"/>
              </a:rPr>
              <a:t> for them; they look forward to it. When we identify and successfully recruit a volunteer who has both the </a:t>
            </a:r>
            <a:r>
              <a:rPr lang="en-US" sz="1200" b="1" i="1" kern="1200" dirty="0">
                <a:solidFill>
                  <a:schemeClr val="tx1"/>
                </a:solidFill>
                <a:effectLst/>
                <a:latin typeface="+mn-lt"/>
                <a:ea typeface="+mn-ea"/>
                <a:cs typeface="+mn-cs"/>
              </a:rPr>
              <a:t>Passion </a:t>
            </a:r>
            <a:r>
              <a:rPr lang="en-US" sz="1200" kern="1200" dirty="0">
                <a:solidFill>
                  <a:schemeClr val="tx1"/>
                </a:solidFill>
                <a:effectLst/>
                <a:latin typeface="+mn-lt"/>
                <a:ea typeface="+mn-ea"/>
                <a:cs typeface="+mn-cs"/>
              </a:rPr>
              <a:t>and the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to fill an available position, success is almost inevitable.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not as good a fit – at least at the start – a volunteer with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but lacking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could become a solid addition to the team. Volunteers with the necessary skills who are also committed to Scouting’s values and mission often understand the need to take on an assignment that may focus more on </a:t>
            </a:r>
            <a:r>
              <a:rPr lang="en-US" sz="1200" b="1" i="1" kern="1200" dirty="0">
                <a:solidFill>
                  <a:schemeClr val="tx1"/>
                </a:solidFill>
                <a:effectLst/>
                <a:latin typeface="+mn-lt"/>
                <a:ea typeface="+mn-ea"/>
                <a:cs typeface="+mn-cs"/>
              </a:rPr>
              <a:t>Skill</a:t>
            </a:r>
            <a:r>
              <a:rPr lang="en-US" sz="1200" kern="1200" dirty="0">
                <a:solidFill>
                  <a:schemeClr val="tx1"/>
                </a:solidFill>
                <a:effectLst/>
                <a:latin typeface="+mn-lt"/>
                <a:ea typeface="+mn-ea"/>
                <a:cs typeface="+mn-cs"/>
              </a:rPr>
              <a:t>. And since they are good at what they are being asked to do and committed to Scouting, it wouldn’t be unusual for them to find the new opportunity to serve to be rewarding and enjoyable. In this situation, the best approach may be to suggest the candidate give the opportunity a try for six months and then jointly reevaluate it. And remember, a “perfect” skill set</a:t>
            </a:r>
            <a:r>
              <a:rPr lang="en-US" sz="1200" kern="1200" baseline="0" dirty="0">
                <a:solidFill>
                  <a:schemeClr val="tx1"/>
                </a:solidFill>
                <a:effectLst/>
                <a:latin typeface="+mn-lt"/>
                <a:ea typeface="+mn-ea"/>
                <a:cs typeface="+mn-cs"/>
              </a:rPr>
              <a:t> may not be essential. Training, orientation and onboarding can help strengthen in specific areas if needed to round out capabilities.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also no surprise that volunteers who don’t excel at things they aren’t good at, don’t enjoy them. Those who attempt to take on an assignment for which they have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but lack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are likely to be frustrated when success escapes them. They are ill-prepared for the task they’ve taken on and will likely feel </a:t>
            </a:r>
            <a:r>
              <a:rPr lang="en-US" sz="1200" b="1" i="1" kern="1200" dirty="0">
                <a:solidFill>
                  <a:schemeClr val="tx1"/>
                </a:solidFill>
                <a:effectLst/>
                <a:latin typeface="+mn-lt"/>
                <a:ea typeface="+mn-ea"/>
                <a:cs typeface="+mn-cs"/>
              </a:rPr>
              <a:t>Ill</a:t>
            </a:r>
            <a:r>
              <a:rPr lang="en-US" sz="1200" kern="1200" dirty="0">
                <a:solidFill>
                  <a:schemeClr val="tx1"/>
                </a:solidFill>
                <a:effectLst/>
                <a:latin typeface="+mn-lt"/>
                <a:ea typeface="+mn-ea"/>
                <a:cs typeface="+mn-cs"/>
              </a:rPr>
              <a:t> (cranky or unhappy) before long. It’s not a formula for good unit service.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both </a:t>
            </a:r>
            <a:r>
              <a:rPr lang="en-US" sz="1200" b="1" i="1" kern="1200" dirty="0">
                <a:solidFill>
                  <a:schemeClr val="tx1"/>
                </a:solidFill>
                <a:effectLst/>
                <a:latin typeface="+mn-lt"/>
                <a:ea typeface="+mn-ea"/>
                <a:cs typeface="+mn-cs"/>
              </a:rPr>
              <a:t>Passion</a:t>
            </a:r>
            <a:r>
              <a:rPr lang="en-US" sz="1200" kern="1200" dirty="0">
                <a:solidFill>
                  <a:schemeClr val="tx1"/>
                </a:solidFill>
                <a:effectLst/>
                <a:latin typeface="+mn-lt"/>
                <a:ea typeface="+mn-ea"/>
                <a:cs typeface="+mn-cs"/>
              </a:rPr>
              <a:t> and </a:t>
            </a:r>
            <a:r>
              <a:rPr lang="en-US" sz="1200" b="1" i="1" kern="1200" dirty="0">
                <a:solidFill>
                  <a:schemeClr val="tx1"/>
                </a:solidFill>
                <a:effectLst/>
                <a:latin typeface="+mn-lt"/>
                <a:ea typeface="+mn-ea"/>
                <a:cs typeface="+mn-cs"/>
              </a:rPr>
              <a:t>Potential</a:t>
            </a:r>
            <a:r>
              <a:rPr lang="en-US" sz="1200" kern="1200" dirty="0">
                <a:solidFill>
                  <a:schemeClr val="tx1"/>
                </a:solidFill>
                <a:effectLst/>
                <a:latin typeface="+mn-lt"/>
                <a:ea typeface="+mn-ea"/>
                <a:cs typeface="+mn-cs"/>
              </a:rPr>
              <a:t> are lacking, the volunteer never should have been offered the position in the first place. If we didn’t </a:t>
            </a:r>
            <a:r>
              <a:rPr lang="en-US" sz="1200" b="1" i="1" kern="1200" dirty="0">
                <a:solidFill>
                  <a:schemeClr val="tx1"/>
                </a:solidFill>
                <a:effectLst/>
                <a:latin typeface="+mn-lt"/>
                <a:ea typeface="+mn-ea"/>
                <a:cs typeface="+mn-cs"/>
              </a:rPr>
              <a:t>Kill </a:t>
            </a:r>
            <a:r>
              <a:rPr lang="en-US" sz="1200" kern="1200" dirty="0">
                <a:solidFill>
                  <a:schemeClr val="tx1"/>
                </a:solidFill>
                <a:effectLst/>
                <a:latin typeface="+mn-lt"/>
                <a:ea typeface="+mn-ea"/>
                <a:cs typeface="+mn-cs"/>
              </a:rPr>
              <a:t>consideration of them as a candidate, they should </a:t>
            </a:r>
            <a:r>
              <a:rPr lang="en-US" sz="1200" b="1" i="1" kern="1200" dirty="0">
                <a:solidFill>
                  <a:schemeClr val="tx1"/>
                </a:solidFill>
                <a:effectLst/>
                <a:latin typeface="+mn-lt"/>
                <a:ea typeface="+mn-ea"/>
                <a:cs typeface="+mn-cs"/>
              </a:rPr>
              <a:t>Kill</a:t>
            </a:r>
            <a:r>
              <a:rPr lang="en-US" sz="1200" kern="1200" dirty="0">
                <a:solidFill>
                  <a:schemeClr val="tx1"/>
                </a:solidFill>
                <a:effectLst/>
                <a:latin typeface="+mn-lt"/>
                <a:ea typeface="+mn-ea"/>
                <a:cs typeface="+mn-cs"/>
              </a:rPr>
              <a:t> it by rejecting the opportunity.</a:t>
            </a: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11</a:t>
            </a:fld>
            <a:endParaRPr lang="en-US"/>
          </a:p>
        </p:txBody>
      </p:sp>
    </p:spTree>
    <p:extLst>
      <p:ext uri="{BB962C8B-B14F-4D97-AF65-F5344CB8AC3E}">
        <p14:creationId xmlns:p14="http://schemas.microsoft.com/office/powerpoint/2010/main" val="4015644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Isn’t there some sort of template, or job description,</a:t>
            </a:r>
            <a:r>
              <a:rPr lang="en-US" baseline="0" dirty="0"/>
              <a:t> that tells us just what skills and experience are needed for each commissioner we recruit?</a:t>
            </a:r>
          </a:p>
          <a:p>
            <a:endParaRPr lang="en-US" baseline="0" dirty="0"/>
          </a:p>
          <a:p>
            <a:r>
              <a:rPr lang="en-US" baseline="0" dirty="0"/>
              <a:t>While there certainly is a “job” description for a Commissioner, there is no perfectly defined set of individual skills. Today we need all sorts of commissioners with different interests, skills, and experience. A “cookie-cutter” approach to recruiting isn’t effective. </a:t>
            </a:r>
          </a:p>
          <a:p>
            <a:endParaRPr lang="en-US" baseline="0" dirty="0"/>
          </a:p>
          <a:p>
            <a:r>
              <a:rPr lang="en-US" baseline="0" dirty="0"/>
              <a:t>So when, where, how and what do I need to do to find the right person?</a:t>
            </a:r>
          </a:p>
          <a:p>
            <a:endParaRPr lang="en-US" baseline="0"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12</a:t>
            </a:fld>
            <a:endParaRPr lang="en-US"/>
          </a:p>
        </p:txBody>
      </p:sp>
    </p:spTree>
    <p:extLst>
      <p:ext uri="{BB962C8B-B14F-4D97-AF65-F5344CB8AC3E}">
        <p14:creationId xmlns:p14="http://schemas.microsoft.com/office/powerpoint/2010/main" val="1773289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we’ve defined the basics of WHO we need to recruit.  Now, when’s the best time to recruit?</a:t>
            </a:r>
          </a:p>
          <a:p>
            <a:endParaRPr lang="en-US" dirty="0"/>
          </a:p>
          <a:p>
            <a:r>
              <a:rPr lang="en-US" dirty="0"/>
              <a:t>Perhaps</a:t>
            </a:r>
            <a:r>
              <a:rPr lang="en-US" baseline="0" dirty="0"/>
              <a:t> during autumn - school is back in session and vacations are over.  Cub Scout recruiting is in full swing. </a:t>
            </a:r>
          </a:p>
          <a:p>
            <a:endParaRPr lang="en-US" baseline="0" dirty="0"/>
          </a:p>
          <a:p>
            <a:r>
              <a:rPr lang="en-US" baseline="0" dirty="0"/>
              <a:t>Then again, maybe winter is better.  Roundup is finished.  Cuborees, Webelorees, Camporees are being held, so folks are out enjoying the outing of Scouting.</a:t>
            </a:r>
          </a:p>
          <a:p>
            <a:endParaRPr lang="en-US" baseline="0" dirty="0"/>
          </a:p>
          <a:p>
            <a:r>
              <a:rPr lang="en-US" baseline="0" dirty="0"/>
              <a:t>But then again, perhaps spring would be best.  My Cub Scout has crossed over to the Troop, and I’m no longer involved as a Den Leader.</a:t>
            </a:r>
          </a:p>
          <a:p>
            <a:endParaRPr lang="en-US" baseline="0" dirty="0"/>
          </a:p>
          <a:p>
            <a:r>
              <a:rPr lang="en-US" baseline="0" dirty="0"/>
              <a:t>No wait – summer. Recharter is done.  No probably not – everyone is on vacation.</a:t>
            </a:r>
          </a:p>
          <a:p>
            <a:endParaRPr lang="en-US" baseline="0" dirty="0"/>
          </a:p>
          <a:p>
            <a:r>
              <a:rPr lang="en-US" baseline="0" dirty="0"/>
              <a:t>In fact, none of those is best; recruiting is a continuous, year-round activity!</a:t>
            </a:r>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13</a:t>
            </a:fld>
            <a:endParaRPr lang="en-US"/>
          </a:p>
        </p:txBody>
      </p:sp>
    </p:spTree>
    <p:extLst>
      <p:ext uri="{BB962C8B-B14F-4D97-AF65-F5344CB8AC3E}">
        <p14:creationId xmlns:p14="http://schemas.microsoft.com/office/powerpoint/2010/main" val="3133245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Think of recruiting like a shopping trip.  Our vision enables us to identify the resources we need, to develop a “shopping list.”</a:t>
            </a:r>
          </a:p>
          <a:p>
            <a:endParaRPr lang="en-US" baseline="0" dirty="0"/>
          </a:p>
          <a:p>
            <a:r>
              <a:rPr lang="en-US" baseline="0" dirty="0"/>
              <a:t>Sometimes that need is critical and we’ll go shopping to fill it immediately. </a:t>
            </a:r>
          </a:p>
          <a:p>
            <a:endParaRPr lang="en-US" baseline="0" dirty="0"/>
          </a:p>
          <a:p>
            <a:r>
              <a:rPr lang="en-US" baseline="0" dirty="0"/>
              <a:t>We should always browse.  Sometimes we’re out shopping, and we simply happen upon someone who would be a great fit. </a:t>
            </a:r>
          </a:p>
          <a:p>
            <a:endParaRPr lang="en-US" baseline="0" dirty="0"/>
          </a:p>
          <a:p>
            <a:r>
              <a:rPr lang="en-US" baseline="0" dirty="0"/>
              <a:t>Don’t hesitate; it’s always possible to find a spot for a great candidate!</a:t>
            </a:r>
          </a:p>
          <a:p>
            <a:endParaRPr lang="en-US" baseline="0" dirty="0"/>
          </a:p>
          <a:p>
            <a:r>
              <a:rPr lang="en-US" baseline="0" dirty="0"/>
              <a:t>We’ll be most effective if we carry our shopping list – all the time.</a:t>
            </a:r>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14</a:t>
            </a:fld>
            <a:endParaRPr lang="en-US"/>
          </a:p>
        </p:txBody>
      </p:sp>
    </p:spTree>
    <p:extLst>
      <p:ext uri="{BB962C8B-B14F-4D97-AF65-F5344CB8AC3E}">
        <p14:creationId xmlns:p14="http://schemas.microsoft.com/office/powerpoint/2010/main" val="2386079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Where’s the best place to shop? Don’t forget the 5 Ps (</a:t>
            </a:r>
            <a:r>
              <a:rPr lang="en-US" i="1" dirty="0"/>
              <a:t>Preparation, Passion, Potential. Priorities, Poaching</a:t>
            </a:r>
            <a:r>
              <a:rPr lang="en-US" dirty="0"/>
              <a:t>) – </a:t>
            </a:r>
            <a:r>
              <a:rPr lang="en-US" b="1" dirty="0"/>
              <a:t>particularly Poach</a:t>
            </a:r>
          </a:p>
          <a:p>
            <a:endParaRPr lang="en-US" dirty="0"/>
          </a:p>
          <a:p>
            <a:r>
              <a:rPr lang="en-US" dirty="0"/>
              <a:t>Just like a Cubmaster or Scoutmaster, Venturing Advisor or Team Coach is necessary for a new unit to begin, a commissioner should be also.</a:t>
            </a:r>
          </a:p>
          <a:p>
            <a:endParaRPr lang="en-US" dirty="0"/>
          </a:p>
          <a:p>
            <a:r>
              <a:rPr lang="en-US" dirty="0"/>
              <a:t>How many of your unit commissioners actually go out and complete Charter presentations for the units’ </a:t>
            </a:r>
            <a:r>
              <a:rPr lang="en-US" dirty="0" err="1"/>
              <a:t>recharters</a:t>
            </a:r>
            <a:r>
              <a:rPr lang="en-US" dirty="0"/>
              <a:t>?  What a perfect opportunity to show how important and how visible a commissioner needs to be.</a:t>
            </a:r>
          </a:p>
          <a:p>
            <a:endParaRPr lang="en-US" dirty="0"/>
          </a:p>
          <a:p>
            <a:pPr fontAlgn="auto">
              <a:spcAft>
                <a:spcPts val="0"/>
              </a:spcAft>
              <a:defRPr/>
            </a:pPr>
            <a:r>
              <a:rPr lang="en-US" dirty="0"/>
              <a:t>Shopping at National Eagle Scout Association, Order of the Arrow, or Scouting alumni meetings - </a:t>
            </a:r>
          </a:p>
          <a:p>
            <a:pPr lvl="1" fontAlgn="auto">
              <a:spcAft>
                <a:spcPts val="0"/>
              </a:spcAft>
              <a:defRPr/>
            </a:pPr>
            <a:r>
              <a:rPr lang="en-US" dirty="0"/>
              <a:t>Build relationships with members</a:t>
            </a:r>
          </a:p>
          <a:p>
            <a:pPr lvl="1" fontAlgn="auto">
              <a:spcAft>
                <a:spcPts val="0"/>
              </a:spcAft>
              <a:defRPr/>
            </a:pPr>
            <a:r>
              <a:rPr lang="en-US" dirty="0"/>
              <a:t>Take advantage of opportunities</a:t>
            </a:r>
          </a:p>
          <a:p>
            <a:endParaRPr lang="en-US" dirty="0"/>
          </a:p>
          <a:p>
            <a:r>
              <a:rPr lang="en-US" dirty="0"/>
              <a:t>Professions that attract mentors – that have similar missions or visions</a:t>
            </a:r>
          </a:p>
          <a:p>
            <a:endParaRPr lang="en-US" dirty="0"/>
          </a:p>
          <a:p>
            <a:r>
              <a:rPr lang="en-US" dirty="0"/>
              <a:t>Your social circles</a:t>
            </a:r>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15</a:t>
            </a:fld>
            <a:endParaRPr lang="en-US"/>
          </a:p>
        </p:txBody>
      </p:sp>
    </p:spTree>
    <p:extLst>
      <p:ext uri="{BB962C8B-B14F-4D97-AF65-F5344CB8AC3E}">
        <p14:creationId xmlns:p14="http://schemas.microsoft.com/office/powerpoint/2010/main" val="4243425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eaLnBrk="1">
              <a:defRPr/>
            </a:pPr>
            <a:r>
              <a:rPr lang="en-US" dirty="0"/>
              <a:t>Get to know your service organizations.  Get to know some of its members, how it is structured, what their mission is, do they share Scouting values.  </a:t>
            </a:r>
          </a:p>
          <a:p>
            <a:pPr eaLnBrk="1">
              <a:defRPr/>
            </a:pPr>
            <a:endParaRPr lang="en-US" dirty="0"/>
          </a:p>
          <a:p>
            <a:pPr marL="628650" lvl="1" indent="-171450" eaLnBrk="1">
              <a:buFont typeface="Wingdings" panose="05000000000000000000" pitchFamily="2" charset="2"/>
              <a:buChar char="Ø"/>
              <a:defRPr/>
            </a:pPr>
            <a:r>
              <a:rPr lang="en-US" dirty="0"/>
              <a:t>Get to know the culture--do they have presentations or programs during membership meetings. If so, what do they look like?  Would they be receptive to someone from outside presenting a program?</a:t>
            </a:r>
          </a:p>
          <a:p>
            <a:pPr marL="628650" lvl="1" indent="-171450" eaLnBrk="1">
              <a:buFont typeface="Wingdings" panose="05000000000000000000" pitchFamily="2" charset="2"/>
              <a:buChar char="Ø"/>
              <a:defRPr/>
            </a:pPr>
            <a:r>
              <a:rPr lang="en-US" dirty="0"/>
              <a:t>Plan a program that fits into their structure, highlights areas where the organization and Scouting overlap.  Utilize youth (particularly those of members in the organization) and some members themselves. This isn't necessarily a pitch for Scouting as much as a report on Scouting and the impact it can have on youth.  Remind them that as members of the community, all the Scouting units in that community are "theirs."  These Scouts serve the community in the form of service projects and make gifts to the community in the form of Eagle projects and young people prepared for community leadership.</a:t>
            </a:r>
          </a:p>
          <a:p>
            <a:pPr marL="628650" lvl="1" indent="-171450" eaLnBrk="1">
              <a:buFont typeface="Wingdings" panose="05000000000000000000" pitchFamily="2" charset="2"/>
              <a:buChar char="Ø"/>
              <a:defRPr/>
            </a:pPr>
            <a:r>
              <a:rPr lang="en-US" dirty="0"/>
              <a:t>At the end of the program, likely you'll be swarmed with folks who enjoyed it, have a connection with Scouting or remember it fondly.  Keep track of who they are and follow up by forming relationships with them after the meeting.  Begin the recruiting process from there.</a:t>
            </a:r>
            <a:br>
              <a:rPr lang="en-US" dirty="0"/>
            </a:br>
            <a:endParaRPr lang="en-US" dirty="0"/>
          </a:p>
          <a:p>
            <a:pPr eaLnBrk="1">
              <a:defRPr/>
            </a:pPr>
            <a:r>
              <a:rPr lang="en-US" dirty="0"/>
              <a:t>There is a whole list of professions that attract mentors--folks that know how to build relationships and influence the behavior of others.  </a:t>
            </a:r>
          </a:p>
          <a:p>
            <a:pPr eaLnBrk="1">
              <a:defRPr/>
            </a:pPr>
            <a:r>
              <a:rPr lang="en-US" dirty="0"/>
              <a:t>Sometimes these groups have professional groups that operate like service organizations and you can approach them in the same manner.  But most of the time you'll meet these individuals one by one.  Often they'll introduce you to others.  And as you meet them and form relationships about them, you'll know who would make a good candidate for commissioner service. Teachers (including home schoolers)</a:t>
            </a:r>
          </a:p>
          <a:p>
            <a:pPr lvl="1" fontAlgn="auto">
              <a:spcAft>
                <a:spcPts val="0"/>
              </a:spcAft>
              <a:defRPr/>
            </a:pPr>
            <a:r>
              <a:rPr lang="en-US" dirty="0"/>
              <a:t>College professors</a:t>
            </a:r>
          </a:p>
          <a:p>
            <a:pPr lvl="1" fontAlgn="auto">
              <a:spcAft>
                <a:spcPts val="0"/>
              </a:spcAft>
              <a:defRPr/>
            </a:pPr>
            <a:r>
              <a:rPr lang="en-US" dirty="0"/>
              <a:t>Counselors</a:t>
            </a:r>
          </a:p>
          <a:p>
            <a:pPr lvl="1" fontAlgn="auto">
              <a:spcAft>
                <a:spcPts val="0"/>
              </a:spcAft>
              <a:defRPr/>
            </a:pPr>
            <a:r>
              <a:rPr lang="en-US" dirty="0"/>
              <a:t>Nurses</a:t>
            </a:r>
          </a:p>
          <a:p>
            <a:pPr lvl="1" fontAlgn="auto">
              <a:spcAft>
                <a:spcPts val="0"/>
              </a:spcAft>
              <a:defRPr/>
            </a:pPr>
            <a:r>
              <a:rPr lang="en-US" dirty="0"/>
              <a:t>Others?</a:t>
            </a:r>
          </a:p>
          <a:p>
            <a:pPr eaLnBrk="1">
              <a:defRPr/>
            </a:pPr>
            <a:endParaRPr lang="en-US" dirty="0"/>
          </a:p>
          <a:p>
            <a:pPr marL="457200" lvl="1" indent="0" eaLnBrk="1">
              <a:buFont typeface="Wingdings" panose="05000000000000000000" pitchFamily="2" charset="2"/>
              <a:buNone/>
              <a:defRPr/>
            </a:pPr>
            <a:endParaRPr lang="en-US"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16</a:t>
            </a:fld>
            <a:endParaRPr lang="en-US"/>
          </a:p>
        </p:txBody>
      </p:sp>
    </p:spTree>
    <p:extLst>
      <p:ext uri="{BB962C8B-B14F-4D97-AF65-F5344CB8AC3E}">
        <p14:creationId xmlns:p14="http://schemas.microsoft.com/office/powerpoint/2010/main" val="3719715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a:defRPr/>
            </a:pPr>
            <a:r>
              <a:rPr lang="en-US" dirty="0"/>
              <a:t>Once you've found the who, and have decided to ask, decide what to ask.  Have a job description in hand, including time commitment.  Be specific, be honest.</a:t>
            </a:r>
          </a:p>
          <a:p>
            <a:pPr eaLnBrk="1">
              <a:defRPr/>
            </a:pPr>
            <a:endParaRPr lang="en-US" dirty="0"/>
          </a:p>
          <a:p>
            <a:pPr eaLnBrk="1">
              <a:defRPr/>
            </a:pPr>
            <a:r>
              <a:rPr lang="en-US" dirty="0"/>
              <a:t>Ask someone who has influence with your candidate to go with you.  This could be someone that is or was in the same unit at the same time.  It might be a mutual friend or a colleague.  We all have someone we have a hard time saying “no” to in Scouting. </a:t>
            </a:r>
            <a:r>
              <a:rPr lang="en-US" baseline="0" dirty="0"/>
              <a:t> D</a:t>
            </a:r>
            <a:r>
              <a:rPr lang="en-US" dirty="0"/>
              <a:t>evelop a strategy with them in advance about why you think the individual you have targeted is a good fit</a:t>
            </a:r>
            <a:r>
              <a:rPr lang="en-US" baseline="0" dirty="0"/>
              <a:t>. Invite them to go along to support it.</a:t>
            </a:r>
            <a:endParaRPr lang="en-US" dirty="0"/>
          </a:p>
          <a:p>
            <a:pPr eaLnBrk="1">
              <a:defRPr/>
            </a:pPr>
            <a:endParaRPr lang="en-US" dirty="0"/>
          </a:p>
          <a:p>
            <a:pPr eaLnBrk="1">
              <a:defRPr/>
            </a:pPr>
            <a:r>
              <a:rPr lang="en-US" dirty="0"/>
              <a:t>Make a face to face appointment with the candidate.  Take your time, make sure everyone is comfortable and begin your discussion.  What are the touchpoints with Scouting that the candidate has?  What will the candidate gain if he/she says "yes"? Decide on two or three things to talk about during the meeting.  </a:t>
            </a:r>
          </a:p>
          <a:p>
            <a:pPr eaLnBrk="1">
              <a:defRPr/>
            </a:pPr>
            <a:r>
              <a:rPr lang="en-US" dirty="0"/>
              <a:t>Consider the typical excuses.  Come up with ways to remove those obstacles.  Develop the "ask question.” It should include not only what you</a:t>
            </a:r>
            <a:r>
              <a:rPr lang="en-US" baseline="0" dirty="0"/>
              <a:t> want them to do, but the personal benefits of doing it – more on that in a minute.</a:t>
            </a:r>
            <a:r>
              <a:rPr lang="en-US" dirty="0"/>
              <a:t> </a:t>
            </a:r>
          </a:p>
          <a:p>
            <a:pPr eaLnBrk="1">
              <a:defRPr/>
            </a:pPr>
            <a:endParaRPr lang="en-US" dirty="0"/>
          </a:p>
          <a:p>
            <a:pPr eaLnBrk="1">
              <a:defRPr/>
            </a:pPr>
            <a:r>
              <a:rPr lang="en-US" dirty="0"/>
              <a:t>Make the ask.  Then follow up!</a:t>
            </a: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17</a:t>
            </a:fld>
            <a:endParaRPr lang="en-US"/>
          </a:p>
        </p:txBody>
      </p:sp>
    </p:spTree>
    <p:extLst>
      <p:ext uri="{BB962C8B-B14F-4D97-AF65-F5344CB8AC3E}">
        <p14:creationId xmlns:p14="http://schemas.microsoft.com/office/powerpoint/2010/main" val="1976802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volunteer for many reasons, sometimes altruism, sometimes personal, but always for a purpose. For many it’s a way of giving back. Have you ever heard someone say, “My mother received excellent care in this hospital and I want to repay some of that kindness”? Or “When I was growing up, I had a coach who made a difference in my life and I want to have the same influence on a young boy or girl”? </a:t>
            </a:r>
          </a:p>
          <a:p>
            <a:endParaRPr lang="en-US" dirty="0"/>
          </a:p>
          <a:p>
            <a:r>
              <a:rPr lang="en-US" dirty="0"/>
              <a:t>Some people are uncomfortable with the notion that a volunteer "benefits" from doing volunteer work. There is a long tradition of seeing volunteering as a form of charity, based on altruism and selflessness. The best volunteering does involve the desire to serve others, but this does not exclude other motivations, as well.</a:t>
            </a:r>
          </a:p>
          <a:p>
            <a:endParaRPr lang="en-US" dirty="0"/>
          </a:p>
          <a:p>
            <a:r>
              <a:rPr lang="en-US" dirty="0"/>
              <a:t>Think about</a:t>
            </a:r>
            <a:r>
              <a:rPr lang="en-US" baseline="0" dirty="0"/>
              <a:t> it: t</a:t>
            </a:r>
            <a:r>
              <a:rPr lang="en-US" dirty="0"/>
              <a:t>here</a:t>
            </a:r>
            <a:r>
              <a:rPr lang="en-US" baseline="0" dirty="0"/>
              <a:t> are only three fundamental reasons that people volunteer: influence, fellowship, achievement.</a:t>
            </a:r>
          </a:p>
          <a:p>
            <a:endParaRPr lang="en-US" baseline="0" dirty="0"/>
          </a:p>
          <a:p>
            <a:r>
              <a:rPr lang="en-US" baseline="0" dirty="0"/>
              <a:t>In preparing to make the ask, make certain that you cover all three points; don’t try to determine in advance which will be most attractive. If you cover all three, your candidate will focus on the one that is meaningful. If you address only one and miss their passion, your chances of success drop dramatically.</a:t>
            </a:r>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18</a:t>
            </a:fld>
            <a:endParaRPr lang="en-US"/>
          </a:p>
        </p:txBody>
      </p:sp>
    </p:spTree>
    <p:extLst>
      <p:ext uri="{BB962C8B-B14F-4D97-AF65-F5344CB8AC3E}">
        <p14:creationId xmlns:p14="http://schemas.microsoft.com/office/powerpoint/2010/main" val="1298516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a:defRPr/>
            </a:pPr>
            <a:r>
              <a:rPr lang="en-US" dirty="0"/>
              <a:t>If the answer is "no", follow up with a phone call or note to thank them for their time.  Keep the relationship alive.  You and your partner should reflect on why you got a "no".  Wrong job for this individual? Right job, wrong time?  You might want to go back to this individual at another time.</a:t>
            </a:r>
          </a:p>
          <a:p>
            <a:pPr eaLnBrk="1">
              <a:defRPr/>
            </a:pPr>
            <a:endParaRPr lang="en-US" dirty="0"/>
          </a:p>
          <a:p>
            <a:pPr eaLnBrk="1">
              <a:defRPr/>
            </a:pPr>
            <a:r>
              <a:rPr lang="en-US" dirty="0"/>
              <a:t>If "maybe" begin a "go-along".  Invite them to a meeting, invite them to go with an experienced commissioner to do a unit visit.  Demonstrate that this is not overwhelming and that you are there to support and train them.  Then when the timing is right, ask again.</a:t>
            </a:r>
          </a:p>
          <a:p>
            <a:pPr eaLnBrk="1">
              <a:defRPr/>
            </a:pPr>
            <a:endParaRPr lang="en-US" dirty="0"/>
          </a:p>
          <a:p>
            <a:pPr eaLnBrk="1">
              <a:defRPr/>
            </a:pPr>
            <a:r>
              <a:rPr lang="en-US" dirty="0"/>
              <a:t>If "yes", follow up with a letter.  Begin the "go-along".  Get them trained.  Match them with a unit or whatever job you had in mind for them.</a:t>
            </a:r>
          </a:p>
          <a:p>
            <a:pPr eaLnBrk="1">
              <a:defRPr/>
            </a:pPr>
            <a:endParaRPr lang="en-US" dirty="0"/>
          </a:p>
          <a:p>
            <a:pPr eaLnBrk="1">
              <a:defRPr/>
            </a:pPr>
            <a:r>
              <a:rPr lang="en-US" dirty="0"/>
              <a:t>The</a:t>
            </a:r>
            <a:r>
              <a:rPr lang="en-US" baseline="0" dirty="0"/>
              <a:t> key is to follow up. Regardless of the answer, follow up. It will pay dividends in the long run.</a:t>
            </a:r>
            <a:endParaRPr lang="en-US"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19</a:t>
            </a:fld>
            <a:endParaRPr lang="en-US"/>
          </a:p>
        </p:txBody>
      </p:sp>
    </p:spTree>
    <p:extLst>
      <p:ext uri="{BB962C8B-B14F-4D97-AF65-F5344CB8AC3E}">
        <p14:creationId xmlns:p14="http://schemas.microsoft.com/office/powerpoint/2010/main" val="2437948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A</a:t>
            </a:r>
            <a:r>
              <a:rPr lang="en-US" sz="1200" kern="1200" baseline="0" dirty="0">
                <a:solidFill>
                  <a:schemeClr val="tx1"/>
                </a:solidFill>
                <a:effectLst/>
                <a:latin typeface="+mn-lt"/>
                <a:ea typeface="+mn-ea"/>
                <a:cs typeface="+mn-cs"/>
              </a:rPr>
              <a:t> key point to keep in mind now, however, is that our revised awards requirements are a tool that you can use effectively in recruiting. You will find them helpful in your preparation.  They will help you define what success looks like for many positions.</a:t>
            </a:r>
            <a:endParaRPr lang="en-US" sz="1200" kern="1200" dirty="0">
              <a:solidFill>
                <a:schemeClr val="tx1"/>
              </a:solidFill>
              <a:effectLst/>
              <a:latin typeface="+mn-lt"/>
              <a:ea typeface="+mn-ea"/>
              <a:cs typeface="+mn-cs"/>
            </a:endParaRP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20</a:t>
            </a:fld>
            <a:endParaRPr lang="en-US"/>
          </a:p>
        </p:txBody>
      </p:sp>
    </p:spTree>
    <p:extLst>
      <p:ext uri="{BB962C8B-B14F-4D97-AF65-F5344CB8AC3E}">
        <p14:creationId xmlns:p14="http://schemas.microsoft.com/office/powerpoint/2010/main" val="1075696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a:t>
            </a:r>
            <a:r>
              <a:rPr lang="en-US" dirty="0" err="1"/>
              <a:t>Friendstorming</a:t>
            </a:r>
            <a:r>
              <a:rPr lang="en-US" dirty="0"/>
              <a:t>” as brainstorming</a:t>
            </a:r>
            <a:r>
              <a:rPr lang="en-US" baseline="0" dirty="0"/>
              <a:t> for recruiting.</a:t>
            </a:r>
          </a:p>
          <a:p>
            <a:endParaRPr lang="en-US" baseline="0" dirty="0"/>
          </a:p>
          <a:p>
            <a:r>
              <a:rPr lang="en-US" baseline="0" dirty="0"/>
              <a:t>This BSA publication (510-003) will give you all the details about how to do it. You’ll still need to have done your prep work, but a successful </a:t>
            </a:r>
            <a:r>
              <a:rPr lang="en-US" baseline="0" dirty="0" err="1"/>
              <a:t>Friendstorming</a:t>
            </a:r>
            <a:r>
              <a:rPr lang="en-US" baseline="0" dirty="0"/>
              <a:t> session can provide you with a significant number of potential candidates for assessment and consideration.</a:t>
            </a:r>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21</a:t>
            </a:fld>
            <a:endParaRPr lang="en-US"/>
          </a:p>
        </p:txBody>
      </p:sp>
    </p:spTree>
    <p:extLst>
      <p:ext uri="{BB962C8B-B14F-4D97-AF65-F5344CB8AC3E}">
        <p14:creationId xmlns:p14="http://schemas.microsoft.com/office/powerpoint/2010/main" val="1568054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Roster mining is a bit like </a:t>
            </a:r>
            <a:r>
              <a:rPr lang="en-US" dirty="0" err="1"/>
              <a:t>Friendstorming</a:t>
            </a:r>
            <a:r>
              <a:rPr lang="en-US" dirty="0"/>
              <a:t> in that it’s a process designed to identify candidates.</a:t>
            </a:r>
          </a:p>
          <a:p>
            <a:endParaRPr lang="en-US" dirty="0"/>
          </a:p>
          <a:p>
            <a:r>
              <a:rPr lang="en-US" dirty="0"/>
              <a:t>It involves gathering a team to review several years of rosters from selected units in a district. The goal is to identify volunteers who have leadership experience in a unit, have seen Scouting work for their son or daughter, and are committed to the values of Scouting. Certain patterns revealed by the rosters further help identify candidates. For example, parents that were registered in a pack in alternate years. That’s an indicator that the family is committed, both parents have good leadership experience and have decided to share the responsibility. Both might be good prospects. There are several other patterns that are detailed, along with the rest of the process, in a document we’ll provide in your Dropbox.</a:t>
            </a:r>
          </a:p>
          <a:p>
            <a:endParaRPr lang="en-US" dirty="0"/>
          </a:p>
          <a:p>
            <a:r>
              <a:rPr lang="en-US" dirty="0"/>
              <a:t>Once the candidates have been identified, further work is needed to assess their potential before proceeding to make an ask, including inquiries with other active volunteers who can provide further information about the candidates “fit” with  Unit Service. Too, you’ll want to identify that person the candidate will find it hard to say “no” to if your research confirms they are a great candidate.</a:t>
            </a:r>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22</a:t>
            </a:fld>
            <a:endParaRPr lang="en-US"/>
          </a:p>
        </p:txBody>
      </p:sp>
    </p:spTree>
    <p:extLst>
      <p:ext uri="{BB962C8B-B14F-4D97-AF65-F5344CB8AC3E}">
        <p14:creationId xmlns:p14="http://schemas.microsoft.com/office/powerpoint/2010/main" val="1862662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Recruiting isn’t the responsibility of every commissioner; it is typically a responsibility of administrative commissioners. But unit commissioners can be one of best resources for identifying great candidates for Unit Service. They are in our units and engaged with their volunteers. If they understand what makes a great commissioner, they can be on the lookout. </a:t>
            </a:r>
          </a:p>
          <a:p>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Remember</a:t>
            </a:r>
            <a:r>
              <a:rPr lang="en-US" baseline="0" dirty="0"/>
              <a:t> that Commissioner Tools can be a recruiting tool, too. Step 6 of the Detailed Assessment function provides a field into which information on potential commissioner candidates can be entered </a:t>
            </a:r>
            <a:r>
              <a:rPr lang="en-US" sz="1200" dirty="0"/>
              <a:t>and for administrative commissioners to review those opportunities.</a:t>
            </a:r>
          </a:p>
          <a:p>
            <a:endParaRPr lang="en-US" sz="1200" dirty="0"/>
          </a:p>
          <a:p>
            <a:r>
              <a:rPr lang="en-US" baseline="0" dirty="0"/>
              <a:t>Effective use of this tool requires training commissioners to use it, but it can be a great way to identify candidates. </a:t>
            </a:r>
            <a:r>
              <a:rPr lang="en-US" sz="1200" dirty="0"/>
              <a:t>Watch the videos on how to use Commissioner Tools to see how this is done. </a:t>
            </a:r>
            <a:endParaRPr lang="en-US" dirty="0"/>
          </a:p>
          <a:p>
            <a:endParaRPr lang="en-US" baseline="0" dirty="0"/>
          </a:p>
          <a:p>
            <a:endParaRPr lang="en-US" baseline="0" dirty="0"/>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23</a:t>
            </a:fld>
            <a:endParaRPr lang="en-US"/>
          </a:p>
        </p:txBody>
      </p:sp>
    </p:spTree>
    <p:extLst>
      <p:ext uri="{BB962C8B-B14F-4D97-AF65-F5344CB8AC3E}">
        <p14:creationId xmlns:p14="http://schemas.microsoft.com/office/powerpoint/2010/main" val="4030897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 Summary</a:t>
            </a:r>
          </a:p>
          <a:p>
            <a:endParaRPr lang="en-US" dirty="0"/>
          </a:p>
          <a:p>
            <a:r>
              <a:rPr lang="en-US" dirty="0"/>
              <a:t>Identifying and recruiting unit commissioners is a role of the district commissioner.</a:t>
            </a:r>
          </a:p>
          <a:p>
            <a:pPr marL="0" indent="0">
              <a:buNone/>
            </a:pPr>
            <a:endParaRPr lang="en-US" sz="900" dirty="0"/>
          </a:p>
          <a:p>
            <a:r>
              <a:rPr lang="en-US" dirty="0"/>
              <a:t>The 5 Ps - Preparation, passion, potential, priorities and poaching – is a successful recruitment process.</a:t>
            </a:r>
          </a:p>
          <a:p>
            <a:endParaRPr lang="en-US" sz="800" dirty="0"/>
          </a:p>
          <a:p>
            <a:r>
              <a:rPr lang="en-US" dirty="0"/>
              <a:t>Understanding the skills required for commissioners provides better service to units.</a:t>
            </a:r>
          </a:p>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24</a:t>
            </a:fld>
            <a:endParaRPr lang="en-US"/>
          </a:p>
        </p:txBody>
      </p:sp>
    </p:spTree>
    <p:extLst>
      <p:ext uri="{BB962C8B-B14F-4D97-AF65-F5344CB8AC3E}">
        <p14:creationId xmlns:p14="http://schemas.microsoft.com/office/powerpoint/2010/main" val="2294705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Recruiting is essential</a:t>
            </a:r>
            <a:r>
              <a:rPr lang="en-US" baseline="0" dirty="0"/>
              <a:t> to effective unit service and, after creating your vision for your term of service, it is the first and best use of your time as a council commissioner.</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mn-lt"/>
              </a:rPr>
              <a:t>I can think of no other edifice constructed by man as altruistic as a lighthouse. They were built only to serve. They weren’t built for any other purpose…</a:t>
            </a:r>
            <a:r>
              <a:rPr lang="en-US" sz="800" dirty="0">
                <a:latin typeface="+mn-lt"/>
              </a:rPr>
              <a:t>....George Bernard Shaw</a:t>
            </a:r>
          </a:p>
          <a:p>
            <a:endParaRPr lang="en-US" baseline="0" dirty="0"/>
          </a:p>
          <a:p>
            <a:pPr marL="0" indent="0">
              <a:buNone/>
            </a:pPr>
            <a:r>
              <a:rPr lang="en-US" sz="1200" dirty="0">
                <a:latin typeface="+mn-lt"/>
              </a:rPr>
              <a:t>Can you think of any other Scouter as altruistic as a commissioner?</a:t>
            </a:r>
          </a:p>
          <a:p>
            <a:pPr marL="0" indent="0">
              <a:buNone/>
            </a:pPr>
            <a:r>
              <a:rPr lang="en-US" sz="1200" dirty="0">
                <a:latin typeface="+mn-lt"/>
              </a:rPr>
              <a:t>They were created only to serve. They weren’t recruited for any other purpose…   </a:t>
            </a:r>
            <a:r>
              <a:rPr lang="en-US" sz="800" dirty="0">
                <a:latin typeface="+mn-lt"/>
              </a:rPr>
              <a:t>						</a:t>
            </a:r>
            <a:endParaRPr lang="en-US" sz="1600" dirty="0">
              <a:latin typeface="+mn-lt"/>
            </a:endParaRPr>
          </a:p>
          <a:p>
            <a:endParaRPr lang="en-US" dirty="0"/>
          </a:p>
        </p:txBody>
      </p:sp>
      <p:sp>
        <p:nvSpPr>
          <p:cNvPr id="4" name="Date Placeholder 3"/>
          <p:cNvSpPr>
            <a:spLocks noGrp="1"/>
          </p:cNvSpPr>
          <p:nvPr>
            <p:ph type="dt" idx="10"/>
          </p:nvPr>
        </p:nvSpPr>
        <p:spPr/>
        <p:txBody>
          <a:bodyPr/>
          <a:lstStyle/>
          <a:p>
            <a:pPr>
              <a:defRPr/>
            </a:pPr>
            <a:fld id="{E4C25556-D4BA-C945-84E9-0ABAD4C616D8}" type="datetime1">
              <a:rPr lang="en-US" smtClean="0"/>
              <a:t>9/24/2019</a:t>
            </a:fld>
            <a:endParaRPr lang="en-US"/>
          </a:p>
        </p:txBody>
      </p:sp>
      <p:sp>
        <p:nvSpPr>
          <p:cNvPr id="5" name="Footer Placeholder 4"/>
          <p:cNvSpPr>
            <a:spLocks noGrp="1"/>
          </p:cNvSpPr>
          <p:nvPr>
            <p:ph type="ftr" sz="quarter" idx="11"/>
          </p:nvPr>
        </p:nvSpPr>
        <p:spPr/>
        <p:txBody>
          <a:bodyPr/>
          <a:lstStyle/>
          <a:p>
            <a:pPr>
              <a:defRPr/>
            </a:pPr>
            <a:r>
              <a:rPr lang="en-US"/>
              <a:t>PTC 2014 "The Council Commissioner"</a:t>
            </a:r>
          </a:p>
        </p:txBody>
      </p:sp>
      <p:sp>
        <p:nvSpPr>
          <p:cNvPr id="6" name="Slide Number Placeholder 5"/>
          <p:cNvSpPr>
            <a:spLocks noGrp="1"/>
          </p:cNvSpPr>
          <p:nvPr>
            <p:ph type="sldNum" sz="quarter" idx="12"/>
          </p:nvPr>
        </p:nvSpPr>
        <p:spPr/>
        <p:txBody>
          <a:bodyPr/>
          <a:lstStyle/>
          <a:p>
            <a:pPr>
              <a:defRPr/>
            </a:pPr>
            <a:fld id="{2ECECAD6-5B3D-4AB4-91FF-623083D228FB}" type="slidenum">
              <a:rPr lang="en-US" smtClean="0"/>
              <a:pPr>
                <a:defRPr/>
              </a:pPr>
              <a:t>25</a:t>
            </a:fld>
            <a:endParaRPr lang="en-US"/>
          </a:p>
        </p:txBody>
      </p:sp>
    </p:spTree>
    <p:extLst>
      <p:ext uri="{BB962C8B-B14F-4D97-AF65-F5344CB8AC3E}">
        <p14:creationId xmlns:p14="http://schemas.microsoft.com/office/powerpoint/2010/main" val="3117340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3110172"/>
          </a:xfrm>
        </p:spPr>
        <p:txBody>
          <a:bodyPr anchor="b"/>
          <a:lstStyle>
            <a:lvl1pPr algn="l">
              <a:defRPr sz="6000" b="1">
                <a:latin typeface="+mn-lt"/>
              </a:defRPr>
            </a:lvl1pPr>
          </a:lstStyle>
          <a:p>
            <a:r>
              <a:rPr lang="en-US" dirty="0"/>
              <a:t>Click to edit Master title style</a:t>
            </a:r>
          </a:p>
        </p:txBody>
      </p:sp>
      <p:sp>
        <p:nvSpPr>
          <p:cNvPr id="3" name="Subtitle 2"/>
          <p:cNvSpPr>
            <a:spLocks noGrp="1"/>
          </p:cNvSpPr>
          <p:nvPr>
            <p:ph type="subTitle" idx="1"/>
          </p:nvPr>
        </p:nvSpPr>
        <p:spPr>
          <a:xfrm>
            <a:off x="1143000" y="4466562"/>
            <a:ext cx="6858000" cy="1655762"/>
          </a:xfrm>
        </p:spPr>
        <p:txBody>
          <a:bodyPr>
            <a:norm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B1CDD878-4158-4535-8D50-36FC6CCDCBF2}"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a:p>
        </p:txBody>
      </p:sp>
      <p:sp>
        <p:nvSpPr>
          <p:cNvPr id="7" name="Rectangle 6"/>
          <p:cNvSpPr/>
          <p:nvPr userDrawn="1"/>
        </p:nvSpPr>
        <p:spPr>
          <a:xfrm>
            <a:off x="685800" y="168625"/>
            <a:ext cx="6986847"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252050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15497"/>
            <a:ext cx="6994121"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Date Placeholder 3"/>
          <p:cNvSpPr>
            <a:spLocks noGrp="1"/>
          </p:cNvSpPr>
          <p:nvPr>
            <p:ph type="dt" sz="half" idx="10"/>
          </p:nvPr>
        </p:nvSpPr>
        <p:spPr/>
        <p:txBody>
          <a:bodyPr/>
          <a:lstStyle/>
          <a:p>
            <a:fld id="{B1CDD878-4158-4535-8D50-36FC6CCDCBF2}"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4074422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b="1">
                <a:latin typeface="+mn-lt"/>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6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1CDD878-4158-4535-8D50-36FC6CCDCBF2}"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a:p>
        </p:txBody>
      </p:sp>
      <p:sp>
        <p:nvSpPr>
          <p:cNvPr id="7" name="Rectangle 6"/>
          <p:cNvSpPr/>
          <p:nvPr userDrawn="1"/>
        </p:nvSpPr>
        <p:spPr>
          <a:xfrm>
            <a:off x="623888" y="228026"/>
            <a:ext cx="6990570"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15375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65373"/>
            <a:ext cx="6994121" cy="565899"/>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Content Placeholder 3"/>
          <p:cNvSpPr>
            <a:spLocks noGrp="1"/>
          </p:cNvSpPr>
          <p:nvPr>
            <p:ph sz="half" idx="2"/>
          </p:nvPr>
        </p:nvSpPr>
        <p:spPr>
          <a:xfrm>
            <a:off x="46291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Date Placeholder 4"/>
          <p:cNvSpPr>
            <a:spLocks noGrp="1"/>
          </p:cNvSpPr>
          <p:nvPr>
            <p:ph type="dt" sz="half" idx="10"/>
          </p:nvPr>
        </p:nvSpPr>
        <p:spPr/>
        <p:txBody>
          <a:bodyPr/>
          <a:lstStyle/>
          <a:p>
            <a:fld id="{B1CDD878-4158-4535-8D50-36FC6CCDCBF2}"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2997000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650" y="215497"/>
            <a:ext cx="6969183" cy="549274"/>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29842" y="2505075"/>
            <a:ext cx="3868340"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Text Placeholder 4"/>
          <p:cNvSpPr>
            <a:spLocks noGrp="1"/>
          </p:cNvSpPr>
          <p:nvPr>
            <p:ph type="body" sz="quarter" idx="3"/>
          </p:nvPr>
        </p:nvSpPr>
        <p:spPr>
          <a:xfrm>
            <a:off x="4629150" y="1681163"/>
            <a:ext cx="3887391"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7" name="Date Placeholder 6"/>
          <p:cNvSpPr>
            <a:spLocks noGrp="1"/>
          </p:cNvSpPr>
          <p:nvPr>
            <p:ph type="dt" sz="half" idx="10"/>
          </p:nvPr>
        </p:nvSpPr>
        <p:spPr/>
        <p:txBody>
          <a:bodyPr/>
          <a:lstStyle/>
          <a:p>
            <a:fld id="{B1CDD878-4158-4535-8D50-36FC6CCDCBF2}" type="datetimeFigureOut">
              <a:rPr lang="en-US" smtClean="0"/>
              <a:t>9/24/2019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119490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8640" y="248748"/>
            <a:ext cx="7040880"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Date Placeholder 2"/>
          <p:cNvSpPr>
            <a:spLocks noGrp="1"/>
          </p:cNvSpPr>
          <p:nvPr>
            <p:ph type="dt" sz="half" idx="10"/>
          </p:nvPr>
        </p:nvSpPr>
        <p:spPr/>
        <p:txBody>
          <a:bodyPr/>
          <a:lstStyle/>
          <a:p>
            <a:fld id="{B1CDD878-4158-4535-8D50-36FC6CCDCBF2}" type="datetimeFigureOut">
              <a:rPr lang="en-US" smtClean="0"/>
              <a:t>9/24/2019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986392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DD878-4158-4535-8D50-36FC6CCDCBF2}" type="datetimeFigureOut">
              <a:rPr lang="en-US" smtClean="0"/>
              <a:t>9/24/2019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B4D9CA-9B1C-4141-9749-0606B1A65E32}" type="slidenum">
              <a:rPr lang="en-US" smtClean="0"/>
              <a:t>‹#›</a:t>
            </a:fld>
            <a:endParaRPr lang="en-US"/>
          </a:p>
        </p:txBody>
      </p:sp>
    </p:spTree>
    <p:extLst>
      <p:ext uri="{BB962C8B-B14F-4D97-AF65-F5344CB8AC3E}">
        <p14:creationId xmlns:p14="http://schemas.microsoft.com/office/powerpoint/2010/main" val="2534219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B2567F-ACA5-4B1B-A62C-C8B7B1FC939A}"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7F3A9A-7C9F-4B43-9740-8D7325A315FB}" type="slidenum">
              <a:rPr lang="en-US" smtClean="0"/>
              <a:t>‹#›</a:t>
            </a:fld>
            <a:endParaRPr lang="en-US"/>
          </a:p>
        </p:txBody>
      </p:sp>
    </p:spTree>
    <p:extLst>
      <p:ext uri="{BB962C8B-B14F-4D97-AF65-F5344CB8AC3E}">
        <p14:creationId xmlns:p14="http://schemas.microsoft.com/office/powerpoint/2010/main" val="18327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DD878-4158-4535-8D50-36FC6CCDCBF2}" type="datetimeFigureOut">
              <a:rPr lang="en-US" smtClean="0"/>
              <a:t>9/24/2019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4D9CA-9B1C-4141-9749-0606B1A65E32}" type="slidenum">
              <a:rPr lang="en-US" smtClean="0"/>
              <a:t>‹#›</a:t>
            </a:fld>
            <a:endParaRPr lang="en-US"/>
          </a:p>
        </p:txBody>
      </p:sp>
      <p:pic>
        <p:nvPicPr>
          <p:cNvPr id="7" name="Picture 6"/>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18689"/>
            <a:ext cx="9144000" cy="6740165"/>
          </a:xfrm>
          <a:prstGeom prst="rect">
            <a:avLst/>
          </a:prstGeom>
        </p:spPr>
      </p:pic>
      <p:sp>
        <p:nvSpPr>
          <p:cNvPr id="11" name="TextBox 10"/>
          <p:cNvSpPr txBox="1"/>
          <p:nvPr userDrawn="1"/>
        </p:nvSpPr>
        <p:spPr>
          <a:xfrm>
            <a:off x="461689" y="219535"/>
            <a:ext cx="184731" cy="584775"/>
          </a:xfrm>
          <a:prstGeom prst="rect">
            <a:avLst/>
          </a:prstGeom>
          <a:noFill/>
        </p:spPr>
        <p:txBody>
          <a:bodyPr wrap="none" rtlCol="0">
            <a:spAutoFit/>
          </a:bodyPr>
          <a:lstStyle/>
          <a:p>
            <a:endParaRPr lang="en-US" sz="3200" b="1" dirty="0">
              <a:solidFill>
                <a:schemeClr val="bg1"/>
              </a:solidFill>
            </a:endParaRPr>
          </a:p>
        </p:txBody>
      </p:sp>
      <p:pic>
        <p:nvPicPr>
          <p:cNvPr id="8" name="Picture 7"/>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767825" y="141162"/>
            <a:ext cx="1251483" cy="1251483"/>
          </a:xfrm>
          <a:prstGeom prst="rect">
            <a:avLst/>
          </a:prstGeom>
        </p:spPr>
      </p:pic>
    </p:spTree>
    <p:extLst>
      <p:ext uri="{BB962C8B-B14F-4D97-AF65-F5344CB8AC3E}">
        <p14:creationId xmlns:p14="http://schemas.microsoft.com/office/powerpoint/2010/main" val="34176188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8.png"/><Relationship Id="rId7" Type="http://schemas.openxmlformats.org/officeDocument/2006/relationships/image" Target="../media/image21.jpeg"/><Relationship Id="rId12" Type="http://schemas.microsoft.com/office/2007/relationships/hdphoto" Target="../media/hdphoto3.wdp"/><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4.png"/><Relationship Id="rId5" Type="http://schemas.openxmlformats.org/officeDocument/2006/relationships/image" Target="../media/image19.jpe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99867"/>
            <a:ext cx="7772400" cy="3968948"/>
          </a:xfrm>
        </p:spPr>
        <p:txBody>
          <a:bodyPr>
            <a:noAutofit/>
          </a:bodyPr>
          <a:lstStyle/>
          <a:p>
            <a:pPr algn="ctr"/>
            <a:r>
              <a:rPr lang="en-US" dirty="0"/>
              <a:t>BCS 112 </a:t>
            </a:r>
            <a:br>
              <a:rPr lang="en-US" dirty="0"/>
            </a:br>
            <a:br>
              <a:rPr lang="en-US" dirty="0"/>
            </a:br>
            <a:r>
              <a:rPr lang="en-US" dirty="0"/>
              <a:t>Recruiting Unit Commissioners</a:t>
            </a:r>
          </a:p>
        </p:txBody>
      </p:sp>
    </p:spTree>
    <p:extLst>
      <p:ext uri="{BB962C8B-B14F-4D97-AF65-F5344CB8AC3E}">
        <p14:creationId xmlns:p14="http://schemas.microsoft.com/office/powerpoint/2010/main" val="390930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Objectives</a:t>
            </a:r>
          </a:p>
        </p:txBody>
      </p:sp>
      <p:sp>
        <p:nvSpPr>
          <p:cNvPr id="3" name="Content Placeholder 2"/>
          <p:cNvSpPr>
            <a:spLocks noGrp="1"/>
          </p:cNvSpPr>
          <p:nvPr>
            <p:ph idx="1"/>
          </p:nvPr>
        </p:nvSpPr>
        <p:spPr>
          <a:xfrm>
            <a:off x="444092" y="1523621"/>
            <a:ext cx="7886700" cy="4651268"/>
          </a:xfrm>
        </p:spPr>
        <p:txBody>
          <a:bodyPr>
            <a:noAutofit/>
          </a:bodyPr>
          <a:lstStyle/>
          <a:p>
            <a:r>
              <a:rPr lang="en-US" u="sng" dirty="0"/>
              <a:t>At the end of this training a commissioner will be able to</a:t>
            </a:r>
            <a:r>
              <a:rPr lang="en-US" dirty="0"/>
              <a:t>:</a:t>
            </a:r>
          </a:p>
          <a:p>
            <a:pPr marL="0" indent="0">
              <a:buNone/>
            </a:pPr>
            <a:endParaRPr lang="en-US" dirty="0"/>
          </a:p>
          <a:p>
            <a:r>
              <a:rPr lang="en-US" dirty="0"/>
              <a:t>IDENTIFY and RECRUIT candidates for commissioner service.</a:t>
            </a:r>
          </a:p>
          <a:p>
            <a:r>
              <a:rPr lang="en-US" dirty="0"/>
              <a:t>UNDERSTAND the 5 P’s of recruiting commissioners.</a:t>
            </a:r>
          </a:p>
          <a:p>
            <a:r>
              <a:rPr lang="en-US" dirty="0"/>
              <a:t>EXPLORE skills needed for successful commissioner service.</a:t>
            </a:r>
          </a:p>
          <a:p>
            <a:endParaRPr lang="en-US" dirty="0"/>
          </a:p>
        </p:txBody>
      </p:sp>
    </p:spTree>
    <p:extLst>
      <p:ext uri="{BB962C8B-B14F-4D97-AF65-F5344CB8AC3E}">
        <p14:creationId xmlns:p14="http://schemas.microsoft.com/office/powerpoint/2010/main" val="1424341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1C750E1-1CE8-48A7-B3A1-A611C2B29250}"/>
              </a:ext>
            </a:extLst>
          </p:cNvPr>
          <p:cNvSpPr txBox="1">
            <a:spLocks/>
          </p:cNvSpPr>
          <p:nvPr/>
        </p:nvSpPr>
        <p:spPr>
          <a:xfrm>
            <a:off x="400050" y="215497"/>
            <a:ext cx="7222721" cy="54096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mn-lt"/>
              </a:rPr>
              <a:t>Role of the District Commissioner</a:t>
            </a:r>
          </a:p>
        </p:txBody>
      </p:sp>
      <p:sp>
        <p:nvSpPr>
          <p:cNvPr id="6" name="TextBox 5">
            <a:extLst>
              <a:ext uri="{FF2B5EF4-FFF2-40B4-BE49-F238E27FC236}">
                <a16:creationId xmlns:a16="http://schemas.microsoft.com/office/drawing/2014/main" id="{6D969C8A-FBA0-49DA-BDE6-5E24A7748196}"/>
              </a:ext>
            </a:extLst>
          </p:cNvPr>
          <p:cNvSpPr txBox="1"/>
          <p:nvPr/>
        </p:nvSpPr>
        <p:spPr>
          <a:xfrm>
            <a:off x="1580322" y="5077032"/>
            <a:ext cx="6081473" cy="584775"/>
          </a:xfrm>
          <a:prstGeom prst="rect">
            <a:avLst/>
          </a:prstGeom>
          <a:noFill/>
        </p:spPr>
        <p:txBody>
          <a:bodyPr wrap="none" rtlCol="0">
            <a:spAutoFit/>
          </a:bodyPr>
          <a:lstStyle/>
          <a:p>
            <a:r>
              <a:rPr lang="en-US" sz="3200" b="1" dirty="0"/>
              <a:t>Recruit – Train – Guide – Evaluate</a:t>
            </a:r>
          </a:p>
        </p:txBody>
      </p:sp>
      <p:pic>
        <p:nvPicPr>
          <p:cNvPr id="7" name="Picture 6" descr="C:\Users\tirogers\Downloads\5639-DG-0565.png">
            <a:extLst>
              <a:ext uri="{FF2B5EF4-FFF2-40B4-BE49-F238E27FC236}">
                <a16:creationId xmlns:a16="http://schemas.microsoft.com/office/drawing/2014/main" id="{0A63DF04-E49F-4A24-8E2C-6B1829AF510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flipH="1">
            <a:off x="1278922" y="1804063"/>
            <a:ext cx="3295649" cy="2897751"/>
          </a:xfrm>
          <a:prstGeom prst="rect">
            <a:avLst/>
          </a:prstGeom>
          <a:noFill/>
          <a:ln>
            <a:noFill/>
          </a:ln>
        </p:spPr>
      </p:pic>
      <p:pic>
        <p:nvPicPr>
          <p:cNvPr id="8" name="Picture 7" descr="F:\BSA\Key 3.png">
            <a:extLst>
              <a:ext uri="{FF2B5EF4-FFF2-40B4-BE49-F238E27FC236}">
                <a16:creationId xmlns:a16="http://schemas.microsoft.com/office/drawing/2014/main" id="{C05D6332-9F29-4A16-940A-72D473ABEFF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038924" y="2269917"/>
            <a:ext cx="2852746" cy="2066650"/>
          </a:xfrm>
          <a:prstGeom prst="rect">
            <a:avLst/>
          </a:prstGeom>
          <a:noFill/>
          <a:ln>
            <a:noFill/>
          </a:ln>
        </p:spPr>
      </p:pic>
    </p:spTree>
    <p:extLst>
      <p:ext uri="{BB962C8B-B14F-4D97-AF65-F5344CB8AC3E}">
        <p14:creationId xmlns:p14="http://schemas.microsoft.com/office/powerpoint/2010/main" val="373813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143B536-EA87-48F6-8936-EB22E14DEC7D}"/>
              </a:ext>
            </a:extLst>
          </p:cNvPr>
          <p:cNvSpPr txBox="1">
            <a:spLocks/>
          </p:cNvSpPr>
          <p:nvPr/>
        </p:nvSpPr>
        <p:spPr>
          <a:xfrm>
            <a:off x="628650" y="215497"/>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Servant’s Heart</a:t>
            </a:r>
          </a:p>
        </p:txBody>
      </p:sp>
      <p:pic>
        <p:nvPicPr>
          <p:cNvPr id="7" name="Picture 6">
            <a:extLst>
              <a:ext uri="{FF2B5EF4-FFF2-40B4-BE49-F238E27FC236}">
                <a16:creationId xmlns:a16="http://schemas.microsoft.com/office/drawing/2014/main" id="{6BC521F8-AC0D-4A0F-B804-36E19B9220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9343" y="1436915"/>
            <a:ext cx="4851400" cy="4851400"/>
          </a:xfrm>
          <a:prstGeom prst="rect">
            <a:avLst/>
          </a:prstGeom>
        </p:spPr>
      </p:pic>
    </p:spTree>
    <p:extLst>
      <p:ext uri="{BB962C8B-B14F-4D97-AF65-F5344CB8AC3E}">
        <p14:creationId xmlns:p14="http://schemas.microsoft.com/office/powerpoint/2010/main" val="3867255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04800" y="1802501"/>
            <a:ext cx="2977426" cy="1481714"/>
            <a:chOff x="304800" y="1802501"/>
            <a:chExt cx="2977426" cy="1481714"/>
          </a:xfrm>
        </p:grpSpPr>
        <p:sp>
          <p:nvSpPr>
            <p:cNvPr id="8" name="Bent-Up Arrow 7"/>
            <p:cNvSpPr/>
            <p:nvPr/>
          </p:nvSpPr>
          <p:spPr>
            <a:xfrm rot="5400000">
              <a:off x="1031002" y="2553575"/>
              <a:ext cx="603879" cy="857402"/>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Freeform 8"/>
            <p:cNvSpPr/>
            <p:nvPr/>
          </p:nvSpPr>
          <p:spPr>
            <a:xfrm>
              <a:off x="304800" y="1802501"/>
              <a:ext cx="2977426" cy="837133"/>
            </a:xfrm>
            <a:custGeom>
              <a:avLst/>
              <a:gdLst>
                <a:gd name="connsiteX0" fmla="*/ 0 w 2977426"/>
                <a:gd name="connsiteY0" fmla="*/ 139550 h 837133"/>
                <a:gd name="connsiteX1" fmla="*/ 139550 w 2977426"/>
                <a:gd name="connsiteY1" fmla="*/ 0 h 837133"/>
                <a:gd name="connsiteX2" fmla="*/ 2837876 w 2977426"/>
                <a:gd name="connsiteY2" fmla="*/ 0 h 837133"/>
                <a:gd name="connsiteX3" fmla="*/ 2977426 w 2977426"/>
                <a:gd name="connsiteY3" fmla="*/ 139550 h 837133"/>
                <a:gd name="connsiteX4" fmla="*/ 2977426 w 2977426"/>
                <a:gd name="connsiteY4" fmla="*/ 697583 h 837133"/>
                <a:gd name="connsiteX5" fmla="*/ 2837876 w 2977426"/>
                <a:gd name="connsiteY5" fmla="*/ 837133 h 837133"/>
                <a:gd name="connsiteX6" fmla="*/ 139550 w 2977426"/>
                <a:gd name="connsiteY6" fmla="*/ 837133 h 837133"/>
                <a:gd name="connsiteX7" fmla="*/ 0 w 2977426"/>
                <a:gd name="connsiteY7" fmla="*/ 697583 h 837133"/>
                <a:gd name="connsiteX8" fmla="*/ 0 w 2977426"/>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7426" h="837133">
                  <a:moveTo>
                    <a:pt x="0" y="139550"/>
                  </a:moveTo>
                  <a:cubicBezTo>
                    <a:pt x="0" y="62479"/>
                    <a:pt x="62479" y="0"/>
                    <a:pt x="139550" y="0"/>
                  </a:cubicBezTo>
                  <a:lnTo>
                    <a:pt x="2837876" y="0"/>
                  </a:lnTo>
                  <a:cubicBezTo>
                    <a:pt x="2914947" y="0"/>
                    <a:pt x="2977426" y="62479"/>
                    <a:pt x="2977426" y="139550"/>
                  </a:cubicBezTo>
                  <a:lnTo>
                    <a:pt x="2977426" y="697583"/>
                  </a:lnTo>
                  <a:cubicBezTo>
                    <a:pt x="2977426" y="774654"/>
                    <a:pt x="2914947" y="837133"/>
                    <a:pt x="2837876"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PREPARATION</a:t>
              </a:r>
            </a:p>
          </p:txBody>
        </p:sp>
      </p:grpSp>
      <p:sp>
        <p:nvSpPr>
          <p:cNvPr id="10" name="Rectangle 9"/>
          <p:cNvSpPr/>
          <p:nvPr/>
        </p:nvSpPr>
        <p:spPr>
          <a:xfrm>
            <a:off x="2435320" y="1863221"/>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22" name="Group 21"/>
          <p:cNvGrpSpPr/>
          <p:nvPr/>
        </p:nvGrpSpPr>
        <p:grpSpPr>
          <a:xfrm>
            <a:off x="1813562" y="2685271"/>
            <a:ext cx="2075457" cy="1532367"/>
            <a:chOff x="1813562" y="2685271"/>
            <a:chExt cx="2075457" cy="1532367"/>
          </a:xfrm>
        </p:grpSpPr>
        <p:sp>
          <p:nvSpPr>
            <p:cNvPr id="11" name="Bent-Up Arrow 10"/>
            <p:cNvSpPr/>
            <p:nvPr/>
          </p:nvSpPr>
          <p:spPr>
            <a:xfrm rot="5400000">
              <a:off x="2405763" y="3458014"/>
              <a:ext cx="710438" cy="808809"/>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11"/>
            <p:cNvSpPr/>
            <p:nvPr/>
          </p:nvSpPr>
          <p:spPr>
            <a:xfrm>
              <a:off x="1813562" y="2685271"/>
              <a:ext cx="2075457" cy="837133"/>
            </a:xfrm>
            <a:custGeom>
              <a:avLst/>
              <a:gdLst>
                <a:gd name="connsiteX0" fmla="*/ 0 w 2075457"/>
                <a:gd name="connsiteY0" fmla="*/ 139550 h 837133"/>
                <a:gd name="connsiteX1" fmla="*/ 139550 w 2075457"/>
                <a:gd name="connsiteY1" fmla="*/ 0 h 837133"/>
                <a:gd name="connsiteX2" fmla="*/ 1935907 w 2075457"/>
                <a:gd name="connsiteY2" fmla="*/ 0 h 837133"/>
                <a:gd name="connsiteX3" fmla="*/ 2075457 w 2075457"/>
                <a:gd name="connsiteY3" fmla="*/ 139550 h 837133"/>
                <a:gd name="connsiteX4" fmla="*/ 2075457 w 2075457"/>
                <a:gd name="connsiteY4" fmla="*/ 697583 h 837133"/>
                <a:gd name="connsiteX5" fmla="*/ 1935907 w 2075457"/>
                <a:gd name="connsiteY5" fmla="*/ 837133 h 837133"/>
                <a:gd name="connsiteX6" fmla="*/ 139550 w 2075457"/>
                <a:gd name="connsiteY6" fmla="*/ 837133 h 837133"/>
                <a:gd name="connsiteX7" fmla="*/ 0 w 2075457"/>
                <a:gd name="connsiteY7" fmla="*/ 697583 h 837133"/>
                <a:gd name="connsiteX8" fmla="*/ 0 w 2075457"/>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5457" h="837133">
                  <a:moveTo>
                    <a:pt x="0" y="139550"/>
                  </a:moveTo>
                  <a:cubicBezTo>
                    <a:pt x="0" y="62479"/>
                    <a:pt x="62479" y="0"/>
                    <a:pt x="139550" y="0"/>
                  </a:cubicBezTo>
                  <a:lnTo>
                    <a:pt x="1935907" y="0"/>
                  </a:lnTo>
                  <a:cubicBezTo>
                    <a:pt x="2012978" y="0"/>
                    <a:pt x="2075457" y="62479"/>
                    <a:pt x="2075457" y="139550"/>
                  </a:cubicBezTo>
                  <a:lnTo>
                    <a:pt x="2075457" y="697583"/>
                  </a:lnTo>
                  <a:cubicBezTo>
                    <a:pt x="2075457" y="774654"/>
                    <a:pt x="2012978" y="837133"/>
                    <a:pt x="1935907"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PASSION</a:t>
              </a:r>
              <a:endParaRPr lang="en-US" kern="1200" dirty="0"/>
            </a:p>
          </p:txBody>
        </p:sp>
      </p:grpSp>
      <p:sp>
        <p:nvSpPr>
          <p:cNvPr id="13" name="Rectangle 12"/>
          <p:cNvSpPr/>
          <p:nvPr/>
        </p:nvSpPr>
        <p:spPr>
          <a:xfrm>
            <a:off x="3413500" y="2750319"/>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23" name="Group 22"/>
          <p:cNvGrpSpPr/>
          <p:nvPr/>
        </p:nvGrpSpPr>
        <p:grpSpPr>
          <a:xfrm>
            <a:off x="3212756" y="3573310"/>
            <a:ext cx="2488529" cy="1574546"/>
            <a:chOff x="3212756" y="3573310"/>
            <a:chExt cx="2488529" cy="1574546"/>
          </a:xfrm>
        </p:grpSpPr>
        <p:sp>
          <p:nvSpPr>
            <p:cNvPr id="14" name="Bent-Up Arrow 13"/>
            <p:cNvSpPr/>
            <p:nvPr/>
          </p:nvSpPr>
          <p:spPr>
            <a:xfrm rot="5400000">
              <a:off x="3812377" y="4388232"/>
              <a:ext cx="710438" cy="808809"/>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14"/>
            <p:cNvSpPr/>
            <p:nvPr/>
          </p:nvSpPr>
          <p:spPr>
            <a:xfrm>
              <a:off x="3212756" y="3573310"/>
              <a:ext cx="2488529" cy="837133"/>
            </a:xfrm>
            <a:custGeom>
              <a:avLst/>
              <a:gdLst>
                <a:gd name="connsiteX0" fmla="*/ 0 w 2488529"/>
                <a:gd name="connsiteY0" fmla="*/ 139550 h 837133"/>
                <a:gd name="connsiteX1" fmla="*/ 139550 w 2488529"/>
                <a:gd name="connsiteY1" fmla="*/ 0 h 837133"/>
                <a:gd name="connsiteX2" fmla="*/ 2348979 w 2488529"/>
                <a:gd name="connsiteY2" fmla="*/ 0 h 837133"/>
                <a:gd name="connsiteX3" fmla="*/ 2488529 w 2488529"/>
                <a:gd name="connsiteY3" fmla="*/ 139550 h 837133"/>
                <a:gd name="connsiteX4" fmla="*/ 2488529 w 2488529"/>
                <a:gd name="connsiteY4" fmla="*/ 697583 h 837133"/>
                <a:gd name="connsiteX5" fmla="*/ 2348979 w 2488529"/>
                <a:gd name="connsiteY5" fmla="*/ 837133 h 837133"/>
                <a:gd name="connsiteX6" fmla="*/ 139550 w 2488529"/>
                <a:gd name="connsiteY6" fmla="*/ 837133 h 837133"/>
                <a:gd name="connsiteX7" fmla="*/ 0 w 2488529"/>
                <a:gd name="connsiteY7" fmla="*/ 697583 h 837133"/>
                <a:gd name="connsiteX8" fmla="*/ 0 w 2488529"/>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8529" h="837133">
                  <a:moveTo>
                    <a:pt x="0" y="139550"/>
                  </a:moveTo>
                  <a:cubicBezTo>
                    <a:pt x="0" y="62479"/>
                    <a:pt x="62479" y="0"/>
                    <a:pt x="139550" y="0"/>
                  </a:cubicBezTo>
                  <a:lnTo>
                    <a:pt x="2348979" y="0"/>
                  </a:lnTo>
                  <a:cubicBezTo>
                    <a:pt x="2426050" y="0"/>
                    <a:pt x="2488529" y="62479"/>
                    <a:pt x="2488529" y="139550"/>
                  </a:cubicBezTo>
                  <a:lnTo>
                    <a:pt x="2488529" y="697583"/>
                  </a:lnTo>
                  <a:cubicBezTo>
                    <a:pt x="2488529" y="774654"/>
                    <a:pt x="2426050" y="837133"/>
                    <a:pt x="2348979"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POTENTIAL</a:t>
              </a:r>
            </a:p>
          </p:txBody>
        </p:sp>
      </p:grpSp>
      <p:sp>
        <p:nvSpPr>
          <p:cNvPr id="16" name="Rectangle 15"/>
          <p:cNvSpPr/>
          <p:nvPr/>
        </p:nvSpPr>
        <p:spPr>
          <a:xfrm>
            <a:off x="5049201" y="3690695"/>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24" name="Group 23"/>
          <p:cNvGrpSpPr/>
          <p:nvPr/>
        </p:nvGrpSpPr>
        <p:grpSpPr>
          <a:xfrm>
            <a:off x="4614856" y="4452149"/>
            <a:ext cx="2468545" cy="1563377"/>
            <a:chOff x="4614856" y="4452149"/>
            <a:chExt cx="2468545" cy="1563377"/>
          </a:xfrm>
        </p:grpSpPr>
        <p:sp>
          <p:nvSpPr>
            <p:cNvPr id="17" name="Bent-Up Arrow 16"/>
            <p:cNvSpPr/>
            <p:nvPr/>
          </p:nvSpPr>
          <p:spPr>
            <a:xfrm rot="5400000">
              <a:off x="5189175" y="5255902"/>
              <a:ext cx="710438" cy="808809"/>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Freeform 17"/>
            <p:cNvSpPr/>
            <p:nvPr/>
          </p:nvSpPr>
          <p:spPr>
            <a:xfrm>
              <a:off x="4614856" y="4452149"/>
              <a:ext cx="2468545" cy="837133"/>
            </a:xfrm>
            <a:custGeom>
              <a:avLst/>
              <a:gdLst>
                <a:gd name="connsiteX0" fmla="*/ 0 w 2468545"/>
                <a:gd name="connsiteY0" fmla="*/ 139550 h 837133"/>
                <a:gd name="connsiteX1" fmla="*/ 139550 w 2468545"/>
                <a:gd name="connsiteY1" fmla="*/ 0 h 837133"/>
                <a:gd name="connsiteX2" fmla="*/ 2328995 w 2468545"/>
                <a:gd name="connsiteY2" fmla="*/ 0 h 837133"/>
                <a:gd name="connsiteX3" fmla="*/ 2468545 w 2468545"/>
                <a:gd name="connsiteY3" fmla="*/ 139550 h 837133"/>
                <a:gd name="connsiteX4" fmla="*/ 2468545 w 2468545"/>
                <a:gd name="connsiteY4" fmla="*/ 697583 h 837133"/>
                <a:gd name="connsiteX5" fmla="*/ 2328995 w 2468545"/>
                <a:gd name="connsiteY5" fmla="*/ 837133 h 837133"/>
                <a:gd name="connsiteX6" fmla="*/ 139550 w 2468545"/>
                <a:gd name="connsiteY6" fmla="*/ 837133 h 837133"/>
                <a:gd name="connsiteX7" fmla="*/ 0 w 2468545"/>
                <a:gd name="connsiteY7" fmla="*/ 697583 h 837133"/>
                <a:gd name="connsiteX8" fmla="*/ 0 w 2468545"/>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8545" h="837133">
                  <a:moveTo>
                    <a:pt x="0" y="139550"/>
                  </a:moveTo>
                  <a:cubicBezTo>
                    <a:pt x="0" y="62479"/>
                    <a:pt x="62479" y="0"/>
                    <a:pt x="139550" y="0"/>
                  </a:cubicBezTo>
                  <a:lnTo>
                    <a:pt x="2328995" y="0"/>
                  </a:lnTo>
                  <a:cubicBezTo>
                    <a:pt x="2406066" y="0"/>
                    <a:pt x="2468545" y="62479"/>
                    <a:pt x="2468545" y="139550"/>
                  </a:cubicBezTo>
                  <a:lnTo>
                    <a:pt x="2468545" y="697583"/>
                  </a:lnTo>
                  <a:cubicBezTo>
                    <a:pt x="2468545" y="774654"/>
                    <a:pt x="2406066" y="837133"/>
                    <a:pt x="2328995"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PRIORITIES</a:t>
              </a:r>
            </a:p>
          </p:txBody>
        </p:sp>
      </p:grpSp>
      <p:sp>
        <p:nvSpPr>
          <p:cNvPr id="19" name="Rectangle 18"/>
          <p:cNvSpPr/>
          <p:nvPr/>
        </p:nvSpPr>
        <p:spPr>
          <a:xfrm>
            <a:off x="6468373" y="4631072"/>
            <a:ext cx="869827" cy="6766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0" name="Freeform 19"/>
          <p:cNvSpPr/>
          <p:nvPr/>
        </p:nvSpPr>
        <p:spPr>
          <a:xfrm>
            <a:off x="6000201" y="5330302"/>
            <a:ext cx="2425287" cy="837133"/>
          </a:xfrm>
          <a:custGeom>
            <a:avLst/>
            <a:gdLst>
              <a:gd name="connsiteX0" fmla="*/ 0 w 2425287"/>
              <a:gd name="connsiteY0" fmla="*/ 139550 h 837133"/>
              <a:gd name="connsiteX1" fmla="*/ 139550 w 2425287"/>
              <a:gd name="connsiteY1" fmla="*/ 0 h 837133"/>
              <a:gd name="connsiteX2" fmla="*/ 2285737 w 2425287"/>
              <a:gd name="connsiteY2" fmla="*/ 0 h 837133"/>
              <a:gd name="connsiteX3" fmla="*/ 2425287 w 2425287"/>
              <a:gd name="connsiteY3" fmla="*/ 139550 h 837133"/>
              <a:gd name="connsiteX4" fmla="*/ 2425287 w 2425287"/>
              <a:gd name="connsiteY4" fmla="*/ 697583 h 837133"/>
              <a:gd name="connsiteX5" fmla="*/ 2285737 w 2425287"/>
              <a:gd name="connsiteY5" fmla="*/ 837133 h 837133"/>
              <a:gd name="connsiteX6" fmla="*/ 139550 w 2425287"/>
              <a:gd name="connsiteY6" fmla="*/ 837133 h 837133"/>
              <a:gd name="connsiteX7" fmla="*/ 0 w 2425287"/>
              <a:gd name="connsiteY7" fmla="*/ 697583 h 837133"/>
              <a:gd name="connsiteX8" fmla="*/ 0 w 2425287"/>
              <a:gd name="connsiteY8" fmla="*/ 139550 h 83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5287" h="837133">
                <a:moveTo>
                  <a:pt x="0" y="139550"/>
                </a:moveTo>
                <a:cubicBezTo>
                  <a:pt x="0" y="62479"/>
                  <a:pt x="62479" y="0"/>
                  <a:pt x="139550" y="0"/>
                </a:cubicBezTo>
                <a:lnTo>
                  <a:pt x="2285737" y="0"/>
                </a:lnTo>
                <a:cubicBezTo>
                  <a:pt x="2362808" y="0"/>
                  <a:pt x="2425287" y="62479"/>
                  <a:pt x="2425287" y="139550"/>
                </a:cubicBezTo>
                <a:lnTo>
                  <a:pt x="2425287" y="697583"/>
                </a:lnTo>
                <a:cubicBezTo>
                  <a:pt x="2425287" y="774654"/>
                  <a:pt x="2362808" y="837133"/>
                  <a:pt x="2285737" y="837133"/>
                </a:cubicBezTo>
                <a:lnTo>
                  <a:pt x="139550" y="837133"/>
                </a:lnTo>
                <a:cubicBezTo>
                  <a:pt x="62479" y="837133"/>
                  <a:pt x="0" y="774654"/>
                  <a:pt x="0" y="697583"/>
                </a:cubicBezTo>
                <a:lnTo>
                  <a:pt x="0" y="13955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793" tIns="162793" rIns="162793" bIns="162793" numCol="1" spcCol="1270" anchor="ctr" anchorCtr="0">
            <a:noAutofit/>
          </a:bodyPr>
          <a:lstStyle/>
          <a:p>
            <a:pPr marL="0" lvl="0" indent="0" algn="ctr" defTabSz="1422400">
              <a:lnSpc>
                <a:spcPct val="90000"/>
              </a:lnSpc>
              <a:spcBef>
                <a:spcPct val="0"/>
              </a:spcBef>
              <a:spcAft>
                <a:spcPct val="35000"/>
              </a:spcAft>
              <a:buNone/>
            </a:pPr>
            <a:r>
              <a:rPr lang="en-US" sz="3200" kern="1200" dirty="0"/>
              <a:t>POACHING</a:t>
            </a:r>
          </a:p>
        </p:txBody>
      </p:sp>
      <p:sp>
        <p:nvSpPr>
          <p:cNvPr id="25" name="Title 1">
            <a:extLst>
              <a:ext uri="{FF2B5EF4-FFF2-40B4-BE49-F238E27FC236}">
                <a16:creationId xmlns:a16="http://schemas.microsoft.com/office/drawing/2014/main" id="{35354838-B54C-4763-A10A-633871B41888}"/>
              </a:ext>
            </a:extLst>
          </p:cNvPr>
          <p:cNvSpPr txBox="1">
            <a:spLocks/>
          </p:cNvSpPr>
          <p:nvPr/>
        </p:nvSpPr>
        <p:spPr>
          <a:xfrm>
            <a:off x="628650" y="215497"/>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The Five Ps of Recruitment</a:t>
            </a:r>
          </a:p>
        </p:txBody>
      </p:sp>
    </p:spTree>
    <p:extLst>
      <p:ext uri="{BB962C8B-B14F-4D97-AF65-F5344CB8AC3E}">
        <p14:creationId xmlns:p14="http://schemas.microsoft.com/office/powerpoint/2010/main" val="150657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1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1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1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4762" y="2007042"/>
            <a:ext cx="3215640" cy="3215640"/>
          </a:xfrm>
          <a:prstGeom prst="rect">
            <a:avLst/>
          </a:prstGeom>
        </p:spPr>
      </p:pic>
      <p:sp>
        <p:nvSpPr>
          <p:cNvPr id="3" name="Title 1">
            <a:extLst>
              <a:ext uri="{FF2B5EF4-FFF2-40B4-BE49-F238E27FC236}">
                <a16:creationId xmlns:a16="http://schemas.microsoft.com/office/drawing/2014/main" id="{3D1AE745-2161-4564-8EDA-8020FB117A20}"/>
              </a:ext>
            </a:extLst>
          </p:cNvPr>
          <p:cNvSpPr txBox="1">
            <a:spLocks/>
          </p:cNvSpPr>
          <p:nvPr/>
        </p:nvSpPr>
        <p:spPr>
          <a:xfrm>
            <a:off x="628650" y="215497"/>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Preparation</a:t>
            </a:r>
          </a:p>
        </p:txBody>
      </p:sp>
    </p:spTree>
    <p:extLst>
      <p:ext uri="{BB962C8B-B14F-4D97-AF65-F5344CB8AC3E}">
        <p14:creationId xmlns:p14="http://schemas.microsoft.com/office/powerpoint/2010/main" val="3088196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8231" y="2401542"/>
            <a:ext cx="3429000" cy="2571750"/>
          </a:xfrm>
          <a:prstGeom prst="rect">
            <a:avLst/>
          </a:prstGeom>
        </p:spPr>
      </p:pic>
      <p:sp>
        <p:nvSpPr>
          <p:cNvPr id="3" name="Title 1">
            <a:extLst>
              <a:ext uri="{FF2B5EF4-FFF2-40B4-BE49-F238E27FC236}">
                <a16:creationId xmlns:a16="http://schemas.microsoft.com/office/drawing/2014/main" id="{EA680121-1D69-4E19-ACAD-B845C13B6866}"/>
              </a:ext>
            </a:extLst>
          </p:cNvPr>
          <p:cNvSpPr txBox="1">
            <a:spLocks/>
          </p:cNvSpPr>
          <p:nvPr/>
        </p:nvSpPr>
        <p:spPr>
          <a:xfrm>
            <a:off x="628650" y="215497"/>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Passion</a:t>
            </a:r>
          </a:p>
        </p:txBody>
      </p:sp>
    </p:spTree>
    <p:extLst>
      <p:ext uri="{BB962C8B-B14F-4D97-AF65-F5344CB8AC3E}">
        <p14:creationId xmlns:p14="http://schemas.microsoft.com/office/powerpoint/2010/main" val="891683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072976" y="2060946"/>
            <a:ext cx="5269156" cy="3489960"/>
          </a:xfrm>
          <a:prstGeom prst="rect">
            <a:avLst/>
          </a:prstGeom>
        </p:spPr>
      </p:pic>
      <p:sp>
        <p:nvSpPr>
          <p:cNvPr id="3" name="Title 1">
            <a:extLst>
              <a:ext uri="{FF2B5EF4-FFF2-40B4-BE49-F238E27FC236}">
                <a16:creationId xmlns:a16="http://schemas.microsoft.com/office/drawing/2014/main" id="{F69131E4-FDC4-4959-876B-5BB0E3F6415E}"/>
              </a:ext>
            </a:extLst>
          </p:cNvPr>
          <p:cNvSpPr txBox="1">
            <a:spLocks/>
          </p:cNvSpPr>
          <p:nvPr/>
        </p:nvSpPr>
        <p:spPr>
          <a:xfrm>
            <a:off x="628650" y="215497"/>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Potential</a:t>
            </a:r>
          </a:p>
        </p:txBody>
      </p:sp>
    </p:spTree>
    <p:extLst>
      <p:ext uri="{BB962C8B-B14F-4D97-AF65-F5344CB8AC3E}">
        <p14:creationId xmlns:p14="http://schemas.microsoft.com/office/powerpoint/2010/main" val="2157400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657724" y="2374391"/>
            <a:ext cx="3866435" cy="2642313"/>
          </a:xfrm>
          <a:prstGeom prst="rect">
            <a:avLst/>
          </a:prstGeom>
        </p:spPr>
      </p:pic>
      <p:sp>
        <p:nvSpPr>
          <p:cNvPr id="3" name="Title 1">
            <a:extLst>
              <a:ext uri="{FF2B5EF4-FFF2-40B4-BE49-F238E27FC236}">
                <a16:creationId xmlns:a16="http://schemas.microsoft.com/office/drawing/2014/main" id="{AA8F1F91-BB53-4D4F-9517-4B052A2D5198}"/>
              </a:ext>
            </a:extLst>
          </p:cNvPr>
          <p:cNvSpPr txBox="1">
            <a:spLocks/>
          </p:cNvSpPr>
          <p:nvPr/>
        </p:nvSpPr>
        <p:spPr>
          <a:xfrm>
            <a:off x="628650" y="215497"/>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Priorities</a:t>
            </a:r>
          </a:p>
        </p:txBody>
      </p:sp>
    </p:spTree>
    <p:extLst>
      <p:ext uri="{BB962C8B-B14F-4D97-AF65-F5344CB8AC3E}">
        <p14:creationId xmlns:p14="http://schemas.microsoft.com/office/powerpoint/2010/main" val="3568661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0969" y="1906657"/>
            <a:ext cx="3768090" cy="3753018"/>
          </a:xfrm>
          <a:prstGeom prst="rect">
            <a:avLst/>
          </a:prstGeom>
        </p:spPr>
      </p:pic>
      <p:sp>
        <p:nvSpPr>
          <p:cNvPr id="3" name="Title 1">
            <a:extLst>
              <a:ext uri="{FF2B5EF4-FFF2-40B4-BE49-F238E27FC236}">
                <a16:creationId xmlns:a16="http://schemas.microsoft.com/office/drawing/2014/main" id="{070EC5DD-DE4A-4711-99CC-8B57E59A8F58}"/>
              </a:ext>
            </a:extLst>
          </p:cNvPr>
          <p:cNvSpPr txBox="1">
            <a:spLocks/>
          </p:cNvSpPr>
          <p:nvPr/>
        </p:nvSpPr>
        <p:spPr>
          <a:xfrm>
            <a:off x="628650" y="215497"/>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Poaching</a:t>
            </a:r>
          </a:p>
        </p:txBody>
      </p:sp>
    </p:spTree>
    <p:extLst>
      <p:ext uri="{BB962C8B-B14F-4D97-AF65-F5344CB8AC3E}">
        <p14:creationId xmlns:p14="http://schemas.microsoft.com/office/powerpoint/2010/main" val="2080045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04572" y="1304469"/>
            <a:ext cx="8002715" cy="4751090"/>
            <a:chOff x="884110" y="958419"/>
            <a:chExt cx="7811826" cy="4964246"/>
          </a:xfrm>
        </p:grpSpPr>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6722269" y="3209709"/>
              <a:ext cx="1284326" cy="461665"/>
            </a:xfrm>
            <a:prstGeom prst="rect">
              <a:avLst/>
            </a:prstGeom>
            <a:noFill/>
          </p:spPr>
          <p:txBody>
            <a:bodyPr wrap="none" rtlCol="0">
              <a:spAutoFit/>
            </a:bodyPr>
            <a:lstStyle/>
            <a:p>
              <a:r>
                <a:rPr lang="en-US" sz="2400" b="1" i="1" dirty="0"/>
                <a:t>DO LIKE!</a:t>
              </a:r>
            </a:p>
          </p:txBody>
        </p:sp>
        <p:sp>
          <p:nvSpPr>
            <p:cNvPr id="9" name="TextBox 8"/>
            <p:cNvSpPr txBox="1"/>
            <p:nvPr/>
          </p:nvSpPr>
          <p:spPr>
            <a:xfrm>
              <a:off x="884110" y="3209708"/>
              <a:ext cx="1621534" cy="461665"/>
            </a:xfrm>
            <a:prstGeom prst="rect">
              <a:avLst/>
            </a:prstGeom>
            <a:noFill/>
          </p:spPr>
          <p:txBody>
            <a:bodyPr wrap="none" rtlCol="0">
              <a:spAutoFit/>
            </a:bodyPr>
            <a:lstStyle/>
            <a:p>
              <a:r>
                <a:rPr lang="en-US" sz="2400" b="1" i="1" dirty="0"/>
                <a:t>DON’T LIKE</a:t>
              </a:r>
            </a:p>
          </p:txBody>
        </p:sp>
        <p:sp>
          <p:nvSpPr>
            <p:cNvPr id="10" name="TextBox 9"/>
            <p:cNvSpPr txBox="1"/>
            <p:nvPr/>
          </p:nvSpPr>
          <p:spPr>
            <a:xfrm>
              <a:off x="3734439" y="958419"/>
              <a:ext cx="1643399" cy="461665"/>
            </a:xfrm>
            <a:prstGeom prst="rect">
              <a:avLst/>
            </a:prstGeom>
            <a:noFill/>
          </p:spPr>
          <p:txBody>
            <a:bodyPr wrap="none" rtlCol="0">
              <a:spAutoFit/>
            </a:bodyPr>
            <a:lstStyle/>
            <a:p>
              <a:r>
                <a:rPr lang="en-US" sz="2400" b="1" i="1" dirty="0"/>
                <a:t>STRENGTH!</a:t>
              </a:r>
            </a:p>
          </p:txBody>
        </p:sp>
        <p:sp>
          <p:nvSpPr>
            <p:cNvPr id="11" name="TextBox 10"/>
            <p:cNvSpPr txBox="1"/>
            <p:nvPr/>
          </p:nvSpPr>
          <p:spPr>
            <a:xfrm>
              <a:off x="3734439" y="5461000"/>
              <a:ext cx="1599733" cy="461665"/>
            </a:xfrm>
            <a:prstGeom prst="rect">
              <a:avLst/>
            </a:prstGeom>
            <a:noFill/>
          </p:spPr>
          <p:txBody>
            <a:bodyPr wrap="none" rtlCol="0">
              <a:spAutoFit/>
            </a:bodyPr>
            <a:lstStyle/>
            <a:p>
              <a:r>
                <a:rPr lang="en-US" sz="2400" b="1" i="1" dirty="0"/>
                <a:t>WEAKNESS</a:t>
              </a:r>
            </a:p>
          </p:txBody>
        </p:sp>
        <p:sp>
          <p:nvSpPr>
            <p:cNvPr id="12" name="TextBox 11"/>
            <p:cNvSpPr txBox="1"/>
            <p:nvPr/>
          </p:nvSpPr>
          <p:spPr>
            <a:xfrm>
              <a:off x="7620000" y="5622582"/>
              <a:ext cx="1075936" cy="253916"/>
            </a:xfrm>
            <a:prstGeom prst="rect">
              <a:avLst/>
            </a:prstGeom>
            <a:noFill/>
          </p:spPr>
          <p:txBody>
            <a:bodyPr wrap="none" rtlCol="0">
              <a:spAutoFit/>
            </a:bodyPr>
            <a:lstStyle/>
            <a:p>
              <a:r>
                <a:rPr lang="en-US" sz="1050" dirty="0"/>
                <a:t>paulbevans.com</a:t>
              </a:r>
            </a:p>
          </p:txBody>
        </p:sp>
      </p:grpSp>
    </p:spTree>
    <p:extLst>
      <p:ext uri="{BB962C8B-B14F-4D97-AF65-F5344CB8AC3E}">
        <p14:creationId xmlns:p14="http://schemas.microsoft.com/office/powerpoint/2010/main" val="418619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8)">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157" y="1462032"/>
            <a:ext cx="5961993" cy="4369093"/>
          </a:xfrm>
          <a:prstGeom prst="rect">
            <a:avLst/>
          </a:prstGeom>
        </p:spPr>
      </p:pic>
      <p:grpSp>
        <p:nvGrpSpPr>
          <p:cNvPr id="5" name="Group 4"/>
          <p:cNvGrpSpPr/>
          <p:nvPr/>
        </p:nvGrpSpPr>
        <p:grpSpPr>
          <a:xfrm>
            <a:off x="1558157" y="1462034"/>
            <a:ext cx="5961993" cy="4369094"/>
            <a:chOff x="4363443" y="3172263"/>
            <a:chExt cx="5194919" cy="3194763"/>
          </a:xfrm>
        </p:grpSpPr>
        <p:cxnSp>
          <p:nvCxnSpPr>
            <p:cNvPr id="6" name="Straight Connector 5"/>
            <p:cNvCxnSpPr/>
            <p:nvPr/>
          </p:nvCxnSpPr>
          <p:spPr>
            <a:xfrm flipV="1">
              <a:off x="4363443" y="3172263"/>
              <a:ext cx="5194919" cy="3194762"/>
            </a:xfrm>
            <a:prstGeom prst="line">
              <a:avLst/>
            </a:prstGeom>
            <a:ln w="127000"/>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4363443" y="3172264"/>
              <a:ext cx="5194919" cy="3194762"/>
            </a:xfrm>
            <a:prstGeom prst="line">
              <a:avLst/>
            </a:prstGeom>
            <a:ln w="127000"/>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425899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for f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9574" y="2233245"/>
            <a:ext cx="1952423" cy="13046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wi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9331" y="3968079"/>
            <a:ext cx="1952423" cy="127728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spr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7000" y="2256636"/>
            <a:ext cx="1917026" cy="131514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summ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5151" y="3938900"/>
            <a:ext cx="1928266" cy="1295879"/>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rot="20749802">
            <a:off x="1720446" y="2953837"/>
            <a:ext cx="5444119" cy="1323439"/>
          </a:xfrm>
          <a:prstGeom prst="rect">
            <a:avLst/>
          </a:prstGeom>
          <a:noFill/>
        </p:spPr>
        <p:txBody>
          <a:bodyPr wrap="none" rtlCol="0">
            <a:spAutoFit/>
          </a:bodyPr>
          <a:lstStyle/>
          <a:p>
            <a:r>
              <a:rPr lang="en-US" sz="8000" b="1" i="1" dirty="0">
                <a:latin typeface="+mn-lt"/>
              </a:rPr>
              <a:t>All the time!</a:t>
            </a:r>
          </a:p>
        </p:txBody>
      </p:sp>
      <p:sp>
        <p:nvSpPr>
          <p:cNvPr id="10" name="Title 1">
            <a:extLst>
              <a:ext uri="{FF2B5EF4-FFF2-40B4-BE49-F238E27FC236}">
                <a16:creationId xmlns:a16="http://schemas.microsoft.com/office/drawing/2014/main" id="{104B9F69-79BB-43A4-9B9B-9B6D7A684DDF}"/>
              </a:ext>
            </a:extLst>
          </p:cNvPr>
          <p:cNvSpPr txBox="1">
            <a:spLocks/>
          </p:cNvSpPr>
          <p:nvPr/>
        </p:nvSpPr>
        <p:spPr>
          <a:xfrm>
            <a:off x="787676" y="175741"/>
            <a:ext cx="6994121" cy="5409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mn-lt"/>
              </a:rPr>
              <a:t>When?</a:t>
            </a:r>
            <a:endParaRPr lang="en-US" b="1" dirty="0"/>
          </a:p>
        </p:txBody>
      </p:sp>
    </p:spTree>
    <p:extLst>
      <p:ext uri="{BB962C8B-B14F-4D97-AF65-F5344CB8AC3E}">
        <p14:creationId xmlns:p14="http://schemas.microsoft.com/office/powerpoint/2010/main" val="87294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4"/>
                                        </p:tgtEl>
                                        <p:attrNameLst>
                                          <p:attrName>style.visibility</p:attrName>
                                        </p:attrNameLst>
                                      </p:cBhvr>
                                      <p:to>
                                        <p:strVal val="visible"/>
                                      </p:to>
                                    </p:set>
                                    <p:animEffect transition="in" filter="fade">
                                      <p:cBhvr>
                                        <p:cTn id="7" dur="1000"/>
                                        <p:tgtEl>
                                          <p:spTgt spid="104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0"/>
                                        </p:tgtEl>
                                        <p:attrNameLst>
                                          <p:attrName>style.visibility</p:attrName>
                                        </p:attrNameLst>
                                      </p:cBhvr>
                                      <p:to>
                                        <p:strVal val="visible"/>
                                      </p:to>
                                    </p:set>
                                    <p:animEffect transition="in" filter="fade">
                                      <p:cBhvr>
                                        <p:cTn id="11" dur="1000"/>
                                        <p:tgtEl>
                                          <p:spTgt spid="103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400"/>
                                        <p:tgtEl>
                                          <p:spTgt spid="1032"/>
                                        </p:tgtEl>
                                      </p:cBhvr>
                                    </p:animEffect>
                                  </p:childTnLst>
                                </p:cTn>
                              </p:par>
                            </p:childTnLst>
                          </p:cTn>
                        </p:par>
                        <p:par>
                          <p:cTn id="16" fill="hold">
                            <p:stCondLst>
                              <p:cond delay="2400"/>
                            </p:stCondLst>
                            <p:childTnLst>
                              <p:par>
                                <p:cTn id="17" presetID="10" presetClass="entr" presetSubtype="0" fill="hold" nodeType="afterEffect">
                                  <p:stCondLst>
                                    <p:cond delay="0"/>
                                  </p:stCondLst>
                                  <p:childTnLst>
                                    <p:set>
                                      <p:cBhvr>
                                        <p:cTn id="18" dur="1" fill="hold">
                                          <p:stCondLst>
                                            <p:cond delay="0"/>
                                          </p:stCondLst>
                                        </p:cTn>
                                        <p:tgtEl>
                                          <p:spTgt spid="1040"/>
                                        </p:tgtEl>
                                        <p:attrNameLst>
                                          <p:attrName>style.visibility</p:attrName>
                                        </p:attrNameLst>
                                      </p:cBhvr>
                                      <p:to>
                                        <p:strVal val="visible"/>
                                      </p:to>
                                    </p:set>
                                    <p:animEffect transition="in" filter="fade">
                                      <p:cBhvr>
                                        <p:cTn id="19" dur="1000"/>
                                        <p:tgtEl>
                                          <p:spTgt spid="104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left)">
                                      <p:cBhvr>
                                        <p:cTn id="24" dur="1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Shopping Trip!</a:t>
            </a:r>
          </a:p>
        </p:txBody>
      </p:sp>
      <p:sp>
        <p:nvSpPr>
          <p:cNvPr id="3" name="Content Placeholder 2"/>
          <p:cNvSpPr>
            <a:spLocks noGrp="1"/>
          </p:cNvSpPr>
          <p:nvPr>
            <p:ph idx="1"/>
          </p:nvPr>
        </p:nvSpPr>
        <p:spPr>
          <a:xfrm>
            <a:off x="1762028" y="1824922"/>
            <a:ext cx="6224064" cy="2895600"/>
          </a:xfrm>
        </p:spPr>
        <p:txBody>
          <a:bodyPr>
            <a:normAutofit/>
          </a:bodyPr>
          <a:lstStyle/>
          <a:p>
            <a:pPr lvl="1">
              <a:buFont typeface="Arial" panose="020B0604020202020204" pitchFamily="34" charset="0"/>
              <a:buChar char="•"/>
            </a:pPr>
            <a:r>
              <a:rPr lang="en-US" sz="3200" dirty="0"/>
              <a:t>Specific need</a:t>
            </a:r>
          </a:p>
          <a:p>
            <a:pPr lvl="1">
              <a:buFont typeface="Arial" panose="020B0604020202020204" pitchFamily="34" charset="0"/>
              <a:buChar char="•"/>
            </a:pPr>
            <a:r>
              <a:rPr lang="en-US" sz="3200" dirty="0"/>
              <a:t>“</a:t>
            </a:r>
            <a:r>
              <a:rPr lang="en-US" sz="3200" i="1" dirty="0"/>
              <a:t>Just looking”</a:t>
            </a:r>
            <a:endParaRPr lang="en-US" sz="3200" dirty="0"/>
          </a:p>
          <a:p>
            <a:pPr lvl="1">
              <a:buFont typeface="Arial" panose="020B0604020202020204" pitchFamily="34" charset="0"/>
              <a:buChar char="•"/>
            </a:pPr>
            <a:r>
              <a:rPr lang="en-US" sz="3200" dirty="0"/>
              <a:t>NEVER pass up a </a:t>
            </a:r>
            <a:r>
              <a:rPr lang="en-US" sz="3200" b="1" i="1" dirty="0"/>
              <a:t>“Great buy!”</a:t>
            </a:r>
          </a:p>
        </p:txBody>
      </p:sp>
      <p:pic>
        <p:nvPicPr>
          <p:cNvPr id="5" name="Picture 4">
            <a:extLst>
              <a:ext uri="{FF2B5EF4-FFF2-40B4-BE49-F238E27FC236}">
                <a16:creationId xmlns:a16="http://schemas.microsoft.com/office/drawing/2014/main" id="{2B8398BC-DF2E-4A96-88BD-D2D74392E25A}"/>
              </a:ext>
            </a:extLst>
          </p:cNvPr>
          <p:cNvPicPr>
            <a:picLocks noChangeAspect="1"/>
          </p:cNvPicPr>
          <p:nvPr/>
        </p:nvPicPr>
        <p:blipFill>
          <a:blip r:embed="rId3"/>
          <a:stretch>
            <a:fillRect/>
          </a:stretch>
        </p:blipFill>
        <p:spPr>
          <a:xfrm>
            <a:off x="2882348" y="3991411"/>
            <a:ext cx="3291301" cy="2384333"/>
          </a:xfrm>
          <a:prstGeom prst="rect">
            <a:avLst/>
          </a:prstGeom>
        </p:spPr>
      </p:pic>
    </p:spTree>
    <p:extLst>
      <p:ext uri="{BB962C8B-B14F-4D97-AF65-F5344CB8AC3E}">
        <p14:creationId xmlns:p14="http://schemas.microsoft.com/office/powerpoint/2010/main" val="4051240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a:t>
            </a:r>
          </a:p>
        </p:txBody>
      </p:sp>
      <p:sp>
        <p:nvSpPr>
          <p:cNvPr id="6" name="Rectangle 3"/>
          <p:cNvSpPr txBox="1">
            <a:spLocks noChangeArrowheads="1"/>
          </p:cNvSpPr>
          <p:nvPr/>
        </p:nvSpPr>
        <p:spPr>
          <a:xfrm>
            <a:off x="1033668" y="1913904"/>
            <a:ext cx="7216893" cy="36164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fontAlgn="auto">
              <a:spcAft>
                <a:spcPts val="0"/>
              </a:spcAft>
              <a:buFont typeface="Arial" panose="020B0604020202020204" pitchFamily="34" charset="0"/>
              <a:buChar char="•"/>
              <a:defRPr/>
            </a:pPr>
            <a:r>
              <a:rPr lang="en-US" sz="3200" b="1" dirty="0"/>
              <a:t>Units</a:t>
            </a:r>
          </a:p>
          <a:p>
            <a:pPr lvl="1" fontAlgn="auto">
              <a:spcAft>
                <a:spcPts val="0"/>
              </a:spcAft>
              <a:buFont typeface="Arial" panose="020B0604020202020204" pitchFamily="34" charset="0"/>
              <a:buChar char="•"/>
              <a:defRPr/>
            </a:pPr>
            <a:r>
              <a:rPr lang="en-US" sz="3200" b="1" dirty="0"/>
              <a:t>Charter partners</a:t>
            </a:r>
          </a:p>
          <a:p>
            <a:pPr lvl="1" fontAlgn="auto">
              <a:spcAft>
                <a:spcPts val="0"/>
              </a:spcAft>
              <a:buFont typeface="Arial" panose="020B0604020202020204" pitchFamily="34" charset="0"/>
              <a:buChar char="•"/>
              <a:defRPr/>
            </a:pPr>
            <a:r>
              <a:rPr lang="en-US" sz="3200" b="1" dirty="0"/>
              <a:t>NESA, OA, Scouting Alumni</a:t>
            </a:r>
          </a:p>
          <a:p>
            <a:pPr lvl="1" fontAlgn="auto">
              <a:spcAft>
                <a:spcPts val="0"/>
              </a:spcAft>
              <a:buFont typeface="Arial" panose="020B0604020202020204" pitchFamily="34" charset="0"/>
              <a:buChar char="•"/>
              <a:defRPr/>
            </a:pPr>
            <a:r>
              <a:rPr lang="en-US" sz="3200" b="1" dirty="0"/>
              <a:t>Service organizations</a:t>
            </a:r>
          </a:p>
          <a:p>
            <a:pPr lvl="1" fontAlgn="auto">
              <a:spcAft>
                <a:spcPts val="0"/>
              </a:spcAft>
              <a:buFont typeface="Arial" panose="020B0604020202020204" pitchFamily="34" charset="0"/>
              <a:buChar char="•"/>
              <a:defRPr/>
            </a:pPr>
            <a:r>
              <a:rPr lang="en-US" sz="3200" b="1" dirty="0"/>
              <a:t>Professions that attract mentors</a:t>
            </a:r>
          </a:p>
          <a:p>
            <a:pPr lvl="1" fontAlgn="auto">
              <a:spcAft>
                <a:spcPts val="0"/>
              </a:spcAft>
              <a:buFont typeface="Arial" panose="020B0604020202020204" pitchFamily="34" charset="0"/>
              <a:buChar char="•"/>
              <a:defRPr/>
            </a:pPr>
            <a:r>
              <a:rPr lang="en-US" sz="3200" b="1" dirty="0"/>
              <a:t>Your social circles</a:t>
            </a:r>
          </a:p>
        </p:txBody>
      </p:sp>
    </p:spTree>
    <p:extLst>
      <p:ext uri="{BB962C8B-B14F-4D97-AF65-F5344CB8AC3E}">
        <p14:creationId xmlns:p14="http://schemas.microsoft.com/office/powerpoint/2010/main" val="91034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1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1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a:t>
            </a:r>
          </a:p>
        </p:txBody>
      </p:sp>
      <p:sp>
        <p:nvSpPr>
          <p:cNvPr id="7" name="Rectangle 2"/>
          <p:cNvSpPr txBox="1">
            <a:spLocks noChangeArrowheads="1"/>
          </p:cNvSpPr>
          <p:nvPr/>
        </p:nvSpPr>
        <p:spPr>
          <a:xfrm>
            <a:off x="1585052" y="2620506"/>
            <a:ext cx="6644547" cy="352187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defRPr/>
            </a:pPr>
            <a:r>
              <a:rPr lang="en-US" b="1" dirty="0"/>
              <a:t>Service or religious organizations</a:t>
            </a:r>
          </a:p>
          <a:p>
            <a:pPr fontAlgn="auto">
              <a:spcAft>
                <a:spcPts val="0"/>
              </a:spcAft>
              <a:defRPr/>
            </a:pPr>
            <a:r>
              <a:rPr lang="en-US" b="1" dirty="0"/>
              <a:t>Professional organizations</a:t>
            </a:r>
          </a:p>
        </p:txBody>
      </p:sp>
    </p:spTree>
    <p:extLst>
      <p:ext uri="{BB962C8B-B14F-4D97-AF65-F5344CB8AC3E}">
        <p14:creationId xmlns:p14="http://schemas.microsoft.com/office/powerpoint/2010/main" val="2895471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a:t>
            </a:r>
          </a:p>
        </p:txBody>
      </p:sp>
      <p:sp>
        <p:nvSpPr>
          <p:cNvPr id="7" name="Rectangle 2"/>
          <p:cNvSpPr txBox="1">
            <a:spLocks noChangeArrowheads="1"/>
          </p:cNvSpPr>
          <p:nvPr/>
        </p:nvSpPr>
        <p:spPr>
          <a:xfrm>
            <a:off x="1490870" y="2003425"/>
            <a:ext cx="7511814" cy="342918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defRPr/>
            </a:pPr>
            <a:r>
              <a:rPr lang="en-US" sz="3900" b="1" dirty="0"/>
              <a:t>Make the ask</a:t>
            </a:r>
          </a:p>
          <a:p>
            <a:pPr lvl="1" fontAlgn="auto">
              <a:spcAft>
                <a:spcPts val="0"/>
              </a:spcAft>
              <a:defRPr/>
            </a:pPr>
            <a:r>
              <a:rPr lang="en-US" sz="3500" b="1" dirty="0"/>
              <a:t>Consider it from their point of view</a:t>
            </a:r>
          </a:p>
          <a:p>
            <a:pPr lvl="1" fontAlgn="auto">
              <a:spcAft>
                <a:spcPts val="0"/>
              </a:spcAft>
              <a:defRPr/>
            </a:pPr>
            <a:r>
              <a:rPr lang="en-US" sz="3500" b="1" dirty="0"/>
              <a:t>Get someone to go with you</a:t>
            </a:r>
          </a:p>
          <a:p>
            <a:pPr lvl="1" fontAlgn="auto">
              <a:spcAft>
                <a:spcPts val="0"/>
              </a:spcAft>
              <a:defRPr/>
            </a:pPr>
            <a:r>
              <a:rPr lang="en-US" sz="3500" b="1" dirty="0"/>
              <a:t>Together develop a strategy</a:t>
            </a:r>
          </a:p>
          <a:p>
            <a:pPr lvl="1" fontAlgn="auto">
              <a:spcAft>
                <a:spcPts val="0"/>
              </a:spcAft>
              <a:defRPr/>
            </a:pPr>
            <a:r>
              <a:rPr lang="en-US" sz="3500" b="1" dirty="0"/>
              <a:t>Make an appointment</a:t>
            </a:r>
          </a:p>
          <a:p>
            <a:pPr lvl="1" fontAlgn="auto">
              <a:spcAft>
                <a:spcPts val="0"/>
              </a:spcAft>
              <a:defRPr/>
            </a:pPr>
            <a:r>
              <a:rPr lang="en-US" sz="3500" b="1" dirty="0"/>
              <a:t>Make the ask</a:t>
            </a:r>
          </a:p>
          <a:p>
            <a:pPr marL="457200" lvl="1" indent="0" fontAlgn="auto">
              <a:spcAft>
                <a:spcPts val="0"/>
              </a:spcAft>
              <a:buNone/>
              <a:defRPr/>
            </a:pPr>
            <a:endParaRPr lang="en-US" dirty="0"/>
          </a:p>
        </p:txBody>
      </p:sp>
    </p:spTree>
    <p:extLst>
      <p:ext uri="{BB962C8B-B14F-4D97-AF65-F5344CB8AC3E}">
        <p14:creationId xmlns:p14="http://schemas.microsoft.com/office/powerpoint/2010/main" val="32080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 calcmode="lin" valueType="num">
                                      <p:cBhvr additive="base">
                                        <p:cTn id="2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 calcmode="lin" valueType="num">
                                      <p:cBhvr additive="base">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a:t>
            </a:r>
          </a:p>
        </p:txBody>
      </p:sp>
      <p:sp>
        <p:nvSpPr>
          <p:cNvPr id="3" name="Content Placeholder 2"/>
          <p:cNvSpPr>
            <a:spLocks noGrp="1"/>
          </p:cNvSpPr>
          <p:nvPr>
            <p:ph idx="1"/>
          </p:nvPr>
        </p:nvSpPr>
        <p:spPr>
          <a:xfrm>
            <a:off x="1828799" y="2391672"/>
            <a:ext cx="5824331" cy="3273633"/>
          </a:xfrm>
        </p:spPr>
        <p:txBody>
          <a:bodyPr/>
          <a:lstStyle/>
          <a:p>
            <a:r>
              <a:rPr lang="en-US" sz="3600" dirty="0"/>
              <a:t>Reasons to volunteer</a:t>
            </a:r>
          </a:p>
          <a:p>
            <a:pPr lvl="1"/>
            <a:r>
              <a:rPr lang="en-US" sz="3200" dirty="0"/>
              <a:t>Influence</a:t>
            </a:r>
          </a:p>
          <a:p>
            <a:pPr lvl="1"/>
            <a:r>
              <a:rPr lang="en-US" sz="3200" dirty="0"/>
              <a:t>Fellowship</a:t>
            </a:r>
          </a:p>
          <a:p>
            <a:pPr lvl="1"/>
            <a:r>
              <a:rPr lang="en-US" sz="3200" dirty="0"/>
              <a:t>Achievement</a:t>
            </a:r>
          </a:p>
        </p:txBody>
      </p:sp>
    </p:spTree>
    <p:extLst>
      <p:ext uri="{BB962C8B-B14F-4D97-AF65-F5344CB8AC3E}">
        <p14:creationId xmlns:p14="http://schemas.microsoft.com/office/powerpoint/2010/main" val="143504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vertical)">
                                      <p:cBhvr>
                                        <p:cTn id="7" dur="1000"/>
                                        <p:tgtEl>
                                          <p:spTgt spid="3">
                                            <p:txEl>
                                              <p:pRg st="0" end="0"/>
                                            </p:txEl>
                                          </p:spTgt>
                                        </p:tgtEl>
                                      </p:cBhvr>
                                    </p:animEffect>
                                  </p:childTnLst>
                                </p:cTn>
                              </p:par>
                            </p:childTnLst>
                          </p:cTn>
                        </p:par>
                        <p:par>
                          <p:cTn id="8" fill="hold">
                            <p:stCondLst>
                              <p:cond delay="1000"/>
                            </p:stCondLst>
                            <p:childTnLst>
                              <p:par>
                                <p:cTn id="9" presetID="14" presetClass="entr" presetSubtype="5"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vertical)">
                                      <p:cBhvr>
                                        <p:cTn id="11" dur="1000"/>
                                        <p:tgtEl>
                                          <p:spTgt spid="3">
                                            <p:txEl>
                                              <p:pRg st="1" end="1"/>
                                            </p:txEl>
                                          </p:spTgt>
                                        </p:tgtEl>
                                      </p:cBhvr>
                                    </p:animEffect>
                                  </p:childTnLst>
                                </p:cTn>
                              </p:par>
                            </p:childTnLst>
                          </p:cTn>
                        </p:par>
                        <p:par>
                          <p:cTn id="12" fill="hold">
                            <p:stCondLst>
                              <p:cond delay="2000"/>
                            </p:stCondLst>
                            <p:childTnLst>
                              <p:par>
                                <p:cTn id="13" presetID="14" presetClass="entr" presetSubtype="5"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vertical)">
                                      <p:cBhvr>
                                        <p:cTn id="15" dur="1000"/>
                                        <p:tgtEl>
                                          <p:spTgt spid="3">
                                            <p:txEl>
                                              <p:pRg st="2" end="2"/>
                                            </p:txEl>
                                          </p:spTgt>
                                        </p:tgtEl>
                                      </p:cBhvr>
                                    </p:animEffect>
                                  </p:childTnLst>
                                </p:cTn>
                              </p:par>
                            </p:childTnLst>
                          </p:cTn>
                        </p:par>
                        <p:par>
                          <p:cTn id="16" fill="hold">
                            <p:stCondLst>
                              <p:cond delay="3000"/>
                            </p:stCondLst>
                            <p:childTnLst>
                              <p:par>
                                <p:cTn id="17" presetID="14" presetClass="entr" presetSubtype="5"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vertical)">
                                      <p:cBhvr>
                                        <p:cTn id="1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Finally . . .</a:t>
            </a:r>
          </a:p>
        </p:txBody>
      </p:sp>
      <p:pic>
        <p:nvPicPr>
          <p:cNvPr id="8" name="Picture 7">
            <a:extLst>
              <a:ext uri="{FF2B5EF4-FFF2-40B4-BE49-F238E27FC236}">
                <a16:creationId xmlns:a16="http://schemas.microsoft.com/office/drawing/2014/main" id="{E203EDC6-6060-4718-812A-66BB06A1264C}"/>
              </a:ext>
            </a:extLst>
          </p:cNvPr>
          <p:cNvPicPr>
            <a:picLocks noChangeAspect="1"/>
          </p:cNvPicPr>
          <p:nvPr/>
        </p:nvPicPr>
        <p:blipFill>
          <a:blip r:embed="rId3"/>
          <a:stretch>
            <a:fillRect/>
          </a:stretch>
        </p:blipFill>
        <p:spPr>
          <a:xfrm>
            <a:off x="2564296" y="1780760"/>
            <a:ext cx="3657600" cy="4313345"/>
          </a:xfrm>
          <a:prstGeom prst="rect">
            <a:avLst/>
          </a:prstGeom>
        </p:spPr>
      </p:pic>
    </p:spTree>
    <p:extLst>
      <p:ext uri="{BB962C8B-B14F-4D97-AF65-F5344CB8AC3E}">
        <p14:creationId xmlns:p14="http://schemas.microsoft.com/office/powerpoint/2010/main" val="3862709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728" y="0"/>
            <a:ext cx="6607574" cy="1143000"/>
          </a:xfrm>
        </p:spPr>
        <p:txBody>
          <a:bodyPr>
            <a:normAutofit/>
          </a:bodyPr>
          <a:lstStyle/>
          <a:p>
            <a:r>
              <a:rPr lang="en-US" dirty="0"/>
              <a:t>Commissioner Recognition</a:t>
            </a:r>
          </a:p>
        </p:txBody>
      </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0" b="98731" l="0" r="98944"/>
                    </a14:imgEffect>
                  </a14:imgLayer>
                </a14:imgProps>
              </a:ext>
              <a:ext uri="{28A0092B-C50C-407E-A947-70E740481C1C}">
                <a14:useLocalDpi xmlns:a14="http://schemas.microsoft.com/office/drawing/2010/main" val="0"/>
              </a:ext>
            </a:extLst>
          </a:blip>
          <a:stretch>
            <a:fillRect/>
          </a:stretch>
        </p:blipFill>
        <p:spPr>
          <a:xfrm>
            <a:off x="6348718" y="3044474"/>
            <a:ext cx="1180769" cy="163600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2881" y="4886432"/>
            <a:ext cx="2258273" cy="910449"/>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8364" y="4967788"/>
            <a:ext cx="2258273" cy="946879"/>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8036" y="3442398"/>
            <a:ext cx="2025211" cy="946879"/>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4441" y="1923955"/>
            <a:ext cx="2060031" cy="959811"/>
          </a:xfrm>
          <a:prstGeom prst="rect">
            <a:avLst/>
          </a:prstGeom>
        </p:spPr>
      </p:pic>
      <p:pic>
        <p:nvPicPr>
          <p:cNvPr id="12" name="Picture 11"/>
          <p:cNvPicPr>
            <a:picLocks noChangeAspect="1"/>
          </p:cNvPicPr>
          <p:nvPr/>
        </p:nvPicPr>
        <p:blipFill>
          <a:blip r:embed="rId9">
            <a:extLst>
              <a:ext uri="{BEBA8EAE-BF5A-486C-A8C5-ECC9F3942E4B}">
                <a14:imgProps xmlns:a14="http://schemas.microsoft.com/office/drawing/2010/main">
                  <a14:imgLayer r:embed="rId10">
                    <a14:imgEffect>
                      <a14:backgroundRemoval t="0" b="100000" l="313" r="100000"/>
                    </a14:imgEffect>
                  </a14:imgLayer>
                </a14:imgProps>
              </a:ext>
              <a:ext uri="{28A0092B-C50C-407E-A947-70E740481C1C}">
                <a14:useLocalDpi xmlns:a14="http://schemas.microsoft.com/office/drawing/2010/main" val="0"/>
              </a:ext>
            </a:extLst>
          </a:blip>
          <a:stretch>
            <a:fillRect/>
          </a:stretch>
        </p:blipFill>
        <p:spPr>
          <a:xfrm>
            <a:off x="5707044" y="1983182"/>
            <a:ext cx="2294353" cy="815583"/>
          </a:xfrm>
          <a:prstGeom prst="rect">
            <a:avLst/>
          </a:prstGeom>
          <a:solidFill>
            <a:schemeClr val="bg1">
              <a:lumMod val="65000"/>
              <a:alpha val="0"/>
            </a:schemeClr>
          </a:solidFill>
        </p:spPr>
      </p:pic>
      <p:pic>
        <p:nvPicPr>
          <p:cNvPr id="5" name="Picture 4"/>
          <p:cNvPicPr>
            <a:picLocks noChangeAspect="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45390" y1="3587" x2="45390" y2="3587"/>
                        <a14:foregroundMark x1="43972" y1="7399" x2="43972" y2="7399"/>
                        <a14:foregroundMark x1="44208" y1="7848" x2="44208" y2="7848"/>
                        <a14:foregroundMark x1="37352" y1="4260" x2="37352" y2="4260"/>
                        <a14:foregroundMark x1="38534" y1="4260" x2="38534" y2="4260"/>
                        <a14:foregroundMark x1="41844" y1="1121" x2="41844" y2="1121"/>
                        <a14:foregroundMark x1="48463" y1="6502" x2="48463" y2="6502"/>
                        <a14:foregroundMark x1="37116" y1="10090" x2="37116" y2="10090"/>
                        <a14:foregroundMark x1="30496" y1="6502" x2="30496" y2="6502"/>
                        <a14:foregroundMark x1="35225" y1="2466" x2="35225" y2="2466"/>
                        <a14:foregroundMark x1="31678" y1="13004" x2="31678" y2="13004"/>
                        <a14:foregroundMark x1="24113" y1="14574" x2="24113" y2="14574"/>
                        <a14:foregroundMark x1="23641" y1="12108" x2="23641" y2="12108"/>
                        <a14:foregroundMark x1="26478" y1="5830" x2="26478" y2="5830"/>
                        <a14:foregroundMark x1="26241" y1="17265" x2="26241" y2="17265"/>
                        <a14:foregroundMark x1="19385" y1="20404" x2="19385" y2="20404"/>
                        <a14:foregroundMark x1="17021" y1="16816" x2="17021" y2="16816"/>
                        <a14:foregroundMark x1="18440" y1="11883" x2="18440" y2="11883"/>
                        <a14:foregroundMark x1="20331" y1="23318" x2="20331" y2="23318"/>
                        <a14:foregroundMark x1="17730" y1="24439" x2="17730" y2="24439"/>
                        <a14:foregroundMark x1="13475" y1="27578" x2="13475" y2="27578"/>
                        <a14:foregroundMark x1="25768" y1="22646" x2="25768" y2="22646"/>
                        <a14:foregroundMark x1="11111" y1="23767" x2="11111" y2="23767"/>
                        <a14:foregroundMark x1="11820" y1="17937" x2="11820" y2="17937"/>
                        <a14:foregroundMark x1="14421" y1="32511" x2="14421" y2="32511"/>
                        <a14:foregroundMark x1="15839" y1="31166" x2="15839" y2="31166"/>
                        <a14:foregroundMark x1="9693" y1="34978" x2="9693" y2="34978"/>
                        <a14:foregroundMark x1="7565" y1="33857" x2="7565" y2="33857"/>
                        <a14:foregroundMark x1="7092" y1="30269" x2="7092" y2="30269"/>
                        <a14:foregroundMark x1="6619" y1="26233" x2="6619" y2="26233"/>
                        <a14:foregroundMark x1="8038" y1="39686" x2="8038" y2="39686"/>
                        <a14:foregroundMark x1="11584" y1="39686" x2="11584" y2="39686"/>
                        <a14:foregroundMark x1="10402" y1="44843" x2="10402" y2="44843"/>
                        <a14:foregroundMark x1="11348" y1="44843" x2="11348" y2="44843"/>
                        <a14:foregroundMark x1="7092" y1="50000" x2="7092" y2="50000"/>
                        <a14:foregroundMark x1="5674" y1="43946" x2="5674" y2="43946"/>
                        <a14:foregroundMark x1="4255" y1="48879" x2="4255" y2="48879"/>
                        <a14:foregroundMark x1="3546" y1="55157" x2="3546" y2="55157"/>
                        <a14:foregroundMark x1="3546" y1="54036" x2="3546" y2="54036"/>
                        <a14:foregroundMark x1="709" y1="51121" x2="709" y2="51121"/>
                        <a14:foregroundMark x1="7092" y1="60314" x2="7092" y2="60314"/>
                        <a14:foregroundMark x1="9693" y1="55381" x2="9693" y2="55381"/>
                        <a14:foregroundMark x1="11584" y1="61211" x2="11584" y2="61211"/>
                        <a14:foregroundMark x1="12293" y1="59641" x2="12293" y2="59641"/>
                        <a14:foregroundMark x1="10875" y1="65919" x2="10875" y2="65919"/>
                        <a14:foregroundMark x1="12530" y1="72646" x2="12530" y2="72646"/>
                        <a14:foregroundMark x1="15839" y1="68161" x2="15839" y2="68161"/>
                        <a14:foregroundMark x1="14184" y1="77803" x2="14184" y2="77803"/>
                        <a14:foregroundMark x1="20095" y1="74664" x2="20095" y2="74664"/>
                        <a14:foregroundMark x1="26005" y1="78700" x2="26005" y2="78700"/>
                        <a14:foregroundMark x1="25059" y1="77803" x2="25059" y2="77803"/>
                        <a14:foregroundMark x1="23404" y1="73318" x2="23404" y2="73318"/>
                        <a14:foregroundMark x1="20567" y1="82287" x2="20567" y2="82287"/>
                        <a14:foregroundMark x1="12293" y1="80942" x2="12293" y2="80942"/>
                        <a14:foregroundMark x1="24586" y1="85874" x2="24586" y2="85874"/>
                        <a14:foregroundMark x1="32151" y1="83184" x2="32151" y2="83184"/>
                        <a14:foregroundMark x1="39953" y1="86323" x2="39953" y2="86323"/>
                        <a14:foregroundMark x1="38298" y1="86996" x2="38298" y2="86996"/>
                        <a14:foregroundMark x1="27187" y1="88565" x2="27187" y2="88565"/>
                        <a14:foregroundMark x1="26005" y1="91256" x2="26005" y2="91256"/>
                        <a14:foregroundMark x1="48227" y1="93722" x2="48227" y2="93722"/>
                        <a14:foregroundMark x1="37589" y1="94619" x2="37589" y2="94619"/>
                        <a14:foregroundMark x1="39716" y1="98206" x2="39716" y2="98206"/>
                        <a14:foregroundMark x1="43735" y1="97309" x2="43735" y2="97309"/>
                        <a14:foregroundMark x1="37589" y1="98879" x2="37589" y2="98879"/>
                        <a14:foregroundMark x1="59102" y1="97982" x2="59102" y2="97982"/>
                        <a14:foregroundMark x1="62175" y1="98206" x2="62175" y2="98206"/>
                        <a14:foregroundMark x1="61229" y1="93946" x2="61229" y2="93946"/>
                        <a14:foregroundMark x1="62884" y1="90135" x2="62884" y2="90135"/>
                        <a14:foregroundMark x1="64539" y1="90359" x2="64539" y2="90359"/>
                        <a14:foregroundMark x1="59574" y1="91256" x2="59574" y2="91256"/>
                        <a14:foregroundMark x1="74232" y1="91480" x2="74232" y2="91480"/>
                        <a14:foregroundMark x1="68794" y1="80045" x2="68794" y2="80045"/>
                        <a14:foregroundMark x1="74941" y1="85874" x2="74941" y2="85874"/>
                        <a14:foregroundMark x1="79196" y1="82735" x2="79196" y2="82735"/>
                        <a14:foregroundMark x1="73995" y1="83408" x2="73995" y2="83408"/>
                        <a14:foregroundMark x1="73286" y1="79821" x2="73286" y2="79821"/>
                        <a14:foregroundMark x1="76832" y1="73543" x2="76832" y2="73543"/>
                        <a14:foregroundMark x1="84397" y1="77354" x2="84397" y2="77354"/>
                        <a14:foregroundMark x1="79196" y1="76233" x2="79196" y2="76233"/>
                        <a14:foregroundMark x1="90307" y1="71749" x2="90307" y2="71749"/>
                        <a14:foregroundMark x1="91726" y1="69955" x2="91726" y2="69955"/>
                        <a14:foregroundMark x1="84870" y1="75336" x2="84870" y2="75336"/>
                        <a14:foregroundMark x1="89125" y1="65022" x2="89125" y2="65022"/>
                        <a14:foregroundMark x1="95981" y1="56054" x2="95981" y2="56054"/>
                        <a14:foregroundMark x1="92671" y1="60090" x2="92671" y2="60090"/>
                        <a14:foregroundMark x1="91253" y1="56278" x2="91253" y2="56278"/>
                        <a14:foregroundMark x1="96454" y1="49103" x2="96454" y2="49103"/>
                        <a14:foregroundMark x1="88416" y1="44395" x2="88416" y2="44395"/>
                        <a14:foregroundMark x1="95981" y1="41031" x2="95981" y2="41031"/>
                        <a14:foregroundMark x1="86761" y1="38341" x2="86761" y2="38341"/>
                        <a14:foregroundMark x1="92435" y1="34529" x2="92435" y2="34529"/>
                        <a14:foregroundMark x1="85579" y1="31839" x2="85579" y2="31839"/>
                        <a14:foregroundMark x1="89598" y1="23543" x2="89598" y2="23543"/>
                        <a14:foregroundMark x1="81797" y1="24888" x2="81797" y2="24888"/>
                        <a14:foregroundMark x1="84397" y1="19955" x2="84397" y2="19955"/>
                        <a14:foregroundMark x1="77069" y1="18834" x2="77069" y2="18834"/>
                        <a14:foregroundMark x1="77069" y1="12108" x2="77069" y2="12108"/>
                        <a14:foregroundMark x1="73759" y1="6726" x2="73759" y2="6726"/>
                        <a14:foregroundMark x1="70922" y1="7399" x2="70922" y2="7399"/>
                        <a14:foregroundMark x1="65012" y1="2466" x2="65012" y2="2466"/>
                        <a14:foregroundMark x1="61466" y1="10314" x2="61466" y2="10314"/>
                        <a14:foregroundMark x1="67139" y1="13004" x2="67139" y2="13004"/>
                        <a14:foregroundMark x1="62175" y1="5157" x2="62175" y2="5157"/>
                        <a14:foregroundMark x1="57210" y1="4260" x2="57210" y2="4260"/>
                        <a14:foregroundMark x1="56028" y1="8072" x2="56028" y2="8072"/>
                        <a14:foregroundMark x1="88180" y1="17937" x2="88180" y2="17937"/>
                        <a14:foregroundMark x1="81087" y1="11659" x2="81087" y2="11659"/>
                        <a14:foregroundMark x1="60993" y1="86771" x2="60993" y2="86771"/>
                        <a14:foregroundMark x1="84397" y1="69507" x2="84397" y2="69507"/>
                        <a14:foregroundMark x1="88652" y1="62556" x2="88652" y2="62556"/>
                        <a14:foregroundMark x1="52719" y1="91256" x2="52719" y2="91256"/>
                        <a14:foregroundMark x1="86998" y1="81390" x2="86998" y2="81390"/>
                        <a14:foregroundMark x1="50118" y1="95291" x2="50118" y2="95291"/>
                        <a14:foregroundMark x1="44917" y1="95067" x2="44917" y2="95067"/>
                        <a14:foregroundMark x1="45626" y1="95067" x2="45626" y2="95067"/>
                        <a14:foregroundMark x1="44444" y1="97085" x2="44444" y2="97085"/>
                        <a14:foregroundMark x1="45154" y1="97085" x2="45154" y2="97085"/>
                        <a14:foregroundMark x1="45863" y1="96861" x2="45863" y2="96861"/>
                        <a14:foregroundMark x1="46336" y1="96861" x2="46336" y2="96861"/>
                        <a14:foregroundMark x1="47045" y1="96861" x2="47045" y2="96861"/>
                        <a14:foregroundMark x1="47754" y1="96861" x2="47754" y2="96861"/>
                        <a14:foregroundMark x1="48463" y1="96861" x2="48463" y2="96861"/>
                        <a14:foregroundMark x1="55319" y1="93274" x2="55319" y2="93274"/>
                        <a14:foregroundMark x1="54610" y1="93498" x2="54610" y2="93498"/>
                        <a14:foregroundMark x1="54610" y1="95067" x2="54610" y2="95067"/>
                        <a14:foregroundMark x1="53901" y1="95291" x2="53901" y2="95291"/>
                        <a14:foregroundMark x1="56501" y1="97085" x2="56501" y2="97085"/>
                        <a14:foregroundMark x1="55083" y1="97085" x2="55083" y2="97085"/>
                        <a14:foregroundMark x1="54137" y1="96861" x2="54137" y2="96861"/>
                        <a14:foregroundMark x1="52955" y1="96637" x2="52955" y2="96637"/>
                        <a14:foregroundMark x1="53428" y1="96861" x2="53428" y2="96861"/>
                        <a14:foregroundMark x1="52246" y1="96861" x2="52246" y2="96861"/>
                        <a14:foregroundMark x1="51773" y1="96637" x2="51773" y2="96637"/>
                        <a14:foregroundMark x1="72577" y1="88117" x2="72577" y2="88117"/>
                        <a14:foregroundMark x1="78014" y1="78700" x2="78014" y2="78700"/>
                        <a14:foregroundMark x1="65248" y1="99776" x2="65248" y2="99776"/>
                        <a14:foregroundMark x1="65721" y1="99776" x2="65721" y2="99776"/>
                        <a14:foregroundMark x1="65957" y1="99552" x2="65957" y2="99552"/>
                        <a14:foregroundMark x1="35225" y1="99776" x2="35225" y2="99776"/>
                        <a14:foregroundMark x1="33806" y1="99552" x2="33806" y2="99552"/>
                        <a14:backgroundMark x1="8511" y1="67937" x2="8511" y2="67937"/>
                        <a14:backgroundMark x1="11111" y1="69955" x2="11111" y2="69955"/>
                        <a14:backgroundMark x1="28842" y1="90135" x2="28842" y2="90135"/>
                        <a14:backgroundMark x1="91726" y1="67713" x2="91726" y2="67713"/>
                        <a14:backgroundMark x1="7801" y1="58520" x2="7801" y2="58520"/>
                        <a14:backgroundMark x1="27896" y1="84529" x2="27896" y2="84529"/>
                        <a14:backgroundMark x1="81560" y1="76457" x2="81560" y2="76457"/>
                        <a14:backgroundMark x1="50827" y1="448" x2="50827" y2="448"/>
                        <a14:backgroundMark x1="86998" y1="26906" x2="86998" y2="26906"/>
                        <a14:backgroundMark x1="50118" y1="94170" x2="50118" y2="94170"/>
                        <a14:backgroundMark x1="90544" y1="68386" x2="90544" y2="68386"/>
                        <a14:backgroundMark x1="88889" y1="70179" x2="88889" y2="70179"/>
                        <a14:backgroundMark x1="48936" y1="96413" x2="48936" y2="96413"/>
                        <a14:backgroundMark x1="53664" y1="93722" x2="53664" y2="93722"/>
                        <a14:backgroundMark x1="55319" y1="94170" x2="55319" y2="94170"/>
                        <a14:backgroundMark x1="60757" y1="89686" x2="60757" y2="89686"/>
                        <a14:backgroundMark x1="60047" y1="90135" x2="60047" y2="90135"/>
                        <a14:backgroundMark x1="85816" y1="73318" x2="85816" y2="73318"/>
                        <a14:backgroundMark x1="85343" y1="73767" x2="85343" y2="73767"/>
                        <a14:backgroundMark x1="72340" y1="84753" x2="72340" y2="84753"/>
                        <a14:backgroundMark x1="79905" y1="78475" x2="79905" y2="78475"/>
                        <a14:backgroundMark x1="39007" y1="89238" x2="39007" y2="89238"/>
                      </a14:backgroundRemoval>
                    </a14:imgEffect>
                  </a14:imgLayer>
                </a14:imgProps>
              </a:ext>
              <a:ext uri="{28A0092B-C50C-407E-A947-70E740481C1C}">
                <a14:useLocalDpi xmlns:a14="http://schemas.microsoft.com/office/drawing/2010/main" val="0"/>
              </a:ext>
            </a:extLst>
          </a:blip>
          <a:stretch>
            <a:fillRect/>
          </a:stretch>
        </p:blipFill>
        <p:spPr>
          <a:xfrm>
            <a:off x="3651219" y="3022879"/>
            <a:ext cx="1865376" cy="1739438"/>
          </a:xfrm>
          <a:prstGeom prst="rect">
            <a:avLst/>
          </a:prstGeom>
        </p:spPr>
      </p:pic>
    </p:spTree>
    <p:extLst>
      <p:ext uri="{BB962C8B-B14F-4D97-AF65-F5344CB8AC3E}">
        <p14:creationId xmlns:p14="http://schemas.microsoft.com/office/powerpoint/2010/main" val="270051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par>
                          <p:cTn id="20" fill="hold">
                            <p:stCondLst>
                              <p:cond delay="5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60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par>
                          <p:cTn id="28" fill="hold">
                            <p:stCondLst>
                              <p:cond delay="7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 Tips</a:t>
            </a:r>
          </a:p>
        </p:txBody>
      </p:sp>
      <p:pic>
        <p:nvPicPr>
          <p:cNvPr id="7" name="Picture 6"/>
          <p:cNvPicPr>
            <a:picLocks noChangeAspect="1"/>
          </p:cNvPicPr>
          <p:nvPr/>
        </p:nvPicPr>
        <p:blipFill>
          <a:blip r:embed="rId3"/>
          <a:stretch>
            <a:fillRect/>
          </a:stretch>
        </p:blipFill>
        <p:spPr>
          <a:xfrm>
            <a:off x="2590800" y="1256891"/>
            <a:ext cx="3928871" cy="4835061"/>
          </a:xfrm>
          <a:prstGeom prst="rect">
            <a:avLst/>
          </a:prstGeom>
        </p:spPr>
      </p:pic>
    </p:spTree>
    <p:extLst>
      <p:ext uri="{BB962C8B-B14F-4D97-AF65-F5344CB8AC3E}">
        <p14:creationId xmlns:p14="http://schemas.microsoft.com/office/powerpoint/2010/main" val="1442308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 Tips</a:t>
            </a:r>
          </a:p>
        </p:txBody>
      </p:sp>
      <p:pic>
        <p:nvPicPr>
          <p:cNvPr id="1026" name="Picture 2" descr="Image result for roste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60" b="98297" l="2486" r="97514">
                        <a14:foregroundMark x1="95304" y1="7056" x2="82597" y2="12652"/>
                        <a14:foregroundMark x1="82597" y1="12652" x2="4972" y2="97080"/>
                        <a14:foregroundMark x1="4420" y1="7786" x2="44199" y2="30657"/>
                        <a14:foregroundMark x1="44199" y1="30657" x2="79282" y2="69586"/>
                        <a14:foregroundMark x1="79282" y1="69586" x2="92265" y2="91484"/>
                        <a14:foregroundMark x1="92265" y1="91484" x2="96961" y2="95864"/>
                        <a14:foregroundMark x1="46133" y1="1460" x2="49171" y2="52798"/>
                        <a14:foregroundMark x1="49171" y1="52798" x2="61602" y2="80049"/>
                        <a14:foregroundMark x1="61602" y1="80049" x2="61878" y2="96837"/>
                        <a14:foregroundMark x1="76796" y1="6326" x2="66022" y2="14112"/>
                        <a14:foregroundMark x1="66022" y1="14112" x2="26519" y2="82725"/>
                        <a14:foregroundMark x1="26519" y1="82725" x2="14365" y2="88078"/>
                        <a14:foregroundMark x1="14365" y1="88078" x2="4972" y2="97810"/>
                        <a14:foregroundMark x1="96133" y1="8516" x2="29006" y2="76886"/>
                        <a14:foregroundMark x1="29006" y1="76886" x2="25414" y2="88808"/>
                        <a14:foregroundMark x1="25414" y1="88808" x2="28177" y2="98297"/>
                        <a14:foregroundMark x1="19890" y1="81022" x2="11878" y2="44526"/>
                        <a14:foregroundMark x1="11878" y1="44526" x2="18785" y2="33820"/>
                        <a14:foregroundMark x1="18785" y1="33820" x2="27901" y2="28224"/>
                        <a14:foregroundMark x1="92265" y1="8516" x2="8287" y2="8516"/>
                        <a14:foregroundMark x1="8287" y1="8516" x2="4972" y2="20681"/>
                        <a14:foregroundMark x1="4972" y1="20681" x2="8011" y2="35280"/>
                        <a14:foregroundMark x1="39227" y1="3893" x2="25691" y2="26764"/>
                        <a14:foregroundMark x1="25691" y1="26764" x2="12707" y2="32360"/>
                        <a14:foregroundMark x1="12707" y1="32360" x2="2762" y2="41119"/>
                        <a14:foregroundMark x1="2762" y1="41119" x2="9392" y2="66423"/>
                        <a14:foregroundMark x1="9392" y1="66423" x2="22376" y2="90268"/>
                        <a14:foregroundMark x1="22376" y1="90268" x2="33149" y2="97080"/>
                        <a14:foregroundMark x1="33149" y1="97080" x2="79558" y2="98054"/>
                        <a14:foregroundMark x1="82859" y1="97698" x2="93094" y2="96594"/>
                        <a14:foregroundMark x1="79558" y1="98054" x2="79701" y2="98039"/>
                        <a14:foregroundMark x1="93094" y1="96594" x2="94751" y2="94647"/>
                        <a14:foregroundMark x1="18785" y1="86375" x2="26243" y2="96594"/>
                        <a14:foregroundMark x1="26243" y1="96594" x2="11326" y2="96594"/>
                        <a14:foregroundMark x1="11326" y1="96594" x2="6354" y2="84428"/>
                        <a14:foregroundMark x1="6354" y1="84428" x2="8564" y2="60827"/>
                        <a14:foregroundMark x1="8564" y1="60827" x2="5525" y2="37226"/>
                        <a14:foregroundMark x1="5525" y1="37226" x2="31215" y2="25547"/>
                        <a14:foregroundMark x1="31215" y1="25547" x2="24309" y2="13382"/>
                        <a14:foregroundMark x1="24309" y1="13382" x2="13260" y2="21898"/>
                        <a14:foregroundMark x1="13260" y1="21898" x2="12983" y2="18978"/>
                        <a14:foregroundMark x1="83149" y1="11679" x2="71547" y2="18005"/>
                        <a14:foregroundMark x1="71547" y1="18005" x2="67403" y2="18005"/>
                        <a14:foregroundMark x1="80663" y1="12652" x2="67680" y2="15328"/>
                        <a14:foregroundMark x1="67680" y1="15328" x2="58287" y2="6569"/>
                        <a14:foregroundMark x1="58287" y1="6569" x2="45304" y2="2433"/>
                        <a14:foregroundMark x1="45304" y1="2433" x2="34254" y2="9489"/>
                        <a14:foregroundMark x1="34254" y1="9489" x2="32873" y2="21168"/>
                        <a14:foregroundMark x1="32873" y1="21168" x2="14365" y2="54015"/>
                        <a14:foregroundMark x1="14365" y1="54015" x2="29006" y2="88078"/>
                        <a14:foregroundMark x1="29006" y1="88078" x2="38674" y2="97080"/>
                        <a14:foregroundMark x1="81127" y1="95576" x2="86740" y2="95377"/>
                        <a14:foregroundMark x1="38674" y1="97080" x2="77788" y2="95694"/>
                        <a14:foregroundMark x1="86740" y1="95377" x2="96685" y2="86618"/>
                        <a14:foregroundMark x1="96685" y1="86618" x2="97514" y2="13382"/>
                        <a14:foregroundMark x1="97514" y1="13382" x2="85359" y2="7299"/>
                        <a14:foregroundMark x1="85359" y1="7299" x2="60773" y2="7786"/>
                        <a14:foregroundMark x1="73757" y1="52311" x2="33425" y2="60341"/>
                        <a14:foregroundMark x1="33425" y1="60341" x2="47514" y2="60341"/>
                        <a14:foregroundMark x1="47514" y1="60341" x2="50829" y2="59367"/>
                        <a14:foregroundMark x1="30110" y1="63504" x2="29558" y2="65207"/>
                        <a14:foregroundMark x1="36464" y1="75669" x2="81492" y2="61557"/>
                        <a14:foregroundMark x1="82597" y1="49635" x2="92818" y2="44769"/>
                        <a14:foregroundMark x1="87569" y1="61071" x2="94475" y2="59367"/>
                        <a14:foregroundMark x1="83702" y1="71776" x2="83978" y2="73236"/>
                        <a14:foregroundMark x1="86464" y1="71290" x2="42541" y2="85645"/>
                        <a14:foregroundMark x1="90884" y1="80779" x2="64641" y2="91971"/>
                        <a14:foregroundMark x1="83978" y1="31873" x2="25691" y2="49878"/>
                        <a14:foregroundMark x1="37845" y1="32117" x2="50276" y2="37226"/>
                        <a14:foregroundMark x1="50276" y1="37226" x2="62431" y2="31873"/>
                        <a14:foregroundMark x1="62431" y1="31873" x2="75414" y2="29684"/>
                        <a14:foregroundMark x1="47238" y1="37470" x2="33978" y2="40146"/>
                        <a14:foregroundMark x1="33978" y1="40146" x2="36740" y2="32360"/>
                        <a14:foregroundMark x1="49724" y1="8516" x2="49724" y2="16058"/>
                        <a14:foregroundMark x1="93646" y1="22384" x2="85359" y2="28954"/>
                        <a14:backgroundMark x1="35337" y1="2247" x2="36740" y2="2190"/>
                        <a14:backgroundMark x1="829" y1="3650" x2="34895" y2="2265"/>
                        <a14:backgroundMark x1="83603" y1="3704" x2="99448" y2="3893"/>
                        <a14:backgroundMark x1="73281" y1="3581" x2="83402" y2="3702"/>
                        <a14:backgroundMark x1="58564" y1="3406" x2="73269" y2="3581"/>
                        <a14:backgroundMark x1="99448" y1="3893" x2="99448" y2="3893"/>
                        <a14:backgroundMark x1="83149" y1="98054" x2="80110" y2="98540"/>
                        <a14:backgroundMark x1="78453" y1="98297" x2="78453" y2="98297"/>
                        <a14:backgroundMark x1="78729" y1="98297" x2="78729" y2="98297"/>
                        <a14:backgroundMark x1="79006" y1="98783" x2="79006" y2="98783"/>
                      </a14:backgroundRemoval>
                    </a14:imgEffect>
                  </a14:imgLayer>
                </a14:imgProps>
              </a:ext>
              <a:ext uri="{28A0092B-C50C-407E-A947-70E740481C1C}">
                <a14:useLocalDpi xmlns:a14="http://schemas.microsoft.com/office/drawing/2010/main" val="0"/>
              </a:ext>
            </a:extLst>
          </a:blip>
          <a:srcRect/>
          <a:stretch>
            <a:fillRect/>
          </a:stretch>
        </p:blipFill>
        <p:spPr bwMode="auto">
          <a:xfrm rot="20230891">
            <a:off x="2797422" y="1648551"/>
            <a:ext cx="3622110" cy="4112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18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3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 Tips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165" y="1417638"/>
            <a:ext cx="4461669" cy="4545012"/>
          </a:xfrm>
          <a:prstGeom prst="rect">
            <a:avLst/>
          </a:prstGeom>
        </p:spPr>
      </p:pic>
    </p:spTree>
    <p:extLst>
      <p:ext uri="{BB962C8B-B14F-4D97-AF65-F5344CB8AC3E}">
        <p14:creationId xmlns:p14="http://schemas.microsoft.com/office/powerpoint/2010/main" val="275441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Summary</a:t>
            </a:r>
          </a:p>
        </p:txBody>
      </p:sp>
      <p:sp>
        <p:nvSpPr>
          <p:cNvPr id="3" name="Content Placeholder 2"/>
          <p:cNvSpPr>
            <a:spLocks noGrp="1"/>
          </p:cNvSpPr>
          <p:nvPr>
            <p:ph idx="1"/>
          </p:nvPr>
        </p:nvSpPr>
        <p:spPr>
          <a:xfrm>
            <a:off x="287241" y="1623060"/>
            <a:ext cx="8169965" cy="5029200"/>
          </a:xfrm>
        </p:spPr>
        <p:txBody>
          <a:bodyPr>
            <a:normAutofit/>
          </a:bodyPr>
          <a:lstStyle/>
          <a:p>
            <a:r>
              <a:rPr lang="en-US" dirty="0"/>
              <a:t>Identifying and recruiting unit commissioners is a role of the district commissioner.</a:t>
            </a:r>
          </a:p>
          <a:p>
            <a:pPr marL="0" indent="0">
              <a:buNone/>
            </a:pPr>
            <a:endParaRPr lang="en-US" sz="2400" dirty="0"/>
          </a:p>
          <a:p>
            <a:r>
              <a:rPr lang="en-US" dirty="0"/>
              <a:t>The 5 Ps - Preparation, passion, potential, priorities and poaching – is a successful recruitment process.</a:t>
            </a:r>
          </a:p>
          <a:p>
            <a:endParaRPr lang="en-US" sz="2400" dirty="0"/>
          </a:p>
          <a:p>
            <a:r>
              <a:rPr lang="en-US" dirty="0"/>
              <a:t>Understanding the skills required for commissioners provides better service to units.</a:t>
            </a:r>
          </a:p>
        </p:txBody>
      </p:sp>
    </p:spTree>
    <p:extLst>
      <p:ext uri="{BB962C8B-B14F-4D97-AF65-F5344CB8AC3E}">
        <p14:creationId xmlns:p14="http://schemas.microsoft.com/office/powerpoint/2010/main" val="2450241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Image result for light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6401" y="3262086"/>
            <a:ext cx="4651198" cy="308394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119186" y="1417638"/>
            <a:ext cx="7286625" cy="1600438"/>
          </a:xfrm>
          <a:prstGeom prst="rect">
            <a:avLst/>
          </a:prstGeom>
          <a:noFill/>
        </p:spPr>
        <p:txBody>
          <a:bodyPr wrap="square" rtlCol="0">
            <a:spAutoFit/>
          </a:bodyPr>
          <a:lstStyle/>
          <a:p>
            <a:r>
              <a:rPr lang="en-US" sz="2200" dirty="0">
                <a:latin typeface="+mn-lt"/>
              </a:rPr>
              <a:t>“I can think of no other edifice constructed by man as altruistic as a lighthouse. They were built only to serve. They weren’t built for any other purpose…”      	</a:t>
            </a:r>
            <a:r>
              <a:rPr lang="en-US" sz="1200" dirty="0">
                <a:latin typeface="+mn-lt"/>
              </a:rPr>
              <a:t>....George Bernard Shaw</a:t>
            </a:r>
          </a:p>
          <a:p>
            <a:endParaRPr lang="en-US" sz="3200" dirty="0">
              <a:latin typeface="+mn-lt"/>
            </a:endParaRPr>
          </a:p>
        </p:txBody>
      </p:sp>
      <p:sp>
        <p:nvSpPr>
          <p:cNvPr id="12" name="Content Placeholder 5"/>
          <p:cNvSpPr txBox="1">
            <a:spLocks noGrp="1"/>
          </p:cNvSpPr>
          <p:nvPr>
            <p:ph idx="1"/>
          </p:nvPr>
        </p:nvSpPr>
        <p:spPr>
          <a:xfrm>
            <a:off x="775252" y="1661648"/>
            <a:ext cx="7781726" cy="1439368"/>
          </a:xfrm>
          <a:prstGeom prst="rect">
            <a:avLst/>
          </a:prstGeom>
          <a:noFill/>
        </p:spPr>
        <p:txBody>
          <a:bodyPr wrap="square" rtlCol="0">
            <a:spAutoFit/>
          </a:bodyPr>
          <a:lstStyle/>
          <a:p>
            <a:pPr marL="0" indent="0">
              <a:buNone/>
            </a:pPr>
            <a:r>
              <a:rPr lang="en-US" sz="2200" dirty="0">
                <a:latin typeface="+mn-lt"/>
              </a:rPr>
              <a:t>Can you think of any other Scouter as altruistic as a commissioner?</a:t>
            </a:r>
          </a:p>
          <a:p>
            <a:pPr marL="0" indent="0">
              <a:buNone/>
            </a:pPr>
            <a:r>
              <a:rPr lang="en-US" sz="2200" dirty="0">
                <a:latin typeface="+mn-lt"/>
              </a:rPr>
              <a:t>They were created only to serve. They weren’t recruited for any other purpose…   </a:t>
            </a:r>
            <a:r>
              <a:rPr lang="en-US" sz="1200" dirty="0">
                <a:latin typeface="+mn-lt"/>
              </a:rPr>
              <a:t>						</a:t>
            </a:r>
            <a:endParaRPr lang="en-US" sz="3200" dirty="0">
              <a:latin typeface="+mn-lt"/>
            </a:endParaRPr>
          </a:p>
        </p:txBody>
      </p:sp>
    </p:spTree>
    <p:extLst>
      <p:ext uri="{BB962C8B-B14F-4D97-AF65-F5344CB8AC3E}">
        <p14:creationId xmlns:p14="http://schemas.microsoft.com/office/powerpoint/2010/main" val="79730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fade">
                                      <p:cBhvr>
                                        <p:cTn id="7" dur="3000"/>
                                        <p:tgtEl>
                                          <p:spTgt spid="6150"/>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989</TotalTime>
  <Words>3438</Words>
  <Application>Microsoft Office PowerPoint</Application>
  <PresentationFormat>On-screen Show (4:3)</PresentationFormat>
  <Paragraphs>272</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Wingdings</vt:lpstr>
      <vt:lpstr>Office Theme</vt:lpstr>
      <vt:lpstr>BCS 112   Recruiting Unit Commissioners</vt:lpstr>
      <vt:lpstr>Course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Shopping Trip!</vt:lpstr>
      <vt:lpstr>Where?</vt:lpstr>
      <vt:lpstr>Where?</vt:lpstr>
      <vt:lpstr>How?</vt:lpstr>
      <vt:lpstr>Why?</vt:lpstr>
      <vt:lpstr>Finally . . .</vt:lpstr>
      <vt:lpstr>Commissioner Recognition</vt:lpstr>
      <vt:lpstr>Recruiting Tips</vt:lpstr>
      <vt:lpstr>Recruiting Tips</vt:lpstr>
      <vt:lpstr>Recruiting Tips</vt:lpstr>
      <vt:lpstr>Course 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Fornadel</dc:creator>
  <cp:lastModifiedBy>Leonard H Chase</cp:lastModifiedBy>
  <cp:revision>104</cp:revision>
  <dcterms:created xsi:type="dcterms:W3CDTF">2017-02-14T13:02:44Z</dcterms:created>
  <dcterms:modified xsi:type="dcterms:W3CDTF">2019-09-24T18:06:39Z</dcterms:modified>
</cp:coreProperties>
</file>