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6"/>
  </p:normalViewPr>
  <p:slideViewPr>
    <p:cSldViewPr snapToGrid="0" snapToObjects="1">
      <p:cViewPr varScale="1">
        <p:scale>
          <a:sx n="118" d="100"/>
          <a:sy n="118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6" descr="venturing.png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855023" y="3613125"/>
            <a:ext cx="1433948" cy="1168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and Quot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 descr="venturi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4148473"/>
            <a:ext cx="928175" cy="756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hape 10"/>
          <p:cNvCxnSpPr/>
          <p:nvPr/>
        </p:nvCxnSpPr>
        <p:spPr>
          <a:xfrm rot="10800000" flipH="1">
            <a:off x="392625" y="1017724"/>
            <a:ext cx="3071245" cy="5175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Shape 11"/>
          <p:cNvCxnSpPr/>
          <p:nvPr/>
        </p:nvCxnSpPr>
        <p:spPr>
          <a:xfrm>
            <a:off x="6324525" y="1719825"/>
            <a:ext cx="2443799" cy="0"/>
          </a:xfrm>
          <a:prstGeom prst="straightConnector1">
            <a:avLst/>
          </a:prstGeom>
          <a:noFill/>
          <a:ln w="12700" cap="flat" cmpd="sng">
            <a:solidFill>
              <a:srgbClr val="09713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Shape 12"/>
          <p:cNvCxnSpPr/>
          <p:nvPr/>
        </p:nvCxnSpPr>
        <p:spPr>
          <a:xfrm>
            <a:off x="6324525" y="3138700"/>
            <a:ext cx="2443799" cy="0"/>
          </a:xfrm>
          <a:prstGeom prst="straightConnector1">
            <a:avLst/>
          </a:prstGeom>
          <a:noFill/>
          <a:ln w="12700" cap="flat" cmpd="sng">
            <a:solidFill>
              <a:srgbClr val="09713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and Imag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 14" descr="venturi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4148473"/>
            <a:ext cx="928175" cy="756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Shape 15"/>
          <p:cNvCxnSpPr/>
          <p:nvPr/>
        </p:nvCxnSpPr>
        <p:spPr>
          <a:xfrm rot="10800000" flipH="1">
            <a:off x="392625" y="1017724"/>
            <a:ext cx="3071245" cy="5175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venturing_bl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4148473"/>
            <a:ext cx="928175" cy="756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hape 18"/>
          <p:cNvCxnSpPr/>
          <p:nvPr/>
        </p:nvCxnSpPr>
        <p:spPr>
          <a:xfrm rot="10800000" flipH="1">
            <a:off x="392625" y="1017724"/>
            <a:ext cx="3071245" cy="5175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Shape 19"/>
          <p:cNvCxnSpPr/>
          <p:nvPr/>
        </p:nvCxnSpPr>
        <p:spPr>
          <a:xfrm rot="10800000" flipH="1">
            <a:off x="392625" y="1017725"/>
            <a:ext cx="2986006" cy="5174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Option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hape 21" descr="venturing_bl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4148473"/>
            <a:ext cx="928175" cy="756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Shape 22"/>
          <p:cNvCxnSpPr/>
          <p:nvPr/>
        </p:nvCxnSpPr>
        <p:spPr>
          <a:xfrm rot="10800000" flipH="1">
            <a:off x="392625" y="1017724"/>
            <a:ext cx="3071245" cy="5175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Shape 23"/>
          <p:cNvCxnSpPr/>
          <p:nvPr/>
        </p:nvCxnSpPr>
        <p:spPr>
          <a:xfrm rot="10800000" flipH="1">
            <a:off x="392625" y="1017725"/>
            <a:ext cx="2986006" cy="5174"/>
          </a:xfrm>
          <a:prstGeom prst="straightConnector1">
            <a:avLst/>
          </a:prstGeom>
          <a:noFill/>
          <a:ln w="12700" cap="flat" cmpd="sng">
            <a:solidFill>
              <a:srgbClr val="FDD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scouting.webdamdb.com/bp/#/folder/600592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/>
        </p:nvSpPr>
        <p:spPr>
          <a:xfrm>
            <a:off x="311700" y="39380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"/>
              <a:buNone/>
            </a:pPr>
            <a:r>
              <a:rPr lang="en-US" sz="4200" b="1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Getting the Word Out</a:t>
            </a:r>
          </a:p>
        </p:txBody>
      </p:sp>
      <p:sp>
        <p:nvSpPr>
          <p:cNvPr id="29" name="Shape 29"/>
          <p:cNvSpPr txBox="1"/>
          <p:nvPr/>
        </p:nvSpPr>
        <p:spPr>
          <a:xfrm>
            <a:off x="311700" y="2446399"/>
            <a:ext cx="8520600" cy="65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Presenter’s Name(s)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/>
        </p:nvSpPr>
        <p:spPr>
          <a:xfrm>
            <a:off x="464100" y="11238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Methods: 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Calendars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Websites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Newsletters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Email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Facebook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Twitter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YouTube</a:t>
            </a:r>
          </a:p>
        </p:txBody>
      </p:sp>
      <p:sp>
        <p:nvSpPr>
          <p:cNvPr id="35" name="Shape 35"/>
          <p:cNvSpPr txBox="1"/>
          <p:nvPr/>
        </p:nvSpPr>
        <p:spPr>
          <a:xfrm>
            <a:off x="2917775" y="1123875"/>
            <a:ext cx="4034700" cy="249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Create a Communication Strategy: 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For recruiting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For retention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For current members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For your officers</a:t>
            </a:r>
          </a:p>
        </p:txBody>
      </p:sp>
      <p:sp>
        <p:nvSpPr>
          <p:cNvPr id="36" name="Shape 36"/>
          <p:cNvSpPr txBox="1"/>
          <p:nvPr/>
        </p:nvSpPr>
        <p:spPr>
          <a:xfrm>
            <a:off x="311700" y="445025"/>
            <a:ext cx="52191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Getting the Word Out</a:t>
            </a:r>
          </a:p>
        </p:txBody>
      </p:sp>
      <p:sp>
        <p:nvSpPr>
          <p:cNvPr id="37" name="Shape 37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pic>
        <p:nvPicPr>
          <p:cNvPr id="38" name="Shape 38"/>
          <p:cNvPicPr preferRelativeResize="0"/>
          <p:nvPr/>
        </p:nvPicPr>
        <p:blipFill rotWithShape="1">
          <a:blip r:embed="rId3">
            <a:alphaModFix/>
          </a:blip>
          <a:srcRect t="30204" b="29289"/>
          <a:stretch/>
        </p:blipFill>
        <p:spPr>
          <a:xfrm>
            <a:off x="7071375" y="363199"/>
            <a:ext cx="1730100" cy="90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Shape 39"/>
          <p:cNvPicPr preferRelativeResize="0"/>
          <p:nvPr/>
        </p:nvPicPr>
        <p:blipFill rotWithShape="1">
          <a:blip r:embed="rId4">
            <a:alphaModFix/>
          </a:blip>
          <a:srcRect r="25099"/>
          <a:stretch/>
        </p:blipFill>
        <p:spPr>
          <a:xfrm>
            <a:off x="6719749" y="1301474"/>
            <a:ext cx="1730100" cy="222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/>
        </p:nvSpPr>
        <p:spPr>
          <a:xfrm>
            <a:off x="311700" y="445025"/>
            <a:ext cx="40614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Websites</a:t>
            </a:r>
          </a:p>
        </p:txBody>
      </p:sp>
      <p:sp>
        <p:nvSpPr>
          <p:cNvPr id="45" name="Shape 45"/>
          <p:cNvSpPr txBox="1"/>
          <p:nvPr/>
        </p:nvSpPr>
        <p:spPr>
          <a:xfrm>
            <a:off x="311700" y="1017725"/>
            <a:ext cx="34380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lvl="0" indent="-285750" rtl="0">
              <a:lnSpc>
                <a:spcPct val="115000"/>
              </a:lnSpc>
              <a:spcBef>
                <a:spcPts val="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u="sng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Venturing.org</a:t>
            </a:r>
            <a:r>
              <a:rPr lang="en-US" sz="1600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 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u="sng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CRVenturing.org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u="sng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NERVenturing-bsa.org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u="sng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SRVenturing-bsa.org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u="sng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WRVenturing.org</a:t>
            </a:r>
            <a:r>
              <a:rPr lang="en-US" sz="1600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 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Or create one of your own (with your SE’s permission)</a:t>
            </a:r>
          </a:p>
          <a:p>
            <a:pPr marL="1009650" lvl="1" indent="-285750" rtl="0">
              <a:lnSpc>
                <a:spcPct val="115000"/>
              </a:lnSpc>
              <a:spcBef>
                <a:spcPts val="5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Google Sites, </a:t>
            </a:r>
            <a:r>
              <a:rPr lang="en-US" sz="1600" dirty="0" err="1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Wordpress</a:t>
            </a:r>
            <a:endParaRPr lang="en-US" sz="1600" dirty="0">
              <a:solidFill>
                <a:srgbClr val="666666"/>
              </a:solidFill>
              <a:latin typeface="Arial" charset="0"/>
              <a:ea typeface="Arial" charset="0"/>
              <a:cs typeface="Arial" charset="0"/>
              <a:sym typeface="Roboto"/>
            </a:endParaRPr>
          </a:p>
        </p:txBody>
      </p:sp>
      <p:sp>
        <p:nvSpPr>
          <p:cNvPr id="46" name="Shape 46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pic>
        <p:nvPicPr>
          <p:cNvPr id="47" name="Shape 47" descr="Screen Shot 2017-01-04 at 9.33.24 PM.png"/>
          <p:cNvPicPr preferRelativeResize="0"/>
          <p:nvPr/>
        </p:nvPicPr>
        <p:blipFill rotWithShape="1">
          <a:blip r:embed="rId3">
            <a:alphaModFix/>
          </a:blip>
          <a:srcRect l="1448" r="1331"/>
          <a:stretch/>
        </p:blipFill>
        <p:spPr>
          <a:xfrm>
            <a:off x="4240600" y="962025"/>
            <a:ext cx="4717500" cy="2172600"/>
          </a:xfrm>
          <a:prstGeom prst="rect">
            <a:avLst/>
          </a:prstGeom>
          <a:noFill/>
          <a:ln w="28575" cap="flat" cmpd="sng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/>
        </p:nvSpPr>
        <p:spPr>
          <a:xfrm>
            <a:off x="311700" y="445025"/>
            <a:ext cx="40614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Council Websites</a:t>
            </a:r>
          </a:p>
        </p:txBody>
      </p:sp>
      <p:sp>
        <p:nvSpPr>
          <p:cNvPr id="53" name="Shape 53"/>
          <p:cNvSpPr txBox="1"/>
          <p:nvPr/>
        </p:nvSpPr>
        <p:spPr>
          <a:xfrm>
            <a:off x="402700" y="1170125"/>
            <a:ext cx="8054400" cy="235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Who is the audience?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Committee &amp; VOA members 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Potential Venturers (current Scouts and not) 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Advisors and other volunteers 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Venturers in units 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Venturers &amp; volunteers in other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councils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Everyone 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" charset="0"/>
              <a:ea typeface="Arial" charset="0"/>
              <a:cs typeface="Arial" charset="0"/>
              <a:sym typeface="Roboto"/>
            </a:endParaRPr>
          </a:p>
        </p:txBody>
      </p:sp>
      <p:sp>
        <p:nvSpPr>
          <p:cNvPr id="54" name="Shape 54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/>
        </p:nvSpPr>
        <p:spPr>
          <a:xfrm>
            <a:off x="412825" y="1170125"/>
            <a:ext cx="5552400" cy="304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What is the content?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About:  what is Venturing / </a:t>
            </a:r>
            <a:r>
              <a:rPr lang="en-US" sz="1600" dirty="0" err="1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BeAScout.org</a:t>
            </a: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 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Contact: VOA / Venturing Committee 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Events: calendar / links to events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Training: what is available / what is scheduled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News: newsletters / photos or stories 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VOA info: committee minutes and agendas, plans, goals, etc.</a:t>
            </a:r>
          </a:p>
        </p:txBody>
      </p:sp>
      <p:sp>
        <p:nvSpPr>
          <p:cNvPr id="60" name="Shape 60"/>
          <p:cNvSpPr txBox="1"/>
          <p:nvPr/>
        </p:nvSpPr>
        <p:spPr>
          <a:xfrm>
            <a:off x="311700" y="445025"/>
            <a:ext cx="40614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Council Websites</a:t>
            </a:r>
          </a:p>
        </p:txBody>
      </p:sp>
      <p:sp>
        <p:nvSpPr>
          <p:cNvPr id="61" name="Shape 61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/>
        </p:nvSpPr>
        <p:spPr>
          <a:xfrm>
            <a:off x="392525" y="1093925"/>
            <a:ext cx="60516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… is the critical element to all aspects of your Venturing Program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When you plan fun events, service events and training events always have a communication plan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Use backdating on all your events </a:t>
            </a:r>
          </a:p>
          <a:p>
            <a:pPr marL="552450" lvl="0" indent="-285750" rtl="0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Write as part of the overall plan the communication messages and consider the vehicle</a:t>
            </a:r>
          </a:p>
          <a:p>
            <a:pPr marL="552450" lvl="0" indent="-285750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Created by VP Communications and Associate Advisor of Communications</a:t>
            </a:r>
          </a:p>
          <a:p>
            <a:pPr marL="1009650" lvl="1" indent="-285750" rtl="0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Someone else on an interim basis</a:t>
            </a:r>
          </a:p>
          <a:p>
            <a:pPr marL="552450" lvl="0" indent="-285750" rtl="0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u="sng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Do</a:t>
            </a: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 market Venturing hard because no one else will do it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Communications Strategy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Example Calendar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pic>
        <p:nvPicPr>
          <p:cNvPr id="75" name="Shape 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150" y="1501050"/>
            <a:ext cx="4206300" cy="21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 descr="Screen Shot 2017-04-06 at 7.17.2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9774" y="316425"/>
            <a:ext cx="3437999" cy="3545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Example Newsletter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pic>
        <p:nvPicPr>
          <p:cNvPr id="83" name="Shape 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1387" y="1126800"/>
            <a:ext cx="2949600" cy="288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6612" y="1126804"/>
            <a:ext cx="3066000" cy="288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Email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sp>
        <p:nvSpPr>
          <p:cNvPr id="91" name="Shape 91"/>
          <p:cNvSpPr txBox="1"/>
          <p:nvPr/>
        </p:nvSpPr>
        <p:spPr>
          <a:xfrm>
            <a:off x="392525" y="1170125"/>
            <a:ext cx="58872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Venturing Yahoo Group</a:t>
            </a:r>
          </a:p>
          <a:p>
            <a: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Example: </a:t>
            </a:r>
            <a:r>
              <a:rPr lang="en-US" sz="1600" u="sng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http://</a:t>
            </a:r>
            <a:r>
              <a:rPr lang="en-US" sz="1600" u="sng" dirty="0" err="1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venturinglist.com</a:t>
            </a:r>
            <a:r>
              <a:rPr lang="en-US" sz="1600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 </a:t>
            </a: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	</a:t>
            </a:r>
          </a:p>
          <a:p>
            <a: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Thousands of members 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Develop email lists within your council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Venturing committee / VOA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Crew Presidents and Advisors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All registered members</a:t>
            </a:r>
          </a:p>
        </p:txBody>
      </p:sp>
      <p:pic>
        <p:nvPicPr>
          <p:cNvPr id="92" name="Shape 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2150" y="1777100"/>
            <a:ext cx="2983200" cy="8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Facebook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sp>
        <p:nvSpPr>
          <p:cNvPr id="99" name="Shape 99"/>
          <p:cNvSpPr txBox="1"/>
          <p:nvPr/>
        </p:nvSpPr>
        <p:spPr>
          <a:xfrm>
            <a:off x="392525" y="1170125"/>
            <a:ext cx="37434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lvl="0" indent="-285750" rtl="0">
              <a:lnSpc>
                <a:spcPct val="115000"/>
              </a:lnSpc>
              <a:spcBef>
                <a:spcPts val="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Add friends to Group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Post often- make them relevant</a:t>
            </a:r>
          </a:p>
          <a:p>
            <a:pPr marL="1009650" lvl="1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Share “Venturing, BSA” posts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Reply (comment) to questions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Live stream events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Links/Photos/Videos/Questions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Highlight your crews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4103825" y="1170125"/>
            <a:ext cx="31428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Admin: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Be mindful of members’ personal safety</a:t>
            </a:r>
          </a:p>
          <a:p>
            <a:pPr marL="1009650" lvl="1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Remove inappropriate posting</a:t>
            </a:r>
          </a:p>
          <a:p>
            <a:pPr marL="1009650" lvl="1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Ban members</a:t>
            </a:r>
          </a:p>
          <a:p>
            <a:pPr marL="1009650" lvl="1" indent="-285750" rtl="0">
              <a:lnSpc>
                <a:spcPct val="115000"/>
              </a:lnSpc>
              <a:spcBef>
                <a:spcPts val="8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Approve requests</a:t>
            </a:r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3050" y="373325"/>
            <a:ext cx="1411150" cy="141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Twitter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392525" y="1170125"/>
            <a:ext cx="64656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lvl="0" indent="-285750" rtl="0">
              <a:lnSpc>
                <a:spcPct val="115000"/>
              </a:lnSpc>
              <a:spcBef>
                <a:spcPts val="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What is the purpose?</a:t>
            </a:r>
          </a:p>
          <a:p>
            <a:pPr marL="552450" lvl="0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How is it used?</a:t>
            </a:r>
          </a:p>
          <a:p>
            <a:pPr marL="552450" lvl="0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What should the youth officers do?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Post to twitter your events and highlights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Subscribe to BSA Twitter feeds and invite others to do so (</a:t>
            </a:r>
            <a:r>
              <a:rPr lang="en-US" sz="1600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@</a:t>
            </a:r>
            <a:r>
              <a:rPr lang="en-US" sz="1600" dirty="0" err="1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VenturingBSA</a:t>
            </a: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)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Retweet top stories from BSA appropriate sites</a:t>
            </a:r>
          </a:p>
          <a:p>
            <a:pPr marL="285750" lvl="0" indent="-285750" rtl="0">
              <a:lnSpc>
                <a:spcPct val="115000"/>
              </a:lnSpc>
              <a:spcBef>
                <a:spcPts val="800"/>
              </a:spcBef>
              <a:buFont typeface="Arial" charset="0"/>
              <a:buChar char="•"/>
            </a:pPr>
            <a:endParaRPr sz="1600" dirty="0">
              <a:solidFill>
                <a:srgbClr val="666666"/>
              </a:solidFill>
              <a:latin typeface="Arial" charset="0"/>
              <a:ea typeface="Arial" charset="0"/>
              <a:cs typeface="Arial" charset="0"/>
              <a:sym typeface="Roboto"/>
            </a:endParaRPr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925" y="368825"/>
            <a:ext cx="1497274" cy="1497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YouTube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sp>
        <p:nvSpPr>
          <p:cNvPr id="116" name="Shape 116"/>
          <p:cNvSpPr txBox="1"/>
          <p:nvPr/>
        </p:nvSpPr>
        <p:spPr>
          <a:xfrm>
            <a:off x="392525" y="1170125"/>
            <a:ext cx="64656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lvl="0" indent="-285750" rtl="0">
              <a:lnSpc>
                <a:spcPct val="115000"/>
              </a:lnSpc>
              <a:spcBef>
                <a:spcPts val="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Create a channel and post as part of your campaign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Examples: The Central Connection, CR Area 3</a:t>
            </a:r>
          </a:p>
          <a:p>
            <a:pPr marL="1009650" lvl="1" indent="-285750" rtl="0">
              <a:lnSpc>
                <a:spcPct val="115000"/>
              </a:lnSpc>
              <a:spcBef>
                <a:spcPts val="5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Extensive videos and webinars </a:t>
            </a:r>
          </a:p>
          <a:p>
            <a:pPr marL="1009650" lvl="1" indent="-285750" rtl="0">
              <a:lnSpc>
                <a:spcPct val="115000"/>
              </a:lnSpc>
              <a:spcBef>
                <a:spcPts val="5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Like and Subscribe!</a:t>
            </a:r>
          </a:p>
        </p:txBody>
      </p:sp>
      <p:pic>
        <p:nvPicPr>
          <p:cNvPr id="117" name="Shape 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6555" y="2201998"/>
            <a:ext cx="2745600" cy="116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Texting and Calling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sp>
        <p:nvSpPr>
          <p:cNvPr id="124" name="Shape 124"/>
          <p:cNvSpPr txBox="1"/>
          <p:nvPr/>
        </p:nvSpPr>
        <p:spPr>
          <a:xfrm>
            <a:off x="392525" y="1170125"/>
            <a:ext cx="64656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lvl="0" indent="-285750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 err="1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Groupme.com</a:t>
            </a:r>
            <a:endParaRPr lang="en-US" sz="1600" dirty="0">
              <a:solidFill>
                <a:srgbClr val="666666"/>
              </a:solidFill>
              <a:latin typeface="Arial" charset="0"/>
              <a:ea typeface="Arial" charset="0"/>
              <a:cs typeface="Arial" charset="0"/>
              <a:sym typeface="Roboto"/>
            </a:endParaRP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Remind 101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Skype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Google Hangouts</a:t>
            </a:r>
          </a:p>
          <a:p>
            <a:pPr marL="552450" lvl="0" indent="-285750" rtl="0">
              <a:lnSpc>
                <a:spcPct val="115000"/>
              </a:lnSpc>
              <a:spcBef>
                <a:spcPts val="80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Free Conference Call</a:t>
            </a:r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2900" y="749525"/>
            <a:ext cx="3731400" cy="22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Business Cards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392525" y="1170125"/>
            <a:ext cx="64656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lvl="0" indent="-285750" rtl="0">
              <a:lnSpc>
                <a:spcPct val="115000"/>
              </a:lnSpc>
              <a:spcBef>
                <a:spcPts val="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Why have business cards?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Market yourself and market Venturing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Your youth are ambassadors for Venturing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Drive interest to your website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Peer-to-peer recruiting</a:t>
            </a:r>
          </a:p>
          <a:p>
            <a:pPr marL="1009650" lvl="1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Professional appearance</a:t>
            </a:r>
          </a:p>
          <a:p>
            <a:pPr marL="552450" lvl="0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Create your own at home</a:t>
            </a:r>
          </a:p>
          <a:p>
            <a:pPr marL="552450" lvl="0" indent="-285750" rtl="0">
              <a:lnSpc>
                <a:spcPct val="115000"/>
              </a:lnSpc>
              <a:spcBef>
                <a:spcPts val="60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Order online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/>
        </p:nvSpPr>
        <p:spPr>
          <a:xfrm>
            <a:off x="392525" y="1170125"/>
            <a:ext cx="58758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lvl="0" indent="-285750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No one “right” way to market</a:t>
            </a:r>
          </a:p>
          <a:p>
            <a:pPr marL="552450" lvl="0" indent="-285750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Communications, however you do it, is critical to achieving your mission</a:t>
            </a:r>
          </a:p>
          <a:p>
            <a:pPr marL="552450" lvl="0" indent="-285750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Build your Facebook group, add everyone you know interested in Venturing</a:t>
            </a:r>
          </a:p>
          <a:p>
            <a:pPr marL="552450" lvl="0" indent="-285750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Create a yahoo group for your council and add from your charters, advertise for interested people to join</a:t>
            </a:r>
          </a:p>
          <a:p>
            <a:pPr marL="552450" lvl="0" indent="-285750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Start a blog  </a:t>
            </a:r>
          </a:p>
          <a:p>
            <a:pPr marL="552450" lvl="0" indent="-285750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Just do it!</a:t>
            </a:r>
          </a:p>
          <a:p>
            <a:pPr marL="285750" lvl="0" indent="-285750" rtl="0">
              <a:lnSpc>
                <a:spcPct val="115000"/>
              </a:lnSpc>
              <a:spcBef>
                <a:spcPts val="600"/>
              </a:spcBef>
              <a:buFont typeface="Wingdings" charset="2"/>
              <a:buChar char="§"/>
            </a:pPr>
            <a:endParaRPr sz="1600" dirty="0">
              <a:solidFill>
                <a:srgbClr val="666666"/>
              </a:solidFill>
              <a:latin typeface="Arial" charset="0"/>
              <a:ea typeface="Arial" charset="0"/>
              <a:cs typeface="Arial" charset="0"/>
              <a:sym typeface="Roboto"/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Set Communications Goals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/>
        </p:nvSpPr>
        <p:spPr>
          <a:xfrm>
            <a:off x="392525" y="1170125"/>
            <a:ext cx="6930300" cy="29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552450" lvl="0" indent="-285750" rtl="0">
              <a:lnSpc>
                <a:spcPct val="115000"/>
              </a:lnSpc>
              <a:spcBef>
                <a:spcPts val="164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Recruiting: </a:t>
            </a:r>
            <a:r>
              <a:rPr lang="en-US" sz="1600" u="sng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http://venturing.org/recruiting.html</a:t>
            </a:r>
            <a:r>
              <a:rPr lang="en-US" sz="1600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 </a:t>
            </a:r>
          </a:p>
          <a:p>
            <a:pPr marL="552450" lvl="0" indent="-285750" rtl="0">
              <a:lnSpc>
                <a:spcPct val="115000"/>
              </a:lnSpc>
              <a:spcBef>
                <a:spcPts val="164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Marketing: </a:t>
            </a:r>
            <a:r>
              <a:rPr lang="en-US" sz="1600" u="sng" dirty="0" err="1" smtClean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www.venturing.org</a:t>
            </a:r>
            <a:r>
              <a:rPr lang="en-US" sz="1600" u="sng" dirty="0" smtClean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/marketing-</a:t>
            </a:r>
            <a:r>
              <a:rPr lang="en-US" sz="1600" u="sng" dirty="0" err="1" smtClean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toolbox.html</a:t>
            </a:r>
            <a:r>
              <a:rPr lang="en-US" sz="1600" dirty="0" smtClean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 </a:t>
            </a:r>
            <a:endParaRPr lang="en-US" sz="1600" dirty="0">
              <a:solidFill>
                <a:srgbClr val="09713E"/>
              </a:solidFill>
              <a:latin typeface="Arial" charset="0"/>
              <a:ea typeface="Arial" charset="0"/>
              <a:cs typeface="Arial" charset="0"/>
              <a:sym typeface="Roboto"/>
            </a:endParaRPr>
          </a:p>
          <a:p>
            <a:pPr marL="552450" lvl="0" indent="-285750" rtl="0">
              <a:lnSpc>
                <a:spcPct val="115000"/>
              </a:lnSpc>
              <a:spcBef>
                <a:spcPts val="1640"/>
              </a:spcBef>
              <a:buClr>
                <a:srgbClr val="666666"/>
              </a:buClr>
              <a:buSzPct val="75000"/>
              <a:buFont typeface="Wingdings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Photos: </a:t>
            </a:r>
            <a:r>
              <a:rPr lang="en-US" sz="1600" u="sng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https://scouting.webdamdb.com/bp/#/folder/600592</a:t>
            </a:r>
            <a:endParaRPr lang="en-US" sz="1600" u="sng" dirty="0">
              <a:solidFill>
                <a:srgbClr val="09713E"/>
              </a:solidFill>
              <a:latin typeface="Arial" charset="0"/>
              <a:ea typeface="Arial" charset="0"/>
              <a:cs typeface="Arial" charset="0"/>
              <a:sym typeface="Roboto"/>
              <a:hlinkClick r:id="rId3"/>
            </a:endParaRPr>
          </a:p>
          <a:p>
            <a:pPr marL="285750" lvl="0" indent="-285750" rtl="0">
              <a:lnSpc>
                <a:spcPct val="115000"/>
              </a:lnSpc>
              <a:spcBef>
                <a:spcPts val="600"/>
              </a:spcBef>
              <a:buFont typeface="Wingdings" charset="2"/>
              <a:buChar char="§"/>
            </a:pPr>
            <a:endParaRPr sz="1600" dirty="0">
              <a:solidFill>
                <a:srgbClr val="666666"/>
              </a:solidFill>
              <a:latin typeface="Arial" charset="0"/>
              <a:ea typeface="Arial" charset="0"/>
              <a:cs typeface="Arial" charset="0"/>
              <a:sym typeface="Roboto"/>
            </a:endParaRPr>
          </a:p>
        </p:txBody>
      </p:sp>
      <p:sp>
        <p:nvSpPr>
          <p:cNvPr id="145" name="Shape 145"/>
          <p:cNvSpPr txBox="1"/>
          <p:nvPr/>
        </p:nvSpPr>
        <p:spPr>
          <a:xfrm>
            <a:off x="311700" y="445025"/>
            <a:ext cx="57450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13E"/>
              </a:buClr>
              <a:buSzPct val="25000"/>
              <a:buFont typeface="Roboto"/>
              <a:buNone/>
            </a:pPr>
            <a:r>
              <a:rPr lang="en-US" sz="2800" b="1" dirty="0">
                <a:solidFill>
                  <a:srgbClr val="09713E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Further Information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5432155" y="4721825"/>
            <a:ext cx="3437999" cy="18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800" b="1">
                <a:solidFill>
                  <a:schemeClr val="lt1"/>
                </a:solidFill>
              </a:rPr>
              <a:t>CREATED BY CR VENTURING, 2016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/>
        </p:nvSpPr>
        <p:spPr>
          <a:xfrm>
            <a:off x="311700" y="31760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"/>
              <a:buNone/>
            </a:pPr>
            <a:r>
              <a:rPr lang="en-US" sz="4200" b="1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Questions?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311700" y="2370199"/>
            <a:ext cx="8520600" cy="65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Presenter’s Name(s)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boto"/>
              <a:buNone/>
            </a:pP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Roboto"/>
              </a:rPr>
              <a:t>Contact Information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556</Words>
  <Application>Microsoft Macintosh PowerPoint</Application>
  <PresentationFormat>On-screen Show (16:9)</PresentationFormat>
  <Paragraphs>127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Wingdings</vt:lpstr>
      <vt:lpstr>Arial</vt:lpstr>
      <vt:lpstr>Roboto</vt:lpstr>
      <vt:lpstr>simple-light-2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Cathie Seebauer</cp:lastModifiedBy>
  <cp:revision>1</cp:revision>
  <dcterms:modified xsi:type="dcterms:W3CDTF">2017-04-14T20:58:41Z</dcterms:modified>
</cp:coreProperties>
</file>