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72" r:id="rId4"/>
    <p:sldId id="281" r:id="rId5"/>
    <p:sldId id="283" r:id="rId6"/>
    <p:sldId id="282" r:id="rId7"/>
    <p:sldId id="285" r:id="rId8"/>
    <p:sldId id="279" r:id="rId9"/>
    <p:sldId id="280" r:id="rId10"/>
    <p:sldId id="258" r:id="rId11"/>
    <p:sldId id="273" r:id="rId12"/>
    <p:sldId id="274" r:id="rId13"/>
    <p:sldId id="263" r:id="rId14"/>
    <p:sldId id="275" r:id="rId15"/>
    <p:sldId id="276" r:id="rId16"/>
    <p:sldId id="266" r:id="rId17"/>
    <p:sldId id="277" r:id="rId18"/>
    <p:sldId id="278" r:id="rId19"/>
    <p:sldId id="286"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A810"/>
    <a:srgbClr val="CCFF66"/>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4" autoAdjust="0"/>
    <p:restoredTop sz="71304" autoAdjust="0"/>
  </p:normalViewPr>
  <p:slideViewPr>
    <p:cSldViewPr>
      <p:cViewPr varScale="1">
        <p:scale>
          <a:sx n="78" d="100"/>
          <a:sy n="78" d="100"/>
        </p:scale>
        <p:origin x="-269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123B9-4F22-4D35-A7B3-8C31C21798A9}" type="datetimeFigureOut">
              <a:rPr lang="en-US" smtClean="0"/>
              <a:pPr/>
              <a:t>4/23/2013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8AF63-1BE8-464D-871F-A1732C1499D0}" type="slidenum">
              <a:rPr lang="en-US" smtClean="0"/>
              <a:pPr/>
              <a:t>‹#›</a:t>
            </a:fld>
            <a:endParaRPr lang="en-US" dirty="0"/>
          </a:p>
        </p:txBody>
      </p:sp>
    </p:spTree>
    <p:extLst>
      <p:ext uri="{BB962C8B-B14F-4D97-AF65-F5344CB8AC3E}">
        <p14:creationId xmlns:p14="http://schemas.microsoft.com/office/powerpoint/2010/main" xmlns="" val="282482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Scouts and all youth who are bullied need clear messages of support from adults. Although we want youth to be strong and assertive so that they can stand up to others who bully, adults must realize that many children aren’t ready to do this.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Scout leaders can play a critical role in helping youth who are bullied, and creating a healthy, safe climate in their community.</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Praise the Scout for their courage to discuss bullying incidents with you. Explain how helpful they are being by providing this important information, not only for themselves, but also for other youth too.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Ask the Scout what he needs to feel safe.  Those who are bullied may feel powerless, scared, and helpless. Give this Scout a voice. Follow through to grant their requests, when possible.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Emphasize the confidential nature of your discussion, and be clear about who will and will not be given this information. Get additional facts about the incident(s) from other adults or Scouts, so the bullied Scout doesn’t feel they will be easily identified as the sole reporter of the abuse. Protect the Scout in conversations with the bully. Don’t reveal their identity, if possible. Rather, explain that you’ve learned about the bullying from a number of sources, including other adults.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Communicate with other leaders about the bullying incident. Other adults who have contact with the Scout who was bullied can also lend support and assistance. Ask them to continue their observations to be sure that the bullying has stopped. Also encourage them to communicate progress or further incidents to all the appropriate adult leaders.</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Don’t force a meeting between the Scout who is bullied and the bully. Such meetings can cause much further harm. Forced apologies don’t help.</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Provide as much information as you can about what your "next steps" are. Information is helpful for the Scout who is bullied to regain a sense of safety and control. Urge the Scout to report any further incidents of bullying, involving the same or different youth.</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Encourage and support the Scout who is bullied in making friends. One of the most important bullying prevention tools is helping each Scout to have a good friend to be with and talk to.</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Explore how the Scout’s parents may be of support to the Scout. Many youth keep incidents of bullying to themselves and don’t tell their parents. Explain that if their parents know, more support may be available. Talk with parents, if appropriate, about your concerns.</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Make sure you follow up with a Scout who has been bullied. Let the Scout know that you are a resource and that you plan to "check in" with them in 2-3 days, and beyond.</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part of the oath we take</a:t>
            </a:r>
            <a:r>
              <a:rPr lang="en-US" baseline="0" dirty="0" smtClean="0"/>
              <a:t> as Scouts is “</a:t>
            </a:r>
            <a:r>
              <a:rPr lang="en-US" dirty="0" smtClean="0"/>
              <a:t>To help other people at all times…”</a:t>
            </a:r>
          </a:p>
          <a:p>
            <a:endParaRPr lang="en-US" dirty="0" smtClean="0"/>
          </a:p>
          <a:p>
            <a:r>
              <a:rPr lang="en-US" dirty="0" smtClean="0"/>
              <a:t>And we </a:t>
            </a:r>
            <a:r>
              <a:rPr lang="en-US" dirty="0" smtClean="0"/>
              <a:t>pledge, </a:t>
            </a:r>
            <a:r>
              <a:rPr lang="en-US" dirty="0" smtClean="0"/>
              <a:t>among</a:t>
            </a:r>
            <a:r>
              <a:rPr lang="en-US" baseline="0" dirty="0" smtClean="0"/>
              <a:t> other things, that “</a:t>
            </a:r>
            <a:r>
              <a:rPr lang="en-US" dirty="0" smtClean="0"/>
              <a:t>A Scout is Helpful, Friendly, Courteous, and Kind”</a:t>
            </a:r>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Bullying can be traumatic, just as other forms of abuse can be. Follow the BSA’s Youth Protection Policy. Err on the side of offering more services, rather than fewer.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Bullying is no longer viewed as a rite of passage that all kids just have to put up with. It is a form of abuse that can cause psychological, physical, and academic problems for children who are bullied.</a:t>
            </a:r>
            <a:endParaRPr lang="en-US" dirty="0" smtClean="0"/>
          </a:p>
          <a:p>
            <a:endParaRPr lang="en-US" dirty="0" smtClean="0"/>
          </a:p>
          <a:p>
            <a:r>
              <a:rPr lang="en-US" dirty="0" smtClean="0"/>
              <a:t>All persons involved in Scouting shall report to local authorities any good-faith suspicion or belief that any child is or has been physically or sexually abused, physically or emotionally neglected, exposed to any form of violence or threat, exposed to any form of sexual exploitation, including the possession, manufacture, or distribution of child pornography, online solicitation, enticement, or showing of obscene material. You may not abdicate this reporting responsibility to any other person.</a:t>
            </a:r>
          </a:p>
          <a:p>
            <a:endParaRPr lang="en-US" dirty="0" smtClean="0"/>
          </a:p>
          <a:p>
            <a:r>
              <a:rPr lang="en-US" dirty="0" smtClean="0"/>
              <a:t>Ensure the child is in a safe environment.</a:t>
            </a:r>
          </a:p>
          <a:p>
            <a:endParaRPr lang="en-US" dirty="0" smtClean="0"/>
          </a:p>
          <a:p>
            <a:r>
              <a:rPr lang="en-US" dirty="0" smtClean="0"/>
              <a:t>In cases of child abuse or medical emergencies, call 911 immediately. In addition, if the suspected abuse is in the Scout's home or family, you are required to contact the local child abuse hotline.</a:t>
            </a:r>
          </a:p>
          <a:p>
            <a:endParaRPr lang="en-US" dirty="0" smtClean="0"/>
          </a:p>
          <a:p>
            <a:r>
              <a:rPr lang="en-US" dirty="0" smtClean="0"/>
              <a:t>Notify the Scout executive or his/her designee.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Bullying is aggressive behavior that is intentional and that involves an imbalance of power or strength. Typically, it is repeated over time. A child who is being bullied has a hard time defending himself or herself.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Bullying can take many forms such as: hitting or punching (physical bullying); teasing or name calling (verbal bullying); intimidation through gestures or social exclusion (nonverbal bullying or emotional bullying); and sending insulting messages by </a:t>
            </a:r>
            <a:r>
              <a:rPr lang="en-US" sz="1200" kern="1200" baseline="0" dirty="0" smtClean="0">
                <a:solidFill>
                  <a:schemeClr val="tx1"/>
                </a:solidFill>
                <a:latin typeface="+mn-lt"/>
                <a:ea typeface="+mn-ea"/>
                <a:cs typeface="+mn-cs"/>
              </a:rPr>
              <a:t>e-mail or social networks </a:t>
            </a:r>
            <a:r>
              <a:rPr lang="en-US" sz="1200" kern="1200" baseline="0" dirty="0" smtClean="0">
                <a:solidFill>
                  <a:schemeClr val="tx1"/>
                </a:solidFill>
                <a:latin typeface="+mn-lt"/>
                <a:ea typeface="+mn-ea"/>
                <a:cs typeface="+mn-cs"/>
              </a:rPr>
              <a:t>(cyber bullying).</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Studies show that between 15-25% of U.S. students are bullied with some frequency (“sometimes or more often”) while 15-20% report that they bully others with some frequency.</a:t>
            </a:r>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Recent statistics show that while school violence has declined 4% during the past several years, the incidence of behaviors such as bullying, has increased 5%.</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Bullying has been identified as a major concern by schools across the U.S. </a:t>
            </a:r>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surveys of 3rd-8th graders in 14 Massachusetts schools, nearly half who had been frequently bullied reported that the bullying had lasted six months or longer</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Research indicates that children with disabilities or special needs may be at a higher risk of being bullied than other children</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Stresses of being bullied can interfere with student's engagement and learning in school</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Children and youth who are bullied are more likely than other children to be depressed, lonely, anxious, have low self-esteem, feel unwell, and think about suicide</a:t>
            </a:r>
            <a:endParaRPr lang="en-US" sz="1200" i="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Students who are bullied may fear going to school, using the bathroom, and riding on the school bus</a:t>
            </a:r>
            <a:endParaRPr lang="en-US" sz="1200" i="1" kern="1200" baseline="0" dirty="0" smtClean="0">
              <a:solidFill>
                <a:schemeClr val="tx1"/>
              </a:solidFill>
              <a:latin typeface="+mn-lt"/>
              <a:ea typeface="+mn-ea"/>
              <a:cs typeface="+mn-cs"/>
            </a:endParaRP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survey of 3rd-8th graders in 14 Massachusetts schools, more than 14% reported that they were often afraid of being bullied</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Research shows that bullying can be a sign of other serious antisocial and/or violent behavior. Children and youth who frequently bully their peers are more likely than others to get into frequent fights, be injured in a fight, vandalize or steal property, drink alcohol, smoke, be truant from school, drop out of school, and carry a </a:t>
            </a:r>
            <a:r>
              <a:rPr lang="da-DK" sz="1200" kern="1200" baseline="0" dirty="0" smtClean="0">
                <a:solidFill>
                  <a:schemeClr val="tx1"/>
                </a:solidFill>
                <a:latin typeface="+mn-lt"/>
                <a:ea typeface="+mn-ea"/>
                <a:cs typeface="+mn-cs"/>
              </a:rPr>
              <a:t>weapon</a:t>
            </a:r>
          </a:p>
          <a:p>
            <a:endParaRPr lang="da-DK"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Bullying also has an impact on other students at school who are bystanders to bullying. Bullying creates a climate of fear and disrespect in schools and has a negative impact on student learning</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baseline="0" dirty="0" smtClean="0">
                <a:solidFill>
                  <a:schemeClr val="tx1"/>
                </a:solidFill>
                <a:latin typeface="+mn-lt"/>
                <a:ea typeface="+mn-ea"/>
                <a:cs typeface="+mn-cs"/>
              </a:rPr>
              <a:t>Adults are often unaware of bullying problems</a:t>
            </a:r>
          </a:p>
          <a:p>
            <a:endParaRPr lang="en-US" sz="1200" i="0" kern="1200" baseline="0" dirty="0" smtClean="0">
              <a:solidFill>
                <a:schemeClr val="tx1"/>
              </a:solidFill>
              <a:latin typeface="+mn-lt"/>
              <a:ea typeface="+mn-ea"/>
              <a:cs typeface="+mn-cs"/>
            </a:endParaRPr>
          </a:p>
          <a:p>
            <a:r>
              <a:rPr lang="en-US" sz="1200" i="0" kern="1200" baseline="0" dirty="0" smtClean="0">
                <a:solidFill>
                  <a:schemeClr val="tx1"/>
                </a:solidFill>
                <a:latin typeface="+mn-lt"/>
                <a:ea typeface="+mn-ea"/>
                <a:cs typeface="+mn-cs"/>
              </a:rPr>
              <a:t>In one study, 70% of teachers believed that teachers intervene “almost always” in bullying situations; only 25% of students</a:t>
            </a:r>
          </a:p>
          <a:p>
            <a:r>
              <a:rPr lang="en-US" sz="1200" i="0" kern="1200" baseline="0" dirty="0" smtClean="0">
                <a:solidFill>
                  <a:schemeClr val="tx1"/>
                </a:solidFill>
                <a:latin typeface="+mn-lt"/>
                <a:ea typeface="+mn-ea"/>
                <a:cs typeface="+mn-cs"/>
              </a:rPr>
              <a:t>agreed with this assessment</a:t>
            </a:r>
          </a:p>
          <a:p>
            <a:endParaRPr lang="en-US" sz="1200" i="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25% of teachers see nothing wrong with bullying or putdowns and consequently intervene in only 4% of bullying incidents</a:t>
            </a:r>
            <a:endParaRPr lang="en-US" sz="1200" i="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Students often feel that adult intervention is infrequent and unhelpful and they often fear that telling adults will only bring more harassment from bullies</a:t>
            </a:r>
          </a:p>
          <a:p>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 survey of students in 14 elementary and middle schools in Massachusetts, more than 30% believed that adults did little or nothing to help in bullying incidents</a:t>
            </a:r>
            <a:endParaRPr lang="en-US"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How can you help a Scout or other child who is bullied?</a:t>
            </a:r>
            <a:endParaRPr lang="en-US" dirty="0" smtClean="0"/>
          </a:p>
          <a:p>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Don’t do further damage by lending too much support in public. Youth are concerned about what their peer group sees and knows. It may be more helpful to lend your supportive words and gestures in another way.</a:t>
            </a:r>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Spend time with the Scout. Learn about what’s been going on. Listen. Get the facts (who, what, when, where, how) and assess the Scout’s feelings about the bullying. Is this the first time they’ve been hurt by bullying, or is this something that’s been going on for a while?  Recognize that this discussion may be difficult for the Scout. Tell him or her that you are sorry about what happened. Assure the Scout that it’s not his or her fault.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0" dirty="0"/>
          </a:p>
        </p:txBody>
      </p:sp>
      <p:sp>
        <p:nvSpPr>
          <p:cNvPr id="4" name="Slide Number Placeholder 3"/>
          <p:cNvSpPr>
            <a:spLocks noGrp="1"/>
          </p:cNvSpPr>
          <p:nvPr>
            <p:ph type="sldNum" sz="quarter" idx="10"/>
          </p:nvPr>
        </p:nvSpPr>
        <p:spPr/>
        <p:txBody>
          <a:bodyPr/>
          <a:lstStyle/>
          <a:p>
            <a:fld id="{B3A8AF63-1BE8-464D-871F-A1732C1499D0}"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8153400" y="0"/>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pic>
        <p:nvPicPr>
          <p:cNvPr id="6" name="Picture 12" descr="Prepared_standard_Rev.gif"/>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6743700" y="6057900"/>
            <a:ext cx="22098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xmlns="" val="5027881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524000" cy="5211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2117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520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69193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xmlns="" val="17340991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1"/>
            <a:ext cx="3657600" cy="4114800"/>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8298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Tree>
    <p:extLst>
      <p:ext uri="{BB962C8B-B14F-4D97-AF65-F5344CB8AC3E}">
        <p14:creationId xmlns:p14="http://schemas.microsoft.com/office/powerpoint/2010/main" xmlns="" val="366095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014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ln>
                  <a:noFill/>
                </a:ln>
                <a:solidFill>
                  <a:schemeClr val="bg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7338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3869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492" y="1386101"/>
            <a:ext cx="3053868" cy="1253808"/>
          </a:xfrm>
        </p:spPr>
        <p:txBody>
          <a:bodyPr anchor="b"/>
          <a:lstStyle>
            <a:lvl1pPr algn="l">
              <a:buNone/>
              <a:defRPr sz="2200" b="1">
                <a:ln>
                  <a:noFill/>
                </a:ln>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55388" y="700299"/>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846494" y="2679157"/>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Tree>
    <p:extLst>
      <p:ext uri="{BB962C8B-B14F-4D97-AF65-F5344CB8AC3E}">
        <p14:creationId xmlns:p14="http://schemas.microsoft.com/office/powerpoint/2010/main" xmlns="" val="154541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7467600" cy="3962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535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p:cNvSpPr>
            <a:spLocks/>
          </p:cNvSpPr>
          <p:nvPr/>
        </p:nvSpPr>
        <p:spPr bwMode="auto">
          <a:xfrm>
            <a:off x="8153400" y="-9525"/>
            <a:ext cx="990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lgn="ctr">
            <a:solidFill>
              <a:srgbClr val="002060"/>
            </a:solid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0" y="5181600"/>
            <a:ext cx="9144000" cy="16827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19050" cap="flat" cmpd="sng" algn="ctr">
            <a:solidFill>
              <a:srgbClr val="C00000"/>
            </a:solid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1" descr="Prepared_standard_Rev.gif"/>
          <p:cNvPicPr>
            <a:picLocks noChangeAspect="1"/>
          </p:cNvPicPr>
          <p:nvPr/>
        </p:nvPicPr>
        <p:blipFill>
          <a:blip r:embed="rId12" cstate="screen">
            <a:extLst>
              <a:ext uri="{28A0092B-C50C-407E-A947-70E740481C1C}">
                <a14:useLocalDpi xmlns:a14="http://schemas.microsoft.com/office/drawing/2010/main" xmlns="" val="0"/>
              </a:ext>
            </a:extLst>
          </a:blip>
          <a:srcRect/>
          <a:stretch>
            <a:fillRect/>
          </a:stretch>
        </p:blipFill>
        <p:spPr bwMode="auto">
          <a:xfrm>
            <a:off x="6705600" y="6048375"/>
            <a:ext cx="22098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4600" kern="1200">
          <a:solidFill>
            <a:schemeClr val="bg1"/>
          </a:solidFill>
          <a:latin typeface="+mj-lt"/>
          <a:ea typeface="+mj-ea"/>
          <a:cs typeface="+mj-cs"/>
        </a:defRPr>
      </a:lvl1pPr>
      <a:lvl2pPr algn="l" rtl="0" eaLnBrk="1" fontAlgn="base" hangingPunct="1">
        <a:spcBef>
          <a:spcPct val="0"/>
        </a:spcBef>
        <a:spcAft>
          <a:spcPct val="0"/>
        </a:spcAft>
        <a:defRPr sz="4600">
          <a:solidFill>
            <a:schemeClr val="bg1"/>
          </a:solidFill>
          <a:latin typeface="Franklin Gothic Book" pitchFamily="34" charset="0"/>
        </a:defRPr>
      </a:lvl2pPr>
      <a:lvl3pPr algn="l" rtl="0" eaLnBrk="1" fontAlgn="base" hangingPunct="1">
        <a:spcBef>
          <a:spcPct val="0"/>
        </a:spcBef>
        <a:spcAft>
          <a:spcPct val="0"/>
        </a:spcAft>
        <a:defRPr sz="4600">
          <a:solidFill>
            <a:schemeClr val="bg1"/>
          </a:solidFill>
          <a:latin typeface="Franklin Gothic Book" pitchFamily="34" charset="0"/>
        </a:defRPr>
      </a:lvl3pPr>
      <a:lvl4pPr algn="l" rtl="0" eaLnBrk="1" fontAlgn="base" hangingPunct="1">
        <a:spcBef>
          <a:spcPct val="0"/>
        </a:spcBef>
        <a:spcAft>
          <a:spcPct val="0"/>
        </a:spcAft>
        <a:defRPr sz="4600">
          <a:solidFill>
            <a:schemeClr val="bg1"/>
          </a:solidFill>
          <a:latin typeface="Franklin Gothic Book" pitchFamily="34" charset="0"/>
        </a:defRPr>
      </a:lvl4pPr>
      <a:lvl5pPr algn="l" rtl="0" eaLnBrk="1" fontAlgn="base" hangingPunct="1">
        <a:spcBef>
          <a:spcPct val="0"/>
        </a:spcBef>
        <a:spcAft>
          <a:spcPct val="0"/>
        </a:spcAft>
        <a:defRPr sz="4600">
          <a:solidFill>
            <a:schemeClr val="bg1"/>
          </a:solidFill>
          <a:latin typeface="Franklin Gothic Book" pitchFamily="34" charset="0"/>
        </a:defRPr>
      </a:lvl5pPr>
      <a:lvl6pPr marL="457200" algn="l" rtl="0" eaLnBrk="1" fontAlgn="base" hangingPunct="1">
        <a:spcBef>
          <a:spcPct val="0"/>
        </a:spcBef>
        <a:spcAft>
          <a:spcPct val="0"/>
        </a:spcAft>
        <a:defRPr sz="4600">
          <a:solidFill>
            <a:schemeClr val="bg1"/>
          </a:solidFill>
          <a:latin typeface="Franklin Gothic Book" pitchFamily="34" charset="0"/>
        </a:defRPr>
      </a:lvl6pPr>
      <a:lvl7pPr marL="914400" algn="l" rtl="0" eaLnBrk="1" fontAlgn="base" hangingPunct="1">
        <a:spcBef>
          <a:spcPct val="0"/>
        </a:spcBef>
        <a:spcAft>
          <a:spcPct val="0"/>
        </a:spcAft>
        <a:defRPr sz="4600">
          <a:solidFill>
            <a:schemeClr val="bg1"/>
          </a:solidFill>
          <a:latin typeface="Franklin Gothic Book" pitchFamily="34" charset="0"/>
        </a:defRPr>
      </a:lvl7pPr>
      <a:lvl8pPr marL="1371600" algn="l" rtl="0" eaLnBrk="1" fontAlgn="base" hangingPunct="1">
        <a:spcBef>
          <a:spcPct val="0"/>
        </a:spcBef>
        <a:spcAft>
          <a:spcPct val="0"/>
        </a:spcAft>
        <a:defRPr sz="4600">
          <a:solidFill>
            <a:schemeClr val="bg1"/>
          </a:solidFill>
          <a:latin typeface="Franklin Gothic Book" pitchFamily="34" charset="0"/>
        </a:defRPr>
      </a:lvl8pPr>
      <a:lvl9pPr marL="1828800" algn="l" rtl="0" eaLnBrk="1" fontAlgn="base" hangingPunct="1">
        <a:spcBef>
          <a:spcPct val="0"/>
        </a:spcBef>
        <a:spcAft>
          <a:spcPct val="0"/>
        </a:spcAft>
        <a:defRPr sz="4600">
          <a:solidFill>
            <a:schemeClr val="bg1"/>
          </a:solidFill>
          <a:latin typeface="Franklin Gothic Book" pitchFamily="34" charset="0"/>
        </a:defRPr>
      </a:lvl9pPr>
    </p:titleStyle>
    <p:bodyStyle>
      <a:lvl1pPr marL="419100" indent="-382588" algn="l" rtl="0" eaLnBrk="1" fontAlgn="base" hangingPunct="1">
        <a:spcBef>
          <a:spcPct val="20000"/>
        </a:spcBef>
        <a:spcAft>
          <a:spcPct val="0"/>
        </a:spcAft>
        <a:buClr>
          <a:schemeClr val="tx1"/>
        </a:buClr>
        <a:buSzPct val="80000"/>
        <a:buFont typeface="Wingdings 2" pitchFamily="18" charset="2"/>
        <a:buChar char=""/>
        <a:defRPr sz="3000" kern="1200">
          <a:solidFill>
            <a:schemeClr val="bg1"/>
          </a:solidFill>
          <a:latin typeface="+mn-lt"/>
          <a:ea typeface="+mn-ea"/>
          <a:cs typeface="+mn-cs"/>
        </a:defRPr>
      </a:lvl1pPr>
      <a:lvl2pPr marL="722313" indent="-273050" algn="l" rtl="0" eaLnBrk="1" fontAlgn="base" hangingPunct="1">
        <a:spcBef>
          <a:spcPct val="20000"/>
        </a:spcBef>
        <a:spcAft>
          <a:spcPct val="0"/>
        </a:spcAft>
        <a:buClr>
          <a:schemeClr val="tx1"/>
        </a:buClr>
        <a:buSzPct val="90000"/>
        <a:buFont typeface="Arial" charset="0"/>
        <a:buChar char="•"/>
        <a:defRPr sz="2600" kern="1200">
          <a:solidFill>
            <a:schemeClr val="bg1"/>
          </a:solidFill>
          <a:latin typeface="+mn-lt"/>
          <a:ea typeface="+mn-ea"/>
          <a:cs typeface="+mn-cs"/>
        </a:defRPr>
      </a:lvl2pPr>
      <a:lvl3pPr marL="1004888" indent="-255588" algn="l" rtl="0" eaLnBrk="1" fontAlgn="base" hangingPunct="1">
        <a:spcBef>
          <a:spcPct val="20000"/>
        </a:spcBef>
        <a:spcAft>
          <a:spcPct val="0"/>
        </a:spcAft>
        <a:buClr>
          <a:schemeClr val="tx1"/>
        </a:buClr>
        <a:buSzPct val="85000"/>
        <a:buFont typeface="Arial" charset="0"/>
        <a:buChar char="○"/>
        <a:defRPr sz="2400" kern="1200">
          <a:solidFill>
            <a:schemeClr val="bg1"/>
          </a:solidFill>
          <a:latin typeface="+mn-lt"/>
          <a:ea typeface="+mn-ea"/>
          <a:cs typeface="+mn-cs"/>
        </a:defRPr>
      </a:lvl3pPr>
      <a:lvl4pPr marL="1279525" indent="-236538" algn="l" rtl="0" eaLnBrk="1" fontAlgn="base" hangingPunct="1">
        <a:spcBef>
          <a:spcPct val="20000"/>
        </a:spcBef>
        <a:spcAft>
          <a:spcPct val="0"/>
        </a:spcAft>
        <a:buClr>
          <a:schemeClr val="tx1"/>
        </a:buClr>
        <a:buSzPct val="90000"/>
        <a:buFont typeface="Wingdings 2" pitchFamily="18" charset="2"/>
        <a:buChar char=""/>
        <a:defRPr sz="2000" kern="1200">
          <a:solidFill>
            <a:schemeClr val="bg1"/>
          </a:solidFill>
          <a:latin typeface="+mn-lt"/>
          <a:ea typeface="+mn-ea"/>
          <a:cs typeface="+mn-cs"/>
        </a:defRPr>
      </a:lvl4pPr>
      <a:lvl5pPr marL="1489075" indent="-182563" algn="l" rtl="0" eaLnBrk="1" fontAlgn="base" hangingPunct="1">
        <a:spcBef>
          <a:spcPct val="20000"/>
        </a:spcBef>
        <a:spcAft>
          <a:spcPct val="0"/>
        </a:spcAft>
        <a:buClr>
          <a:schemeClr val="tx1"/>
        </a:buClr>
        <a:buSzPct val="100000"/>
        <a:buFont typeface="Arial" charset="0"/>
        <a:buChar char="-"/>
        <a:defRPr sz="2000" kern="1200">
          <a:solidFill>
            <a:schemeClr val="bg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ully.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2590800" y="381000"/>
            <a:ext cx="5689323" cy="3234301"/>
          </a:xfrm>
          <a:prstGeom prst="rect">
            <a:avLst/>
          </a:prstGeom>
        </p:spPr>
      </p:pic>
      <p:sp>
        <p:nvSpPr>
          <p:cNvPr id="10" name="Rectangle 9"/>
          <p:cNvSpPr/>
          <p:nvPr/>
        </p:nvSpPr>
        <p:spPr>
          <a:xfrm>
            <a:off x="228600" y="3962400"/>
            <a:ext cx="6781800" cy="830997"/>
          </a:xfrm>
          <a:prstGeom prst="rect">
            <a:avLst/>
          </a:prstGeom>
        </p:spPr>
        <p:txBody>
          <a:bodyPr wrap="square">
            <a:spAutoFit/>
          </a:bodyPr>
          <a:lstStyle/>
          <a:p>
            <a:r>
              <a:rPr lang="en-US" sz="4800" b="1" dirty="0" smtClean="0">
                <a:latin typeface="Calibri" pitchFamily="34" charset="0"/>
              </a:rPr>
              <a:t>Tips for Scouting Leaders</a:t>
            </a:r>
            <a:endParaRPr lang="en-US" sz="4800" dirty="0">
              <a:latin typeface="Calibri" pitchFamily="34" charset="0"/>
            </a:endParaRPr>
          </a:p>
        </p:txBody>
      </p:sp>
      <p:pic>
        <p:nvPicPr>
          <p:cNvPr id="1027" name="Picture 3"/>
          <p:cNvPicPr>
            <a:picLocks noChangeAspect="1" noChangeArrowheads="1"/>
          </p:cNvPicPr>
          <p:nvPr/>
        </p:nvPicPr>
        <p:blipFill>
          <a:blip r:embed="rId3" cstate="screen"/>
          <a:srcRect/>
          <a:stretch>
            <a:fillRect/>
          </a:stretch>
        </p:blipFill>
        <p:spPr bwMode="auto">
          <a:xfrm>
            <a:off x="1600201" y="5137330"/>
            <a:ext cx="2209800" cy="1014562"/>
          </a:xfrm>
          <a:prstGeom prst="rect">
            <a:avLst/>
          </a:prstGeom>
          <a:noFill/>
          <a:ln w="9525">
            <a:noFill/>
            <a:miter lim="800000"/>
            <a:headEnd/>
            <a:tailEnd/>
          </a:ln>
        </p:spPr>
      </p:pic>
    </p:spTree>
    <p:extLst>
      <p:ext uri="{BB962C8B-B14F-4D97-AF65-F5344CB8AC3E}">
        <p14:creationId xmlns:p14="http://schemas.microsoft.com/office/powerpoint/2010/main" xmlns="" val="2852416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2028" y="0"/>
            <a:ext cx="9139943" cy="6858000"/>
          </a:xfrm>
          <a:prstGeom prst="rect">
            <a:avLst/>
          </a:prstGeom>
        </p:spPr>
      </p:pic>
      <p:sp>
        <p:nvSpPr>
          <p:cNvPr id="3" name="Rectangle 2"/>
          <p:cNvSpPr/>
          <p:nvPr/>
        </p:nvSpPr>
        <p:spPr>
          <a:xfrm>
            <a:off x="0" y="4795897"/>
            <a:ext cx="9144000" cy="2308324"/>
          </a:xfrm>
          <a:prstGeom prst="rect">
            <a:avLst/>
          </a:prstGeom>
          <a:solidFill>
            <a:schemeClr val="bg1"/>
          </a:solidFill>
        </p:spPr>
        <p:txBody>
          <a:bodyPr wrap="square">
            <a:spAutoFit/>
          </a:bodyPr>
          <a:lstStyle/>
          <a:p>
            <a:r>
              <a:rPr lang="en-US" sz="4800" b="1" dirty="0" smtClean="0">
                <a:latin typeface="Calibri" pitchFamily="34" charset="0"/>
              </a:rPr>
              <a:t>	</a:t>
            </a:r>
          </a:p>
          <a:p>
            <a:pPr algn="ctr"/>
            <a:r>
              <a:rPr lang="en-US" sz="4800" dirty="0" smtClean="0">
                <a:latin typeface="Calibri" pitchFamily="34" charset="0"/>
              </a:rPr>
              <a:t>Spend time with the Scout</a:t>
            </a:r>
          </a:p>
          <a:p>
            <a:pPr algn="ctr"/>
            <a:r>
              <a:rPr lang="en-US" sz="4800" dirty="0" smtClean="0">
                <a:latin typeface="Calibri" pitchFamily="34" charset="0"/>
              </a:rPr>
              <a:t> </a:t>
            </a:r>
            <a:endParaRPr lang="en-US" sz="48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2028" y="0"/>
            <a:ext cx="9139943" cy="6858000"/>
          </a:xfrm>
          <a:prstGeom prst="rect">
            <a:avLst/>
          </a:prstGeom>
        </p:spPr>
      </p:pic>
      <p:sp>
        <p:nvSpPr>
          <p:cNvPr id="3" name="Rectangle 2"/>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Praise the Scout</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2028" y="0"/>
            <a:ext cx="9139943" cy="6858000"/>
          </a:xfrm>
          <a:prstGeom prst="rect">
            <a:avLst/>
          </a:prstGeom>
        </p:spPr>
      </p:pic>
      <p:sp>
        <p:nvSpPr>
          <p:cNvPr id="3" name="Rectangle 2"/>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Help the Scout Feel Safe</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67933" y="3244334"/>
            <a:ext cx="1608133" cy="369332"/>
          </a:xfrm>
          <a:prstGeom prst="rect">
            <a:avLst/>
          </a:prstGeom>
        </p:spPr>
        <p:txBody>
          <a:bodyPr wrap="none">
            <a:spAutoFit/>
          </a:bodyPr>
          <a:lstStyle/>
          <a:p>
            <a:r>
              <a:rPr lang="en-US" dirty="0" smtClean="0">
                <a:solidFill>
                  <a:schemeClr val="bg1"/>
                </a:solidFill>
              </a:rPr>
              <a:t>Communicate</a:t>
            </a:r>
            <a:endParaRPr lang="en-US" dirty="0">
              <a:solidFill>
                <a:schemeClr val="bg1"/>
              </a:solidFill>
            </a:endParaRPr>
          </a:p>
        </p:txBody>
      </p:sp>
      <p:pic>
        <p:nvPicPr>
          <p:cNvPr id="3" name="Picture 2" descr="1Apicture.jpg"/>
          <p:cNvPicPr>
            <a:picLocks noChangeAspect="1"/>
          </p:cNvPicPr>
          <p:nvPr/>
        </p:nvPicPr>
        <p:blipFill>
          <a:blip r:embed="rId3" cstate="print"/>
          <a:stretch>
            <a:fillRect/>
          </a:stretch>
        </p:blipFill>
        <p:spPr>
          <a:xfrm>
            <a:off x="-1490" y="-1"/>
            <a:ext cx="9145490" cy="6856883"/>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Communicate</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67933" y="3244334"/>
            <a:ext cx="1608133" cy="369332"/>
          </a:xfrm>
          <a:prstGeom prst="rect">
            <a:avLst/>
          </a:prstGeom>
        </p:spPr>
        <p:txBody>
          <a:bodyPr wrap="none">
            <a:spAutoFit/>
          </a:bodyPr>
          <a:lstStyle/>
          <a:p>
            <a:r>
              <a:rPr lang="en-US" dirty="0" smtClean="0">
                <a:solidFill>
                  <a:schemeClr val="bg1"/>
                </a:solidFill>
              </a:rPr>
              <a:t>Communicate</a:t>
            </a:r>
            <a:endParaRPr lang="en-US" dirty="0">
              <a:solidFill>
                <a:schemeClr val="bg1"/>
              </a:solidFill>
            </a:endParaRPr>
          </a:p>
        </p:txBody>
      </p:sp>
      <p:pic>
        <p:nvPicPr>
          <p:cNvPr id="3" name="Picture 2" descr="1Apicture.jpg"/>
          <p:cNvPicPr>
            <a:picLocks noChangeAspect="1"/>
          </p:cNvPicPr>
          <p:nvPr/>
        </p:nvPicPr>
        <p:blipFill>
          <a:blip r:embed="rId3" cstate="print"/>
          <a:stretch>
            <a:fillRect/>
          </a:stretch>
        </p:blipFill>
        <p:spPr>
          <a:xfrm>
            <a:off x="-1490" y="-1"/>
            <a:ext cx="9145490" cy="6856883"/>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Don’t force a meeting</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767933" y="3244334"/>
            <a:ext cx="1608133" cy="369332"/>
          </a:xfrm>
          <a:prstGeom prst="rect">
            <a:avLst/>
          </a:prstGeom>
        </p:spPr>
        <p:txBody>
          <a:bodyPr wrap="none">
            <a:spAutoFit/>
          </a:bodyPr>
          <a:lstStyle/>
          <a:p>
            <a:r>
              <a:rPr lang="en-US" dirty="0" smtClean="0">
                <a:solidFill>
                  <a:schemeClr val="bg1"/>
                </a:solidFill>
              </a:rPr>
              <a:t>Communicate</a:t>
            </a:r>
            <a:endParaRPr lang="en-US" dirty="0">
              <a:solidFill>
                <a:schemeClr val="bg1"/>
              </a:solidFill>
            </a:endParaRPr>
          </a:p>
        </p:txBody>
      </p:sp>
      <p:pic>
        <p:nvPicPr>
          <p:cNvPr id="3" name="Picture 2" descr="1Apicture.jpg"/>
          <p:cNvPicPr>
            <a:picLocks noChangeAspect="1"/>
          </p:cNvPicPr>
          <p:nvPr/>
        </p:nvPicPr>
        <p:blipFill>
          <a:blip r:embed="rId3" cstate="print"/>
          <a:stretch>
            <a:fillRect/>
          </a:stretch>
        </p:blipFill>
        <p:spPr>
          <a:xfrm>
            <a:off x="-1490" y="-1"/>
            <a:ext cx="9145490" cy="6856883"/>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Provide Information</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29188" y="3244334"/>
            <a:ext cx="3685624" cy="369332"/>
          </a:xfrm>
          <a:prstGeom prst="rect">
            <a:avLst/>
          </a:prstGeom>
        </p:spPr>
        <p:txBody>
          <a:bodyPr wrap="none">
            <a:spAutoFit/>
          </a:bodyPr>
          <a:lstStyle/>
          <a:p>
            <a:r>
              <a:rPr lang="en-US" dirty="0" smtClean="0">
                <a:solidFill>
                  <a:schemeClr val="bg1"/>
                </a:solidFill>
              </a:rPr>
              <a:t>Encourage and support the Scout </a:t>
            </a:r>
            <a:endParaRPr lang="en-US" dirty="0">
              <a:solidFill>
                <a:schemeClr val="bg1"/>
              </a:solidFill>
            </a:endParaRPr>
          </a:p>
        </p:txBody>
      </p:sp>
      <p:pic>
        <p:nvPicPr>
          <p:cNvPr id="3" name="Picture 2" descr="1bphoto.jpg"/>
          <p:cNvPicPr>
            <a:picLocks noChangeAspect="1"/>
          </p:cNvPicPr>
          <p:nvPr/>
        </p:nvPicPr>
        <p:blipFill>
          <a:blip r:embed="rId3" cstate="print"/>
          <a:stretch>
            <a:fillRect/>
          </a:stretch>
        </p:blipFill>
        <p:spPr>
          <a:xfrm>
            <a:off x="0" y="1"/>
            <a:ext cx="9144000" cy="6096000"/>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Encourage and Support</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29188" y="3244334"/>
            <a:ext cx="3685624" cy="369332"/>
          </a:xfrm>
          <a:prstGeom prst="rect">
            <a:avLst/>
          </a:prstGeom>
        </p:spPr>
        <p:txBody>
          <a:bodyPr wrap="none">
            <a:spAutoFit/>
          </a:bodyPr>
          <a:lstStyle/>
          <a:p>
            <a:r>
              <a:rPr lang="en-US" dirty="0" smtClean="0">
                <a:solidFill>
                  <a:schemeClr val="bg1"/>
                </a:solidFill>
              </a:rPr>
              <a:t>Encourage and support the Scout </a:t>
            </a:r>
            <a:endParaRPr lang="en-US" dirty="0">
              <a:solidFill>
                <a:schemeClr val="bg1"/>
              </a:solidFill>
            </a:endParaRPr>
          </a:p>
        </p:txBody>
      </p:sp>
      <p:pic>
        <p:nvPicPr>
          <p:cNvPr id="3" name="Picture 2" descr="1bphoto.jpg"/>
          <p:cNvPicPr>
            <a:picLocks noChangeAspect="1"/>
          </p:cNvPicPr>
          <p:nvPr/>
        </p:nvPicPr>
        <p:blipFill>
          <a:blip r:embed="rId3" cstate="print"/>
          <a:stretch>
            <a:fillRect/>
          </a:stretch>
        </p:blipFill>
        <p:spPr>
          <a:xfrm>
            <a:off x="0" y="1"/>
            <a:ext cx="9144000" cy="6096000"/>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Parents</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29188" y="3244334"/>
            <a:ext cx="3685624" cy="369332"/>
          </a:xfrm>
          <a:prstGeom prst="rect">
            <a:avLst/>
          </a:prstGeom>
        </p:spPr>
        <p:txBody>
          <a:bodyPr wrap="none">
            <a:spAutoFit/>
          </a:bodyPr>
          <a:lstStyle/>
          <a:p>
            <a:r>
              <a:rPr lang="en-US" dirty="0" smtClean="0">
                <a:solidFill>
                  <a:schemeClr val="bg1"/>
                </a:solidFill>
              </a:rPr>
              <a:t>Encourage and support the Scout </a:t>
            </a:r>
            <a:endParaRPr lang="en-US" dirty="0">
              <a:solidFill>
                <a:schemeClr val="bg1"/>
              </a:solidFill>
            </a:endParaRPr>
          </a:p>
        </p:txBody>
      </p:sp>
      <p:pic>
        <p:nvPicPr>
          <p:cNvPr id="3" name="Picture 2" descr="1bphoto.jpg"/>
          <p:cNvPicPr>
            <a:picLocks noChangeAspect="1"/>
          </p:cNvPicPr>
          <p:nvPr/>
        </p:nvPicPr>
        <p:blipFill>
          <a:blip r:embed="rId3" cstate="print"/>
          <a:stretch>
            <a:fillRect/>
          </a:stretch>
        </p:blipFill>
        <p:spPr>
          <a:xfrm>
            <a:off x="0" y="1"/>
            <a:ext cx="9144000" cy="6096000"/>
          </a:xfrm>
          <a:prstGeom prst="rect">
            <a:avLst/>
          </a:prstGeom>
        </p:spPr>
      </p:pic>
      <p:sp>
        <p:nvSpPr>
          <p:cNvPr id="4" name="Rectangle 3"/>
          <p:cNvSpPr/>
          <p:nvPr/>
        </p:nvSpPr>
        <p:spPr>
          <a:xfrm>
            <a:off x="0" y="4800600"/>
            <a:ext cx="9144000" cy="2677656"/>
          </a:xfrm>
          <a:prstGeom prst="rect">
            <a:avLst/>
          </a:prstGeom>
          <a:solidFill>
            <a:schemeClr val="bg1"/>
          </a:solidFill>
        </p:spPr>
        <p:txBody>
          <a:bodyPr wrap="square">
            <a:spAutoFit/>
          </a:bodyPr>
          <a:lstStyle/>
          <a:p>
            <a:endParaRPr lang="en-US" sz="4800" dirty="0" smtClean="0"/>
          </a:p>
          <a:p>
            <a:pPr algn="ctr"/>
            <a:r>
              <a:rPr lang="en-US" sz="4800" dirty="0" smtClean="0">
                <a:latin typeface="Calibri" pitchFamily="34" charset="0"/>
              </a:rPr>
              <a:t>Follow Up</a:t>
            </a:r>
          </a:p>
          <a:p>
            <a:endParaRPr lang="en-US" sz="4800" dirty="0" smtClean="0"/>
          </a:p>
          <a:p>
            <a:pPr algn="ctr"/>
            <a:r>
              <a:rPr lang="en-US" sz="24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3351687" cy="923330"/>
          </a:xfrm>
          <a:prstGeom prst="rect">
            <a:avLst/>
          </a:prstGeom>
        </p:spPr>
        <p:txBody>
          <a:bodyPr wrap="none">
            <a:spAutoFit/>
          </a:bodyPr>
          <a:lstStyle/>
          <a:p>
            <a:r>
              <a:rPr lang="en-US" sz="5400" b="1" dirty="0" smtClean="0">
                <a:solidFill>
                  <a:schemeClr val="bg2"/>
                </a:solidFill>
                <a:latin typeface="Calibri" pitchFamily="34" charset="0"/>
              </a:rPr>
              <a:t>Remember</a:t>
            </a:r>
            <a:endParaRPr lang="en-US" sz="5400" dirty="0">
              <a:solidFill>
                <a:schemeClr val="bg2"/>
              </a:solidFill>
              <a:latin typeface="Calibri" pitchFamily="34" charset="0"/>
            </a:endParaRPr>
          </a:p>
        </p:txBody>
      </p:sp>
      <p:pic>
        <p:nvPicPr>
          <p:cNvPr id="3" name="Picture 2" descr="bully.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6248400" y="5105400"/>
            <a:ext cx="2412723" cy="1371599"/>
          </a:xfrm>
          <a:prstGeom prst="rect">
            <a:avLst/>
          </a:prstGeom>
        </p:spPr>
      </p:pic>
      <p:pic>
        <p:nvPicPr>
          <p:cNvPr id="4" name="Picture 2"/>
          <p:cNvPicPr>
            <a:picLocks noChangeAspect="1" noChangeArrowheads="1"/>
          </p:cNvPicPr>
          <p:nvPr/>
        </p:nvPicPr>
        <p:blipFill>
          <a:blip r:embed="rId4" cstate="screen"/>
          <a:srcRect/>
          <a:stretch>
            <a:fillRect/>
          </a:stretch>
        </p:blipFill>
        <p:spPr bwMode="auto">
          <a:xfrm>
            <a:off x="457200" y="5410200"/>
            <a:ext cx="990599" cy="1012753"/>
          </a:xfrm>
          <a:prstGeom prst="rect">
            <a:avLst/>
          </a:prstGeom>
          <a:noFill/>
          <a:ln w="9525">
            <a:noFill/>
            <a:miter lim="800000"/>
            <a:headEnd/>
            <a:tailEnd/>
          </a:ln>
        </p:spPr>
      </p:pic>
      <p:sp>
        <p:nvSpPr>
          <p:cNvPr id="5" name="Rectangle 4"/>
          <p:cNvSpPr/>
          <p:nvPr/>
        </p:nvSpPr>
        <p:spPr>
          <a:xfrm>
            <a:off x="838200" y="1371600"/>
            <a:ext cx="7696200" cy="3416320"/>
          </a:xfrm>
          <a:prstGeom prst="rect">
            <a:avLst/>
          </a:prstGeom>
        </p:spPr>
        <p:txBody>
          <a:bodyPr wrap="square">
            <a:spAutoFit/>
          </a:bodyPr>
          <a:lstStyle/>
          <a:p>
            <a:r>
              <a:rPr lang="en-US" sz="3600" dirty="0" smtClean="0">
                <a:solidFill>
                  <a:schemeClr val="bg2"/>
                </a:solidFill>
                <a:latin typeface="Calibri" pitchFamily="34" charset="0"/>
              </a:rPr>
              <a:t>To help other people at all times…</a:t>
            </a:r>
          </a:p>
          <a:p>
            <a:endParaRPr lang="en-US" sz="3600" dirty="0" smtClean="0">
              <a:solidFill>
                <a:schemeClr val="bg2"/>
              </a:solidFill>
              <a:latin typeface="Calibri" pitchFamily="34" charset="0"/>
            </a:endParaRPr>
          </a:p>
          <a:p>
            <a:pPr algn="ctr"/>
            <a:r>
              <a:rPr lang="en-US" sz="3600" dirty="0" smtClean="0">
                <a:solidFill>
                  <a:schemeClr val="bg2"/>
                </a:solidFill>
                <a:latin typeface="Calibri" pitchFamily="34" charset="0"/>
              </a:rPr>
              <a:t>And</a:t>
            </a:r>
          </a:p>
          <a:p>
            <a:endParaRPr lang="en-US" sz="3600" dirty="0" smtClean="0">
              <a:solidFill>
                <a:schemeClr val="bg2"/>
              </a:solidFill>
              <a:latin typeface="Calibri" pitchFamily="34" charset="0"/>
            </a:endParaRPr>
          </a:p>
          <a:p>
            <a:r>
              <a:rPr lang="en-US" sz="3600" dirty="0" smtClean="0">
                <a:solidFill>
                  <a:schemeClr val="bg2"/>
                </a:solidFill>
                <a:latin typeface="Calibri" pitchFamily="34" charset="0"/>
              </a:rPr>
              <a:t>A Scout is Helpful, Friendly, Courteous, and Kind </a:t>
            </a:r>
            <a:endParaRPr lang="en-US" sz="36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1219200"/>
            <a:ext cx="4572000" cy="3416320"/>
          </a:xfrm>
          <a:prstGeom prst="rect">
            <a:avLst/>
          </a:prstGeom>
        </p:spPr>
        <p:txBody>
          <a:bodyPr>
            <a:spAutoFit/>
          </a:bodyPr>
          <a:lstStyle/>
          <a:p>
            <a:r>
              <a:rPr lang="en-US" sz="5400" b="1" dirty="0" smtClean="0">
                <a:solidFill>
                  <a:schemeClr val="bg1"/>
                </a:solidFill>
                <a:latin typeface="Calibri" pitchFamily="34" charset="0"/>
              </a:rPr>
              <a:t>Providing Support to Youth Who Are Bullied</a:t>
            </a:r>
            <a:endParaRPr lang="en-US" sz="5400" dirty="0">
              <a:solidFill>
                <a:schemeClr val="bg1"/>
              </a:solidFill>
              <a:latin typeface="Calibri" pitchFamily="34" charset="0"/>
            </a:endParaRPr>
          </a:p>
        </p:txBody>
      </p:sp>
      <p:pic>
        <p:nvPicPr>
          <p:cNvPr id="5" name="Picture 4" descr="Leaders1.jpg"/>
          <p:cNvPicPr>
            <a:picLocks noChangeAspect="1"/>
          </p:cNvPicPr>
          <p:nvPr/>
        </p:nvPicPr>
        <p:blipFill>
          <a:blip r:embed="rId3" cstate="screen"/>
          <a:stretch>
            <a:fillRect/>
          </a:stretch>
        </p:blipFill>
        <p:spPr>
          <a:xfrm>
            <a:off x="5410200" y="533400"/>
            <a:ext cx="3406140" cy="54532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lly.JPG"/>
          <p:cNvPicPr>
            <a:picLocks noChangeAspect="1"/>
          </p:cNvPicPr>
          <p:nvPr/>
        </p:nvPicPr>
        <p:blipFill>
          <a:blip r:embed="rId2" cstate="screen">
            <a:clrChange>
              <a:clrFrom>
                <a:srgbClr val="FFFFFF"/>
              </a:clrFrom>
              <a:clrTo>
                <a:srgbClr val="FFFFFF">
                  <a:alpha val="0"/>
                </a:srgbClr>
              </a:clrTo>
            </a:clrChange>
          </a:blip>
          <a:stretch>
            <a:fillRect/>
          </a:stretch>
        </p:blipFill>
        <p:spPr>
          <a:xfrm>
            <a:off x="609600" y="990600"/>
            <a:ext cx="7506252" cy="4267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screen"/>
          <a:srcRect/>
          <a:stretch>
            <a:fillRect/>
          </a:stretch>
        </p:blipFill>
        <p:spPr bwMode="auto">
          <a:xfrm>
            <a:off x="914400" y="457200"/>
            <a:ext cx="4724400" cy="2169064"/>
          </a:xfrm>
          <a:prstGeom prst="rect">
            <a:avLst/>
          </a:prstGeom>
          <a:noFill/>
          <a:ln w="9525">
            <a:noFill/>
            <a:miter lim="800000"/>
            <a:headEnd/>
            <a:tailEnd/>
          </a:ln>
        </p:spPr>
      </p:pic>
      <p:pic>
        <p:nvPicPr>
          <p:cNvPr id="3074" name="Picture 2"/>
          <p:cNvPicPr>
            <a:picLocks noChangeAspect="1" noChangeArrowheads="1"/>
          </p:cNvPicPr>
          <p:nvPr/>
        </p:nvPicPr>
        <p:blipFill>
          <a:blip r:embed="rId3" cstate="screen"/>
          <a:srcRect/>
          <a:stretch>
            <a:fillRect/>
          </a:stretch>
        </p:blipFill>
        <p:spPr bwMode="auto">
          <a:xfrm>
            <a:off x="4343400" y="2362200"/>
            <a:ext cx="29813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609600"/>
            <a:ext cx="6781800" cy="2585323"/>
          </a:xfrm>
          <a:prstGeom prst="rect">
            <a:avLst/>
          </a:prstGeom>
        </p:spPr>
        <p:txBody>
          <a:bodyPr wrap="square">
            <a:spAutoFit/>
          </a:bodyPr>
          <a:lstStyle/>
          <a:p>
            <a:pPr algn="ctr"/>
            <a:r>
              <a:rPr lang="en-US" sz="5400" b="1" dirty="0" smtClean="0">
                <a:solidFill>
                  <a:schemeClr val="bg1"/>
                </a:solidFill>
                <a:latin typeface="Calibri" pitchFamily="34" charset="0"/>
              </a:rPr>
              <a:t>Be sure to follow the BSA’s Youth Protection Policy</a:t>
            </a:r>
            <a:endParaRPr lang="en-US" sz="5400" dirty="0">
              <a:solidFill>
                <a:schemeClr val="bg1"/>
              </a:solidFill>
              <a:latin typeface="Calibri" pitchFamily="34" charset="0"/>
            </a:endParaRPr>
          </a:p>
        </p:txBody>
      </p:sp>
      <p:pic>
        <p:nvPicPr>
          <p:cNvPr id="2050" name="Picture 2"/>
          <p:cNvPicPr>
            <a:picLocks noChangeAspect="1" noChangeArrowheads="1"/>
          </p:cNvPicPr>
          <p:nvPr/>
        </p:nvPicPr>
        <p:blipFill>
          <a:blip r:embed="rId3" cstate="screen"/>
          <a:srcRect/>
          <a:stretch>
            <a:fillRect/>
          </a:stretch>
        </p:blipFill>
        <p:spPr bwMode="auto">
          <a:xfrm>
            <a:off x="5715000" y="3352800"/>
            <a:ext cx="29813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81200" y="1447800"/>
            <a:ext cx="5139548" cy="923330"/>
          </a:xfrm>
          <a:prstGeom prst="rect">
            <a:avLst/>
          </a:prstGeom>
        </p:spPr>
        <p:txBody>
          <a:bodyPr wrap="none">
            <a:spAutoFit/>
          </a:bodyPr>
          <a:lstStyle/>
          <a:p>
            <a:r>
              <a:rPr lang="en-US" sz="5400" b="1" dirty="0" smtClean="0">
                <a:solidFill>
                  <a:schemeClr val="bg2"/>
                </a:solidFill>
                <a:latin typeface="Calibri" pitchFamily="34" charset="0"/>
              </a:rPr>
              <a:t>What is Bullying?</a:t>
            </a:r>
            <a:endParaRPr lang="en-US" sz="5400" dirty="0">
              <a:solidFill>
                <a:schemeClr val="bg2"/>
              </a:solidFill>
              <a:latin typeface="Calibri" pitchFamily="34" charset="0"/>
            </a:endParaRPr>
          </a:p>
        </p:txBody>
      </p:sp>
      <p:pic>
        <p:nvPicPr>
          <p:cNvPr id="3" name="Picture 2" descr="bully.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6248400" y="5105400"/>
            <a:ext cx="2412723" cy="1371599"/>
          </a:xfrm>
          <a:prstGeom prst="rect">
            <a:avLst/>
          </a:prstGeom>
        </p:spPr>
      </p:pic>
      <p:pic>
        <p:nvPicPr>
          <p:cNvPr id="4" name="Picture 2"/>
          <p:cNvPicPr>
            <a:picLocks noChangeAspect="1" noChangeArrowheads="1"/>
          </p:cNvPicPr>
          <p:nvPr/>
        </p:nvPicPr>
        <p:blipFill>
          <a:blip r:embed="rId4" cstate="screen"/>
          <a:srcRect/>
          <a:stretch>
            <a:fillRect/>
          </a:stretch>
        </p:blipFill>
        <p:spPr bwMode="auto">
          <a:xfrm>
            <a:off x="457200" y="5410200"/>
            <a:ext cx="990599" cy="101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43200" y="1371600"/>
            <a:ext cx="3322897" cy="923330"/>
          </a:xfrm>
          <a:prstGeom prst="rect">
            <a:avLst/>
          </a:prstGeom>
        </p:spPr>
        <p:txBody>
          <a:bodyPr wrap="none">
            <a:spAutoFit/>
          </a:bodyPr>
          <a:lstStyle/>
          <a:p>
            <a:r>
              <a:rPr lang="en-US" sz="5400" b="1" dirty="0" smtClean="0">
                <a:solidFill>
                  <a:schemeClr val="bg2"/>
                </a:solidFill>
                <a:latin typeface="Calibri" pitchFamily="34" charset="0"/>
              </a:rPr>
              <a:t>Prevalence</a:t>
            </a:r>
            <a:endParaRPr lang="en-US" sz="5400" dirty="0">
              <a:solidFill>
                <a:schemeClr val="bg2"/>
              </a:solidFill>
              <a:latin typeface="Calibri" pitchFamily="34" charset="0"/>
            </a:endParaRPr>
          </a:p>
        </p:txBody>
      </p:sp>
      <p:pic>
        <p:nvPicPr>
          <p:cNvPr id="3" name="Picture 2" descr="bully.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6248400" y="5105400"/>
            <a:ext cx="2412723" cy="1371599"/>
          </a:xfrm>
          <a:prstGeom prst="rect">
            <a:avLst/>
          </a:prstGeom>
        </p:spPr>
      </p:pic>
      <p:pic>
        <p:nvPicPr>
          <p:cNvPr id="4" name="Picture 2"/>
          <p:cNvPicPr>
            <a:picLocks noChangeAspect="1" noChangeArrowheads="1"/>
          </p:cNvPicPr>
          <p:nvPr/>
        </p:nvPicPr>
        <p:blipFill>
          <a:blip r:embed="rId4" cstate="screen"/>
          <a:srcRect/>
          <a:stretch>
            <a:fillRect/>
          </a:stretch>
        </p:blipFill>
        <p:spPr bwMode="auto">
          <a:xfrm>
            <a:off x="457200" y="5410200"/>
            <a:ext cx="990599" cy="101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362200" y="1371600"/>
            <a:ext cx="4296369" cy="923330"/>
          </a:xfrm>
          <a:prstGeom prst="rect">
            <a:avLst/>
          </a:prstGeom>
        </p:spPr>
        <p:txBody>
          <a:bodyPr wrap="none">
            <a:spAutoFit/>
          </a:bodyPr>
          <a:lstStyle/>
          <a:p>
            <a:r>
              <a:rPr lang="en-US" sz="5400" b="1" dirty="0" smtClean="0">
                <a:solidFill>
                  <a:schemeClr val="bg2"/>
                </a:solidFill>
                <a:latin typeface="Calibri" pitchFamily="34" charset="0"/>
              </a:rPr>
              <a:t>Consequences</a:t>
            </a:r>
            <a:endParaRPr lang="en-US" sz="5400" dirty="0">
              <a:solidFill>
                <a:schemeClr val="bg2"/>
              </a:solidFill>
              <a:latin typeface="Calibri" pitchFamily="34" charset="0"/>
            </a:endParaRPr>
          </a:p>
        </p:txBody>
      </p:sp>
      <p:pic>
        <p:nvPicPr>
          <p:cNvPr id="3" name="Picture 2" descr="bully.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6248400" y="5105400"/>
            <a:ext cx="2412723" cy="1371599"/>
          </a:xfrm>
          <a:prstGeom prst="rect">
            <a:avLst/>
          </a:prstGeom>
        </p:spPr>
      </p:pic>
      <p:pic>
        <p:nvPicPr>
          <p:cNvPr id="4" name="Picture 2"/>
          <p:cNvPicPr>
            <a:picLocks noChangeAspect="1" noChangeArrowheads="1"/>
          </p:cNvPicPr>
          <p:nvPr/>
        </p:nvPicPr>
        <p:blipFill>
          <a:blip r:embed="rId4" cstate="screen"/>
          <a:srcRect/>
          <a:stretch>
            <a:fillRect/>
          </a:stretch>
        </p:blipFill>
        <p:spPr bwMode="auto">
          <a:xfrm>
            <a:off x="457200" y="5410200"/>
            <a:ext cx="990599" cy="101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09800" y="1447800"/>
            <a:ext cx="4658135" cy="923330"/>
          </a:xfrm>
          <a:prstGeom prst="rect">
            <a:avLst/>
          </a:prstGeom>
        </p:spPr>
        <p:txBody>
          <a:bodyPr wrap="none">
            <a:spAutoFit/>
          </a:bodyPr>
          <a:lstStyle/>
          <a:p>
            <a:r>
              <a:rPr lang="en-US" sz="5400" b="1" dirty="0" smtClean="0">
                <a:solidFill>
                  <a:schemeClr val="bg2"/>
                </a:solidFill>
                <a:latin typeface="Calibri" pitchFamily="34" charset="0"/>
              </a:rPr>
              <a:t>Adult Response</a:t>
            </a:r>
            <a:endParaRPr lang="en-US" sz="5400" dirty="0">
              <a:solidFill>
                <a:schemeClr val="bg2"/>
              </a:solidFill>
              <a:latin typeface="Calibri" pitchFamily="34" charset="0"/>
            </a:endParaRPr>
          </a:p>
        </p:txBody>
      </p:sp>
      <p:pic>
        <p:nvPicPr>
          <p:cNvPr id="3" name="Picture 2" descr="bully.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6248400" y="5105400"/>
            <a:ext cx="2412723" cy="1371599"/>
          </a:xfrm>
          <a:prstGeom prst="rect">
            <a:avLst/>
          </a:prstGeom>
        </p:spPr>
      </p:pic>
      <p:pic>
        <p:nvPicPr>
          <p:cNvPr id="4" name="Picture 2"/>
          <p:cNvPicPr>
            <a:picLocks noChangeAspect="1" noChangeArrowheads="1"/>
          </p:cNvPicPr>
          <p:nvPr/>
        </p:nvPicPr>
        <p:blipFill>
          <a:blip r:embed="rId4" cstate="screen"/>
          <a:srcRect/>
          <a:stretch>
            <a:fillRect/>
          </a:stretch>
        </p:blipFill>
        <p:spPr bwMode="auto">
          <a:xfrm>
            <a:off x="457200" y="5410200"/>
            <a:ext cx="990599" cy="10127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2028" y="0"/>
            <a:ext cx="9139943" cy="6858000"/>
          </a:xfrm>
          <a:prstGeom prst="rect">
            <a:avLst/>
          </a:prstGeom>
        </p:spPr>
      </p:pic>
      <p:sp>
        <p:nvSpPr>
          <p:cNvPr id="3" name="Rectangle 2"/>
          <p:cNvSpPr/>
          <p:nvPr/>
        </p:nvSpPr>
        <p:spPr>
          <a:xfrm>
            <a:off x="0" y="4795897"/>
            <a:ext cx="9144000" cy="2185214"/>
          </a:xfrm>
          <a:prstGeom prst="rect">
            <a:avLst/>
          </a:prstGeom>
          <a:solidFill>
            <a:schemeClr val="bg1"/>
          </a:solidFill>
        </p:spPr>
        <p:txBody>
          <a:bodyPr wrap="square">
            <a:spAutoFit/>
          </a:bodyPr>
          <a:lstStyle/>
          <a:p>
            <a:r>
              <a:rPr lang="en-US" sz="4800" b="1" dirty="0" smtClean="0">
                <a:latin typeface="Calibri" pitchFamily="34" charset="0"/>
              </a:rPr>
              <a:t>	</a:t>
            </a:r>
          </a:p>
          <a:p>
            <a:pPr algn="ctr"/>
            <a:r>
              <a:rPr lang="en-US" sz="4800" b="1" dirty="0" smtClean="0">
                <a:latin typeface="Calibri" pitchFamily="34" charset="0"/>
              </a:rPr>
              <a:t>How can you help?</a:t>
            </a:r>
          </a:p>
          <a:p>
            <a:pPr>
              <a:tabLst>
                <a:tab pos="522288" algn="l"/>
              </a:tabLst>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tretch>
            <a:fillRect/>
          </a:stretch>
        </p:blipFill>
        <p:spPr>
          <a:xfrm>
            <a:off x="2028" y="0"/>
            <a:ext cx="9139943" cy="6858000"/>
          </a:xfrm>
          <a:prstGeom prst="rect">
            <a:avLst/>
          </a:prstGeom>
        </p:spPr>
      </p:pic>
      <p:sp>
        <p:nvSpPr>
          <p:cNvPr id="3" name="Rectangle 2"/>
          <p:cNvSpPr/>
          <p:nvPr/>
        </p:nvSpPr>
        <p:spPr>
          <a:xfrm>
            <a:off x="0" y="4795897"/>
            <a:ext cx="9144000" cy="2185214"/>
          </a:xfrm>
          <a:prstGeom prst="rect">
            <a:avLst/>
          </a:prstGeom>
          <a:solidFill>
            <a:schemeClr val="bg1"/>
          </a:solidFill>
        </p:spPr>
        <p:txBody>
          <a:bodyPr wrap="square">
            <a:spAutoFit/>
          </a:bodyPr>
          <a:lstStyle/>
          <a:p>
            <a:r>
              <a:rPr lang="en-US" sz="4800" b="1" dirty="0" smtClean="0">
                <a:latin typeface="Calibri" pitchFamily="34" charset="0"/>
              </a:rPr>
              <a:t>	</a:t>
            </a:r>
          </a:p>
          <a:p>
            <a:pPr algn="ctr">
              <a:tabLst>
                <a:tab pos="522288" algn="l"/>
              </a:tabLst>
            </a:pPr>
            <a:r>
              <a:rPr lang="en-US" sz="4800" dirty="0" smtClean="0">
                <a:latin typeface="Calibri" pitchFamily="34" charset="0"/>
              </a:rPr>
              <a:t>Don’t do further damage </a:t>
            </a:r>
          </a:p>
          <a:p>
            <a:pPr>
              <a:tabLst>
                <a:tab pos="522288" algn="l"/>
              </a:tabLst>
            </a:pPr>
            <a:endParaRPr lang="en-US" sz="40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Presentation1</Template>
  <TotalTime>1623</TotalTime>
  <Words>1533</Words>
  <Application>Microsoft Office PowerPoint</Application>
  <PresentationFormat>On-screen Show (4:3)</PresentationFormat>
  <Paragraphs>140</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Presentation1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Boy Scouts of America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Griffin</dc:creator>
  <cp:lastModifiedBy>mgriffin</cp:lastModifiedBy>
  <cp:revision>94</cp:revision>
  <dcterms:created xsi:type="dcterms:W3CDTF">2012-01-09T15:19:45Z</dcterms:created>
  <dcterms:modified xsi:type="dcterms:W3CDTF">2013-04-23T19:40:38Z</dcterms:modified>
</cp:coreProperties>
</file>