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0"/>
  </p:notesMasterIdLst>
  <p:sldIdLst>
    <p:sldId id="268" r:id="rId3"/>
    <p:sldId id="256" r:id="rId4"/>
    <p:sldId id="257" r:id="rId5"/>
    <p:sldId id="270" r:id="rId6"/>
    <p:sldId id="271" r:id="rId7"/>
    <p:sldId id="272" r:id="rId8"/>
    <p:sldId id="273" r:id="rId9"/>
    <p:sldId id="274" r:id="rId10"/>
    <p:sldId id="263" r:id="rId11"/>
    <p:sldId id="261" r:id="rId12"/>
    <p:sldId id="266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67" r:id="rId27"/>
    <p:sldId id="269" r:id="rId28"/>
    <p:sldId id="265" r:id="rId2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48" autoAdjust="0"/>
  </p:normalViewPr>
  <p:slideViewPr>
    <p:cSldViewPr>
      <p:cViewPr varScale="1">
        <p:scale>
          <a:sx n="71" d="100"/>
          <a:sy n="71" d="100"/>
        </p:scale>
        <p:origin x="1080" y="6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AB407-B6A2-4EBD-A147-B91012217498}" type="datetimeFigureOut">
              <a:rPr lang="en-US" smtClean="0"/>
              <a:t>8/9/2016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7336B-750A-4177-B899-8BB93B6815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1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7336B-750A-4177-B899-8BB93B6815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80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06B20-CF26-4C1F-A447-D84B7F1D067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35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06B20-CF26-4C1F-A447-D84B7F1D067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64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06B20-CF26-4C1F-A447-D84B7F1D067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1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to the youth.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7336B-750A-4177-B899-8BB93B6815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8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06B20-CF26-4C1F-A447-D84B7F1D067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47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06B20-CF26-4C1F-A447-D84B7F1D067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76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06B20-CF26-4C1F-A447-D84B7F1D067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64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06B20-CF26-4C1F-A447-D84B7F1D067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8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06B20-CF26-4C1F-A447-D84B7F1D067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2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06B20-CF26-4C1F-A447-D84B7F1D067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51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 the bandwagon. Public relations campaigns </a:t>
            </a:r>
          </a:p>
          <a:p>
            <a:r>
              <a:rPr lang="en-US" dirty="0"/>
              <a:t>can be an extraordinarily successful way to drive </a:t>
            </a:r>
          </a:p>
          <a:p>
            <a:r>
              <a:rPr lang="en-US" dirty="0"/>
              <a:t>membership. People like to be part of a growing, </a:t>
            </a:r>
          </a:p>
          <a:p>
            <a:r>
              <a:rPr lang="en-US" dirty="0"/>
              <a:t>successful organization. Press releases celebrating growth </a:t>
            </a:r>
          </a:p>
          <a:p>
            <a:r>
              <a:rPr lang="en-US" dirty="0"/>
              <a:t>milestones and other achievements are a great way to tap </a:t>
            </a:r>
          </a:p>
          <a:p>
            <a:r>
              <a:rPr lang="en-US" dirty="0"/>
              <a:t>into this desire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06B20-CF26-4C1F-A447-D84B7F1D067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5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0982"/>
            <a:ext cx="7772400" cy="122502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3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3" descr="white rectangle.png"/>
          <p:cNvPicPr>
            <a:picLocks noChangeAspect="1"/>
          </p:cNvPicPr>
          <p:nvPr userDrawn="1"/>
        </p:nvPicPr>
        <p:blipFill>
          <a:blip r:embed="rId2"/>
          <a:srcRect b="10452"/>
          <a:stretch>
            <a:fillRect/>
          </a:stretch>
        </p:blipFill>
        <p:spPr bwMode="auto">
          <a:xfrm>
            <a:off x="0" y="1083469"/>
            <a:ext cx="9144000" cy="463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59001"/>
            <a:ext cx="7772400" cy="1135062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56001"/>
            <a:ext cx="7772400" cy="678656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206000" y="5117700"/>
            <a:ext cx="1649170" cy="5339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800" kern="1200" spc="-150" smtClean="0">
          <a:ln w="3175">
            <a:noFill/>
          </a:ln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29" y="723900"/>
            <a:ext cx="7884841" cy="4033778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66900"/>
            <a:ext cx="7875316" cy="12250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b="1" spc="50" dirty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Traveling Overseas with Scouts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61296"/>
            <a:ext cx="7875316" cy="5635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spc="-150" dirty="0">
                <a:ln w="3175">
                  <a:noFill/>
                </a:ln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Tips, Advice, and Resources for Leaders</a:t>
            </a:r>
          </a:p>
        </p:txBody>
      </p:sp>
    </p:spTree>
    <p:extLst>
      <p:ext uri="{BB962C8B-B14F-4D97-AF65-F5344CB8AC3E}">
        <p14:creationId xmlns:p14="http://schemas.microsoft.com/office/powerpoint/2010/main" val="870774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54109"/>
            <a:ext cx="8001000" cy="3453613"/>
          </a:xfrm>
        </p:spPr>
        <p:txBody>
          <a:bodyPr/>
          <a:lstStyle/>
          <a:p>
            <a:r>
              <a:rPr lang="en-US" dirty="0"/>
              <a:t>Travel warnings &amp; alerts</a:t>
            </a:r>
          </a:p>
          <a:p>
            <a:r>
              <a:rPr lang="en-US" dirty="0"/>
              <a:t>Sent via email and text </a:t>
            </a:r>
          </a:p>
          <a:p>
            <a:r>
              <a:rPr lang="en-US" dirty="0"/>
              <a:t>Register your travel itinerary</a:t>
            </a:r>
          </a:p>
          <a:p>
            <a:r>
              <a:rPr lang="en-US" dirty="0"/>
              <a:t>Local embassy knows where you are</a:t>
            </a:r>
          </a:p>
          <a:p>
            <a:r>
              <a:rPr lang="en-US" dirty="0"/>
              <a:t>Enroll - http://step.state.gov/step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</p:spPr>
        <p:txBody>
          <a:bodyPr/>
          <a:lstStyle/>
          <a:p>
            <a:pPr algn="l"/>
            <a:r>
              <a:rPr lang="en-US" dirty="0"/>
              <a:t>Step 4: Safety &amp; Security</a:t>
            </a:r>
            <a:endParaRPr lang="en-GB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57200" y="5143500"/>
            <a:ext cx="77724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7030A0"/>
                </a:solidFill>
              </a:rPr>
              <a:t>Safety &amp; Security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6579"/>
            <a:ext cx="4724400" cy="82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388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76" y="0"/>
            <a:ext cx="8610600" cy="952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Step 5: What to Pack / What to Bring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76" y="965704"/>
            <a:ext cx="8335224" cy="419099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Select the appropriate clothing, gear, equipment</a:t>
            </a:r>
          </a:p>
          <a:p>
            <a:r>
              <a:rPr lang="en-GB" dirty="0"/>
              <a:t>EagleCreek.com</a:t>
            </a:r>
          </a:p>
          <a:p>
            <a:pPr lvl="1"/>
            <a:r>
              <a:rPr lang="en-GB" dirty="0"/>
              <a:t>www.eaglecreek.com/travel-tips-packing-lists</a:t>
            </a:r>
          </a:p>
          <a:p>
            <a:r>
              <a:rPr lang="en-GB" dirty="0"/>
              <a:t>Packing checklists for travel</a:t>
            </a:r>
          </a:p>
          <a:p>
            <a:pPr lvl="1"/>
            <a:r>
              <a:rPr lang="en-GB" dirty="0"/>
              <a:t>Pre-departure &amp; home checklist</a:t>
            </a:r>
          </a:p>
          <a:p>
            <a:pPr lvl="1"/>
            <a:r>
              <a:rPr lang="en-GB" dirty="0"/>
              <a:t>Travel Health</a:t>
            </a:r>
          </a:p>
          <a:p>
            <a:pPr lvl="1"/>
            <a:r>
              <a:rPr lang="en-GB" dirty="0"/>
              <a:t>Travel Gear</a:t>
            </a:r>
          </a:p>
          <a:p>
            <a:pPr lvl="1"/>
            <a:r>
              <a:rPr lang="en-GB" dirty="0"/>
              <a:t>Travel accessories</a:t>
            </a:r>
          </a:p>
          <a:p>
            <a:pPr lvl="1"/>
            <a:r>
              <a:rPr lang="en-GB" dirty="0"/>
              <a:t>Toiletries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57200" y="5143500"/>
            <a:ext cx="77724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7030A0"/>
                </a:solidFill>
              </a:rPr>
              <a:t>Planning &amp; Logistics</a:t>
            </a:r>
          </a:p>
        </p:txBody>
      </p:sp>
    </p:spTree>
    <p:extLst>
      <p:ext uri="{BB962C8B-B14F-4D97-AF65-F5344CB8AC3E}">
        <p14:creationId xmlns:p14="http://schemas.microsoft.com/office/powerpoint/2010/main" val="363136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Patrol exercise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You have  minutes to Plan a Trip</a:t>
            </a:r>
          </a:p>
        </p:txBody>
      </p:sp>
    </p:spTree>
    <p:extLst>
      <p:ext uri="{BB962C8B-B14F-4D97-AF65-F5344CB8AC3E}">
        <p14:creationId xmlns:p14="http://schemas.microsoft.com/office/powerpoint/2010/main" val="55833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Patrol Exercise: Destinations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8700"/>
            <a:ext cx="9067800" cy="4038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Kandersteg Intl Scout Centre, Switzerland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Muxbal Scout Camp, Guatemala 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London, England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Cairo Intl Scout Centre, Egypt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Castle Saunderson Scout Camp, Ireland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Leaves &amp; Lizards Arenal Volcano Lodge, Costa Rica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7-Day Hawaiian Island Hopping Cruise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Chateau Jambville Scout Centre, outside Paris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65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ten keys to success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57200" y="5143500"/>
            <a:ext cx="77724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7030A0"/>
                </a:solidFill>
              </a:rPr>
              <a:t>Overseas Travel</a:t>
            </a:r>
          </a:p>
        </p:txBody>
      </p:sp>
    </p:spTree>
    <p:extLst>
      <p:ext uri="{BB962C8B-B14F-4D97-AF65-F5344CB8AC3E}">
        <p14:creationId xmlns:p14="http://schemas.microsoft.com/office/powerpoint/2010/main" val="46253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19101"/>
            <a:ext cx="7924800" cy="1015663"/>
          </a:xfr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1. Make a plan</a:t>
            </a:r>
          </a:p>
        </p:txBody>
      </p:sp>
      <p:pic>
        <p:nvPicPr>
          <p:cNvPr id="4099" name="Picture 3" descr="C:\Users\rthomas.BRCO\AppData\Local\Microsoft\Windows\Temporary Internet Files\Content.IE5\1YFEIF59\MP90044221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23900"/>
            <a:ext cx="25908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304800" y="1840379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</a:t>
            </a:r>
            <a:r>
              <a:rPr lang="en-US" sz="4000" i="1" dirty="0"/>
              <a:t>There are no planned failures, just failures to plan.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51326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6700"/>
            <a:ext cx="7924800" cy="1015663"/>
          </a:xfr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2. Build a team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0193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</a:t>
            </a:r>
            <a:r>
              <a:rPr lang="en-US" sz="4000" i="1" dirty="0"/>
              <a:t>Use a Team of Volunteers”</a:t>
            </a:r>
            <a:endParaRPr lang="en-US" sz="4000" dirty="0"/>
          </a:p>
        </p:txBody>
      </p:sp>
      <p:pic>
        <p:nvPicPr>
          <p:cNvPr id="2050" name="Picture 2" descr="http://manywaters.nsbsa.org/portals/45/Images/round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23719"/>
            <a:ext cx="4074581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62724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96" y="379205"/>
            <a:ext cx="7924800" cy="1015663"/>
          </a:xfr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3. Research and educate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1699405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“Build a Knowledge Bank”</a:t>
            </a:r>
          </a:p>
        </p:txBody>
      </p:sp>
      <p:pic>
        <p:nvPicPr>
          <p:cNvPr id="6148" name="Picture 4" descr="C:\Users\rthomas.BRCO\AppData\Local\Microsoft\Windows\Temporary Internet Files\Content.IE5\SVN01SZK\MP90044911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0" y="1562100"/>
            <a:ext cx="4544290" cy="2842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10868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8624"/>
            <a:ext cx="9296400" cy="923330"/>
          </a:xfr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4. Know your customers!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140970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“Understand your parents, Scouts; their needs, habits”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" y="1442099"/>
            <a:ext cx="4030807" cy="3016290"/>
            <a:chOff x="381000" y="1442099"/>
            <a:chExt cx="4030807" cy="3016290"/>
          </a:xfrm>
        </p:grpSpPr>
        <p:pic>
          <p:nvPicPr>
            <p:cNvPr id="7179" name="Picture 11" descr="C:\Users\rthomas.BRCO\AppData\Local\Microsoft\Windows\Temporary Internet Files\Content.IE5\1YFEIF59\MP900409444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331" y="1452491"/>
              <a:ext cx="988476" cy="14755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7173" name="Picture 5" descr="C:\Users\rthomas.BRCO\AppData\Local\Microsoft\Windows\Temporary Internet Files\Content.IE5\1YFEIF59\MP900384687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1" y="1442099"/>
              <a:ext cx="1507435" cy="14859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7176" name="Picture 8" descr="C:\Users\rthomas.BRCO\AppData\Local\Microsoft\Windows\Temporary Internet Files\Content.IE5\28ZW0WKI\MP900305807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435" y="1442100"/>
              <a:ext cx="1539857" cy="14910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7177" name="Picture 9" descr="C:\Users\rthomas.BRCO\AppData\Local\Microsoft\Windows\Temporary Internet Files\Content.IE5\HNU7O7AS\MP900305805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927999"/>
              <a:ext cx="1507434" cy="15303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7178" name="Picture 10" descr="C:\Users\rthomas.BRCO\AppData\Local\Microsoft\Windows\Temporary Internet Files\Content.IE5\DHTY1HU6\MP900305806[1]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434" y="2933194"/>
              <a:ext cx="2523373" cy="15251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1711679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0500"/>
            <a:ext cx="8915400" cy="923330"/>
          </a:xfr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5. Track your progress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1409700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1. Measure </a:t>
            </a:r>
            <a:br>
              <a:rPr lang="en-US" sz="4800" dirty="0"/>
            </a:br>
            <a:r>
              <a:rPr lang="en-US" sz="4800" dirty="0"/>
              <a:t>2. Benchmark</a:t>
            </a:r>
          </a:p>
          <a:p>
            <a:r>
              <a:rPr lang="en-US" sz="4800" dirty="0"/>
              <a:t>3. Improve</a:t>
            </a:r>
          </a:p>
          <a:p>
            <a:r>
              <a:rPr lang="en-US" sz="4800" dirty="0"/>
              <a:t>4. Repeat</a:t>
            </a:r>
          </a:p>
        </p:txBody>
      </p:sp>
      <p:pic>
        <p:nvPicPr>
          <p:cNvPr id="8194" name="Picture 2" descr="C:\Users\rthomas.BRCO\AppData\Local\Microsoft\Windows\Temporary Internet Files\Content.IE5\LJKMYO99\MP90043073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85900"/>
            <a:ext cx="4106117" cy="2733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4864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1872" y="1166886"/>
            <a:ext cx="7391400" cy="37716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Introduction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Why Do IT?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Planning &amp; Logistics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Safety &amp; Security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Health &amp; Medical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Top Ten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1252223" y="2018704"/>
            <a:ext cx="447544" cy="333375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5400000">
            <a:off x="1254443" y="1302639"/>
            <a:ext cx="448056" cy="338328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1254443" y="2701423"/>
            <a:ext cx="448056" cy="338328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1254443" y="3434420"/>
            <a:ext cx="448056" cy="338328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1254443" y="4129317"/>
            <a:ext cx="448056" cy="338328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/>
          <p:cNvSpPr/>
          <p:nvPr/>
        </p:nvSpPr>
        <p:spPr>
          <a:xfrm rot="5400000">
            <a:off x="1254443" y="4864210"/>
            <a:ext cx="448056" cy="338328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s://s-media-cache-ak0.pinimg.com/236x/4f/86/29/4f862974ae4f5a9d2571219e0d47d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47" y="1509903"/>
            <a:ext cx="1714500" cy="2381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19100"/>
            <a:ext cx="9296400" cy="923330"/>
          </a:xfr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6. Communicate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5621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“Communicate, Communicate, Communicate”</a:t>
            </a:r>
          </a:p>
        </p:txBody>
      </p:sp>
      <p:pic>
        <p:nvPicPr>
          <p:cNvPr id="4" name="Picture 3" descr="Smart phone - vector Clip 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82712"/>
            <a:ext cx="3393573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3530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95301"/>
            <a:ext cx="8610600" cy="830997"/>
          </a:xfr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7. Promote &amp; Advertise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819778"/>
            <a:ext cx="48767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“Build the Bandwagon!”</a:t>
            </a:r>
          </a:p>
        </p:txBody>
      </p:sp>
      <p:pic>
        <p:nvPicPr>
          <p:cNvPr id="3" name="Picture 2" descr="https://gulfridgecouncil.org/wp/wp-content/uploads/2015/02/jamboree-750x3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 t="-2105" r="-349" b="2105"/>
          <a:stretch/>
        </p:blipFill>
        <p:spPr bwMode="auto">
          <a:xfrm>
            <a:off x="5410200" y="1638300"/>
            <a:ext cx="3457668" cy="27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42738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38300"/>
            <a:ext cx="3926220" cy="2607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95301"/>
            <a:ext cx="9296400" cy="830997"/>
          </a:xfr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8. Deliver on what you PROMISE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33400" y="1943100"/>
            <a:ext cx="6289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“If </a:t>
            </a:r>
            <a:r>
              <a:rPr lang="en-US" sz="5400" u="sng" dirty="0"/>
              <a:t>YOU</a:t>
            </a:r>
            <a:r>
              <a:rPr lang="en-US" sz="5400" dirty="0"/>
              <a:t> build it, </a:t>
            </a:r>
          </a:p>
          <a:p>
            <a:pPr algn="ctr"/>
            <a:r>
              <a:rPr lang="en-US" sz="5400" u="sng" dirty="0"/>
              <a:t>THEY</a:t>
            </a:r>
            <a:r>
              <a:rPr lang="en-US" sz="5400" dirty="0"/>
              <a:t> will come”</a:t>
            </a:r>
          </a:p>
        </p:txBody>
      </p:sp>
    </p:spTree>
    <p:extLst>
      <p:ext uri="{BB962C8B-B14F-4D97-AF65-F5344CB8AC3E}">
        <p14:creationId xmlns:p14="http://schemas.microsoft.com/office/powerpoint/2010/main" val="3700655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95301"/>
            <a:ext cx="9296400" cy="830997"/>
          </a:xfr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9. The old ways may not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714500"/>
            <a:ext cx="487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“Out of the box thinking”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562100"/>
            <a:ext cx="3521372" cy="3042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2779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95301"/>
            <a:ext cx="9296400" cy="830997"/>
          </a:xfr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10. Never stop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8600" y="1714500"/>
            <a:ext cx="883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“Never stop promoting your trip”</a:t>
            </a:r>
          </a:p>
        </p:txBody>
      </p:sp>
    </p:spTree>
    <p:extLst>
      <p:ext uri="{BB962C8B-B14F-4D97-AF65-F5344CB8AC3E}">
        <p14:creationId xmlns:p14="http://schemas.microsoft.com/office/powerpoint/2010/main" val="281189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5133" r="3423" b="9316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9200" y="495300"/>
            <a:ext cx="3927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13811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8229600" cy="9525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8700" y="20955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800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Ron Thomas</a:t>
            </a:r>
          </a:p>
          <a:p>
            <a:pPr algn="ctr">
              <a:spcBef>
                <a:spcPct val="0"/>
              </a:spcBef>
            </a:pPr>
            <a:r>
              <a:rPr lang="en-US" sz="4800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txsuperscout@gmail.com</a:t>
            </a:r>
          </a:p>
          <a:p>
            <a:pPr algn="ctr">
              <a:spcBef>
                <a:spcPct val="0"/>
              </a:spcBef>
            </a:pPr>
            <a:r>
              <a:rPr lang="en-US" sz="4800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713-205-2425</a:t>
            </a:r>
          </a:p>
        </p:txBody>
      </p:sp>
    </p:spTree>
    <p:extLst>
      <p:ext uri="{BB962C8B-B14F-4D97-AF65-F5344CB8AC3E}">
        <p14:creationId xmlns:p14="http://schemas.microsoft.com/office/powerpoint/2010/main" val="2589708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81" y="1772527"/>
            <a:ext cx="4074716" cy="110091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667000" y="4381500"/>
            <a:ext cx="1752600" cy="617376"/>
            <a:chOff x="1219200" y="4449924"/>
            <a:chExt cx="1752600" cy="617376"/>
          </a:xfrm>
        </p:grpSpPr>
        <p:sp>
          <p:nvSpPr>
            <p:cNvPr id="5" name="TextBox 4"/>
            <p:cNvSpPr txBox="1"/>
            <p:nvPr/>
          </p:nvSpPr>
          <p:spPr>
            <a:xfrm>
              <a:off x="1219200" y="4449924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SCOUTS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3500" y="4882634"/>
              <a:ext cx="1524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Creating a Better World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68" y="3848100"/>
            <a:ext cx="1617129" cy="1866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07" y="4428080"/>
            <a:ext cx="535994" cy="61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3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2226071"/>
          </a:xfrm>
        </p:spPr>
        <p:txBody>
          <a:bodyPr/>
          <a:lstStyle/>
          <a:p>
            <a:pPr algn="ctr"/>
            <a:r>
              <a:rPr lang="en-US" sz="3200" dirty="0"/>
              <a:t>Why travel overseas ??</a:t>
            </a:r>
            <a:br>
              <a:rPr lang="en-US" sz="3200" dirty="0"/>
            </a:br>
            <a:r>
              <a:rPr lang="en-US" sz="3200" dirty="0"/>
              <a:t>Why Do it?</a:t>
            </a:r>
            <a:br>
              <a:rPr lang="en-US" sz="3200" dirty="0"/>
            </a:br>
            <a:r>
              <a:rPr lang="en-US" sz="3200" dirty="0"/>
              <a:t>What do scouts get from it?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14375" y="4914900"/>
            <a:ext cx="7772400" cy="678656"/>
          </a:xfrm>
        </p:spPr>
        <p:txBody>
          <a:bodyPr/>
          <a:lstStyle/>
          <a:p>
            <a:r>
              <a:rPr lang="en-US" dirty="0"/>
              <a:t>Overseas Travel</a:t>
            </a:r>
          </a:p>
        </p:txBody>
      </p:sp>
      <p:pic>
        <p:nvPicPr>
          <p:cNvPr id="2050" name="Picture 2" descr="http://www.sustainablecitiescollective.com/sites/sustainablecitiescollective.com/files/pic2_8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16800"/>
          <a:stretch/>
        </p:blipFill>
        <p:spPr bwMode="auto">
          <a:xfrm>
            <a:off x="1181100" y="1943100"/>
            <a:ext cx="67818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48870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Why Do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International Experience … First Timers!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Multi-Cultural, Multi-Ethnic, Multi-Language Experience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Live the Dream of Baden-Powell</a:t>
            </a:r>
          </a:p>
          <a:p>
            <a:pPr lvl="1">
              <a:spcBef>
                <a:spcPts val="1200"/>
              </a:spcBef>
            </a:pPr>
            <a:r>
              <a:rPr lang="en-US" i="1" dirty="0">
                <a:solidFill>
                  <a:schemeClr val="tx1"/>
                </a:solidFill>
              </a:rPr>
              <a:t>A world brotherhood of Scouts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Because … IT IS FUN !!!</a:t>
            </a:r>
          </a:p>
          <a:p>
            <a:pPr>
              <a:spcBef>
                <a:spcPts val="12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8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2226071"/>
          </a:xfrm>
        </p:spPr>
        <p:txBody>
          <a:bodyPr/>
          <a:lstStyle/>
          <a:p>
            <a:r>
              <a:rPr lang="en-US" sz="3200" dirty="0"/>
              <a:t>Planning &amp; logistics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04850" y="4838700"/>
            <a:ext cx="7772400" cy="678656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Overseas Travel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62100"/>
            <a:ext cx="82296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www.cmcrossroads.com/sites/default/files/article/2016/plan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138831"/>
            <a:ext cx="2520702" cy="14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47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Step 1: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8308"/>
            <a:ext cx="8229600" cy="3771636"/>
          </a:xfrm>
        </p:spPr>
        <p:txBody>
          <a:bodyPr/>
          <a:lstStyle/>
          <a:p>
            <a:r>
              <a:rPr lang="en-US" dirty="0"/>
              <a:t>Research &amp; Educate</a:t>
            </a:r>
          </a:p>
          <a:p>
            <a:pPr lvl="1"/>
            <a:r>
              <a:rPr lang="en-US" dirty="0"/>
              <a:t>Internet travel sites</a:t>
            </a:r>
          </a:p>
          <a:p>
            <a:pPr lvl="1"/>
            <a:r>
              <a:rPr lang="en-US" dirty="0"/>
              <a:t>Travel Books: Frommers, Lonely Planet, Fodor's</a:t>
            </a:r>
          </a:p>
          <a:p>
            <a:pPr lvl="1"/>
            <a:r>
              <a:rPr lang="en-US" dirty="0"/>
              <a:t>Word of Mouth</a:t>
            </a:r>
          </a:p>
          <a:p>
            <a:pPr lvl="1"/>
            <a:r>
              <a:rPr lang="en-US" dirty="0"/>
              <a:t>Book stores: Barnes &amp; Noble</a:t>
            </a:r>
          </a:p>
          <a:p>
            <a:pPr lvl="1"/>
            <a:r>
              <a:rPr lang="en-US" dirty="0"/>
              <a:t>Understand the culture, rules, regulations, norms</a:t>
            </a:r>
          </a:p>
          <a:p>
            <a:pPr lvl="1"/>
            <a:r>
              <a:rPr lang="en-US" dirty="0"/>
              <a:t>Tours: www.viator.com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57200" y="5143500"/>
            <a:ext cx="26670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7030A0"/>
                </a:solidFill>
              </a:rPr>
              <a:t>Planning &amp; Logistics</a:t>
            </a:r>
          </a:p>
        </p:txBody>
      </p:sp>
    </p:spTree>
    <p:extLst>
      <p:ext uri="{BB962C8B-B14F-4D97-AF65-F5344CB8AC3E}">
        <p14:creationId xmlns:p14="http://schemas.microsoft.com/office/powerpoint/2010/main" val="306327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Step 2: Recon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8308"/>
            <a:ext cx="8229600" cy="3771636"/>
          </a:xfrm>
        </p:spPr>
        <p:txBody>
          <a:bodyPr/>
          <a:lstStyle/>
          <a:p>
            <a:r>
              <a:rPr lang="en-US" dirty="0"/>
              <a:t>Do a RECON TRIP</a:t>
            </a:r>
          </a:p>
          <a:p>
            <a:pPr lvl="1"/>
            <a:r>
              <a:rPr lang="en-US" dirty="0"/>
              <a:t>Plan a trip to the intended destination</a:t>
            </a:r>
          </a:p>
          <a:p>
            <a:pPr lvl="1"/>
            <a:r>
              <a:rPr lang="en-US" dirty="0"/>
              <a:t>Select group of adults</a:t>
            </a:r>
          </a:p>
          <a:p>
            <a:pPr lvl="1"/>
            <a:r>
              <a:rPr lang="en-US" dirty="0"/>
              <a:t>Itinerary should reflect Scout’s itinerary</a:t>
            </a:r>
          </a:p>
          <a:p>
            <a:pPr lvl="1"/>
            <a:r>
              <a:rPr lang="en-US" dirty="0"/>
              <a:t>Take notes, ask questions, take tours</a:t>
            </a:r>
          </a:p>
          <a:p>
            <a:pPr lvl="1"/>
            <a:r>
              <a:rPr lang="en-US" dirty="0"/>
              <a:t>Post trip analysis: Lessons Learned</a:t>
            </a:r>
          </a:p>
          <a:p>
            <a:pPr lvl="2"/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57200" y="5143500"/>
            <a:ext cx="77724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7030A0"/>
                </a:solidFill>
              </a:rPr>
              <a:t>Planning &amp; Logistics</a:t>
            </a:r>
          </a:p>
        </p:txBody>
      </p:sp>
    </p:spTree>
    <p:extLst>
      <p:ext uri="{BB962C8B-B14F-4D97-AF65-F5344CB8AC3E}">
        <p14:creationId xmlns:p14="http://schemas.microsoft.com/office/powerpoint/2010/main" val="331450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Step 3: Plan Your Trip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286"/>
            <a:ext cx="8839200" cy="438859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Don’t Do It By Yourself - GET HELP!</a:t>
            </a:r>
          </a:p>
          <a:p>
            <a:pPr lvl="2"/>
            <a:r>
              <a:rPr lang="en-US" sz="2000" dirty="0"/>
              <a:t>Planning, Logistics, Health &amp; Safety, Security/Insurance, Banker</a:t>
            </a:r>
          </a:p>
          <a:p>
            <a:r>
              <a:rPr lang="en-US" dirty="0"/>
              <a:t>Planning: Answer these questions</a:t>
            </a:r>
          </a:p>
          <a:p>
            <a:pPr lvl="1"/>
            <a:r>
              <a:rPr lang="en-US" dirty="0"/>
              <a:t>When are we going?</a:t>
            </a:r>
          </a:p>
          <a:p>
            <a:pPr lvl="1"/>
            <a:r>
              <a:rPr lang="en-US" dirty="0"/>
              <a:t>Where are we going</a:t>
            </a:r>
          </a:p>
          <a:p>
            <a:pPr lvl="1"/>
            <a:r>
              <a:rPr lang="en-US" dirty="0"/>
              <a:t>What are we going to do?</a:t>
            </a:r>
          </a:p>
          <a:p>
            <a:pPr lvl="1"/>
            <a:r>
              <a:rPr lang="en-US" dirty="0"/>
              <a:t>How will we get there?</a:t>
            </a:r>
          </a:p>
          <a:p>
            <a:pPr lvl="1"/>
            <a:r>
              <a:rPr lang="en-US" dirty="0"/>
              <a:t>How will we pay for the trip?</a:t>
            </a:r>
          </a:p>
          <a:p>
            <a:pPr lvl="1"/>
            <a:r>
              <a:rPr lang="en-US" dirty="0"/>
              <a:t>How many can we take?</a:t>
            </a:r>
          </a:p>
          <a:p>
            <a:pPr lvl="1"/>
            <a:r>
              <a:rPr lang="en-US" dirty="0"/>
              <a:t>Who is going… Who is QUALIFED to go?</a:t>
            </a:r>
          </a:p>
          <a:p>
            <a:pPr lvl="1"/>
            <a:r>
              <a:rPr lang="en-US" dirty="0"/>
              <a:t>How we will TRAIN for this trip?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57200" y="5143500"/>
            <a:ext cx="77724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7030A0"/>
                </a:solidFill>
              </a:rPr>
              <a:t>Planning &amp; Logistics</a:t>
            </a:r>
          </a:p>
        </p:txBody>
      </p:sp>
    </p:spTree>
    <p:extLst>
      <p:ext uri="{BB962C8B-B14F-4D97-AF65-F5344CB8AC3E}">
        <p14:creationId xmlns:p14="http://schemas.microsoft.com/office/powerpoint/2010/main" val="418898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Step 4: Safety &amp; 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233"/>
            <a:ext cx="8077200" cy="396239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Ask yourself, are there:</a:t>
            </a:r>
          </a:p>
          <a:p>
            <a:pPr lvl="1"/>
            <a:r>
              <a:rPr lang="en-GB" dirty="0"/>
              <a:t>Incidents of international or indigenous terrorism</a:t>
            </a:r>
          </a:p>
          <a:p>
            <a:pPr lvl="1"/>
            <a:r>
              <a:rPr lang="en-GB" dirty="0"/>
              <a:t>Occasional strikes, protests, and public demonstrations, drug wars, human trafficking</a:t>
            </a:r>
          </a:p>
          <a:p>
            <a:pPr lvl="1"/>
            <a:r>
              <a:rPr lang="en-GB" dirty="0"/>
              <a:t>Political discourse </a:t>
            </a:r>
          </a:p>
          <a:p>
            <a:r>
              <a:rPr lang="en-GB" dirty="0"/>
              <a:t>Remain vigilant … head on a swivel</a:t>
            </a:r>
          </a:p>
          <a:p>
            <a:r>
              <a:rPr lang="en-GB" dirty="0"/>
              <a:t>Do not travel alone … BUDDY SYSTEM ALWAYS!</a:t>
            </a:r>
          </a:p>
          <a:p>
            <a:r>
              <a:rPr lang="en-GB" dirty="0"/>
              <a:t>Know where the closest US Embassy is located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C:\Users\thomronk\AppData\Local\Microsoft\Windows\Temporary Internet Files\Content.IE5\AU3LC06L\MP91021635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300"/>
            <a:ext cx="212546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457200" y="5143500"/>
            <a:ext cx="77724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7030A0"/>
                </a:solidFill>
              </a:rPr>
              <a:t>Safety &amp; Security</a:t>
            </a:r>
          </a:p>
        </p:txBody>
      </p:sp>
    </p:spTree>
    <p:extLst>
      <p:ext uri="{BB962C8B-B14F-4D97-AF65-F5344CB8AC3E}">
        <p14:creationId xmlns:p14="http://schemas.microsoft.com/office/powerpoint/2010/main" val="423843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Purple Wav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4131970-C498-414B-8006-F6688F1E4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1_Purple Waves template</Template>
  <TotalTime>912</TotalTime>
  <Words>649</Words>
  <Application>Microsoft Office PowerPoint</Application>
  <PresentationFormat>On-screen Show (16:10)</PresentationFormat>
  <Paragraphs>138</Paragraphs>
  <Slides>27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Verdana</vt:lpstr>
      <vt:lpstr>1_Purple Waves template</vt:lpstr>
      <vt:lpstr>Traveling Overseas with Scouts</vt:lpstr>
      <vt:lpstr>AGENDA</vt:lpstr>
      <vt:lpstr>Why travel overseas ?? Why Do it? What do scouts get from it?</vt:lpstr>
      <vt:lpstr>Why Do IT?</vt:lpstr>
      <vt:lpstr>Planning &amp; logistics</vt:lpstr>
      <vt:lpstr>Step 1: Research </vt:lpstr>
      <vt:lpstr>Step 2: Recon</vt:lpstr>
      <vt:lpstr>Step 3: Plan Your Trip</vt:lpstr>
      <vt:lpstr>Step 4: Safety &amp; Security</vt:lpstr>
      <vt:lpstr>Step 4: Safety &amp; Security</vt:lpstr>
      <vt:lpstr>Step 5: What to Pack / What to Bring</vt:lpstr>
      <vt:lpstr>Patrol exercise</vt:lpstr>
      <vt:lpstr>Patrol Exercise: Destinations</vt:lpstr>
      <vt:lpstr>Top ten keys to success</vt:lpstr>
      <vt:lpstr>1. Make a plan</vt:lpstr>
      <vt:lpstr>2. Build a team</vt:lpstr>
      <vt:lpstr>3. Research and educate</vt:lpstr>
      <vt:lpstr>4. Know your customers!</vt:lpstr>
      <vt:lpstr>5. Track your progress</vt:lpstr>
      <vt:lpstr>6. Communicate</vt:lpstr>
      <vt:lpstr>7. Promote &amp; Advertise</vt:lpstr>
      <vt:lpstr>8. Deliver on what you PROMISE</vt:lpstr>
      <vt:lpstr>9. The old ways may not work</vt:lpstr>
      <vt:lpstr>10. Never stop</vt:lpstr>
      <vt:lpstr>PowerPoint Presentation</vt:lpstr>
      <vt:lpstr>Thank You</vt:lpstr>
      <vt:lpstr>PowerPoint Presentation</vt:lpstr>
    </vt:vector>
  </TitlesOfParts>
  <Company>Wood Mackenzie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Thomas</dc:creator>
  <cp:lastModifiedBy>Robynn Watson</cp:lastModifiedBy>
  <cp:revision>52</cp:revision>
  <dcterms:created xsi:type="dcterms:W3CDTF">2016-06-10T18:56:00Z</dcterms:created>
  <dcterms:modified xsi:type="dcterms:W3CDTF">2016-08-09T14:44:59Z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TC102867689990</vt:lpwstr>
  </property>
</Properties>
</file>