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1"/>
  </p:sldMasterIdLst>
  <p:notesMasterIdLst>
    <p:notesMasterId r:id="rId10"/>
  </p:notesMasterIdLst>
  <p:sldIdLst>
    <p:sldId id="313" r:id="rId2"/>
    <p:sldId id="315" r:id="rId3"/>
    <p:sldId id="317" r:id="rId4"/>
    <p:sldId id="318" r:id="rId5"/>
    <p:sldId id="314" r:id="rId6"/>
    <p:sldId id="320" r:id="rId7"/>
    <p:sldId id="321" r:id="rId8"/>
    <p:sldId id="32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3" autoAdjust="0"/>
    <p:restoredTop sz="90141" autoAdjust="0"/>
  </p:normalViewPr>
  <p:slideViewPr>
    <p:cSldViewPr snapToGrid="0">
      <p:cViewPr varScale="1">
        <p:scale>
          <a:sx n="65" d="100"/>
          <a:sy n="65" d="100"/>
        </p:scale>
        <p:origin x="74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EDCEA4-F8DF-4EBC-8E56-9C9CDC4ABFAC}" type="datetimeFigureOut">
              <a:rPr lang="en-US" smtClean="0"/>
              <a:t>12/22/2020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BF15F-5478-4F9C-B060-C057EED38FEB}" type="slidenum">
              <a:rPr lang="en-US" smtClean="0"/>
              <a:t>‹#›</a:t>
            </a:fld>
            <a:endParaRPr lang="en-US"/>
          </a:p>
        </p:txBody>
      </p:sp>
    </p:spTree>
    <p:extLst>
      <p:ext uri="{BB962C8B-B14F-4D97-AF65-F5344CB8AC3E}">
        <p14:creationId xmlns:p14="http://schemas.microsoft.com/office/powerpoint/2010/main" val="3325164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BSA has a special calendar to help all Scouts and Scouters learn about the religious observances of their fellow Scouts and to help reduce scheduling conflicts. Let’s find out how and why to use it.</a:t>
            </a:r>
          </a:p>
          <a:p>
            <a:endParaRPr lang="en-US" dirty="0"/>
          </a:p>
        </p:txBody>
      </p:sp>
      <p:sp>
        <p:nvSpPr>
          <p:cNvPr id="4" name="Slide Number Placeholder 3"/>
          <p:cNvSpPr>
            <a:spLocks noGrp="1"/>
          </p:cNvSpPr>
          <p:nvPr>
            <p:ph type="sldNum" sz="quarter" idx="5"/>
          </p:nvPr>
        </p:nvSpPr>
        <p:spPr/>
        <p:txBody>
          <a:bodyPr/>
          <a:lstStyle/>
          <a:p>
            <a:fld id="{1FFBF15F-5478-4F9C-B060-C057EED38FEB}" type="slidenum">
              <a:rPr lang="en-US" smtClean="0"/>
              <a:t>1</a:t>
            </a:fld>
            <a:endParaRPr lang="en-US"/>
          </a:p>
        </p:txBody>
      </p:sp>
    </p:spTree>
    <p:extLst>
      <p:ext uri="{BB962C8B-B14F-4D97-AF65-F5344CB8AC3E}">
        <p14:creationId xmlns:p14="http://schemas.microsoft.com/office/powerpoint/2010/main" val="1346476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Declaration of Religious Principle is a founding document of the BSA. It fulfills the belief of Sir Robert Baden Powell, our founder, that that all Scouts should have a religious belief, and that Scouting should treat all faith traditions with equal respect.</a:t>
            </a:r>
          </a:p>
        </p:txBody>
      </p:sp>
      <p:sp>
        <p:nvSpPr>
          <p:cNvPr id="4" name="Slide Number Placeholder 3"/>
          <p:cNvSpPr>
            <a:spLocks noGrp="1"/>
          </p:cNvSpPr>
          <p:nvPr>
            <p:ph type="sldNum" sz="quarter" idx="5"/>
          </p:nvPr>
        </p:nvSpPr>
        <p:spPr/>
        <p:txBody>
          <a:bodyPr/>
          <a:lstStyle/>
          <a:p>
            <a:fld id="{1FFBF15F-5478-4F9C-B060-C057EED38FEB}" type="slidenum">
              <a:rPr lang="en-US" smtClean="0"/>
              <a:t>2</a:t>
            </a:fld>
            <a:endParaRPr lang="en-US"/>
          </a:p>
        </p:txBody>
      </p:sp>
    </p:spTree>
    <p:extLst>
      <p:ext uri="{BB962C8B-B14F-4D97-AF65-F5344CB8AC3E}">
        <p14:creationId xmlns:p14="http://schemas.microsoft.com/office/powerpoint/2010/main" val="3830007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BSA Calendar of Religious Observances was developed to help schedulers avoid conflicts with the major religious observances of our faith partners. It educates us in the faith traditions of others and helps planners by identifying religious observances for at least two years into the future.</a:t>
            </a:r>
          </a:p>
        </p:txBody>
      </p:sp>
      <p:sp>
        <p:nvSpPr>
          <p:cNvPr id="4" name="Slide Number Placeholder 3"/>
          <p:cNvSpPr>
            <a:spLocks noGrp="1"/>
          </p:cNvSpPr>
          <p:nvPr>
            <p:ph type="sldNum" sz="quarter" idx="5"/>
          </p:nvPr>
        </p:nvSpPr>
        <p:spPr/>
        <p:txBody>
          <a:bodyPr/>
          <a:lstStyle/>
          <a:p>
            <a:fld id="{1FFBF15F-5478-4F9C-B060-C057EED38FEB}" type="slidenum">
              <a:rPr lang="en-US" smtClean="0"/>
              <a:t>3</a:t>
            </a:fld>
            <a:endParaRPr lang="en-US"/>
          </a:p>
        </p:txBody>
      </p:sp>
    </p:spTree>
    <p:extLst>
      <p:ext uri="{BB962C8B-B14F-4D97-AF65-F5344CB8AC3E}">
        <p14:creationId xmlns:p14="http://schemas.microsoft.com/office/powerpoint/2010/main" val="3050255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ways to find the calendar. The traditional way is to enter the calendar’s internet address into your computer or your phone; the easy way is to Google it.</a:t>
            </a:r>
          </a:p>
        </p:txBody>
      </p:sp>
      <p:sp>
        <p:nvSpPr>
          <p:cNvPr id="4" name="Slide Number Placeholder 3"/>
          <p:cNvSpPr>
            <a:spLocks noGrp="1"/>
          </p:cNvSpPr>
          <p:nvPr>
            <p:ph type="sldNum" sz="quarter" idx="5"/>
          </p:nvPr>
        </p:nvSpPr>
        <p:spPr/>
        <p:txBody>
          <a:bodyPr/>
          <a:lstStyle/>
          <a:p>
            <a:fld id="{1FFBF15F-5478-4F9C-B060-C057EED38FEB}" type="slidenum">
              <a:rPr lang="en-US" smtClean="0"/>
              <a:t>4</a:t>
            </a:fld>
            <a:endParaRPr lang="en-US"/>
          </a:p>
        </p:txBody>
      </p:sp>
    </p:spTree>
    <p:extLst>
      <p:ext uri="{BB962C8B-B14F-4D97-AF65-F5344CB8AC3E}">
        <p14:creationId xmlns:p14="http://schemas.microsoft.com/office/powerpoint/2010/main" val="3554888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enter the calendar’s home page, pick the year you are interested in. The calendar for each year contains a monthly listing of major religious observances. Click on the year. Then scroll down to the month. Let’s look for holidays in January of 2023 for an example.</a:t>
            </a:r>
          </a:p>
        </p:txBody>
      </p:sp>
      <p:sp>
        <p:nvSpPr>
          <p:cNvPr id="4" name="Slide Number Placeholder 3"/>
          <p:cNvSpPr>
            <a:spLocks noGrp="1"/>
          </p:cNvSpPr>
          <p:nvPr>
            <p:ph type="sldNum" sz="quarter" idx="5"/>
          </p:nvPr>
        </p:nvSpPr>
        <p:spPr/>
        <p:txBody>
          <a:bodyPr/>
          <a:lstStyle/>
          <a:p>
            <a:fld id="{1FFBF15F-5478-4F9C-B060-C057EED38FEB}" type="slidenum">
              <a:rPr lang="en-US" smtClean="0"/>
              <a:t>5</a:t>
            </a:fld>
            <a:endParaRPr lang="en-US"/>
          </a:p>
        </p:txBody>
      </p:sp>
    </p:spTree>
    <p:extLst>
      <p:ext uri="{BB962C8B-B14F-4D97-AF65-F5344CB8AC3E}">
        <p14:creationId xmlns:p14="http://schemas.microsoft.com/office/powerpoint/2010/main" val="1710396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t>
            </a:r>
            <a:r>
              <a:rPr lang="en-US"/>
              <a:t>excerpt from the </a:t>
            </a:r>
            <a:r>
              <a:rPr lang="en-US" dirty="0"/>
              <a:t>calendar for the first week of January 2023. It begins with a notice that there is at least one important religious observance during the month. The calendar then lists each holiday occurring during the month and the faith tradition that observes it. Significant observances are highlighted in red. In this month, the significant observance is Guru Gobind Singh’s birthday, observed by Sikhs on January 5th. There should be no Scouting activities on that day. If that is not possible, alternate opportunities should be provided for Sikh Scouts. </a:t>
            </a:r>
          </a:p>
        </p:txBody>
      </p:sp>
      <p:sp>
        <p:nvSpPr>
          <p:cNvPr id="4" name="Slide Number Placeholder 3"/>
          <p:cNvSpPr>
            <a:spLocks noGrp="1"/>
          </p:cNvSpPr>
          <p:nvPr>
            <p:ph type="sldNum" sz="quarter" idx="5"/>
          </p:nvPr>
        </p:nvSpPr>
        <p:spPr/>
        <p:txBody>
          <a:bodyPr/>
          <a:lstStyle/>
          <a:p>
            <a:fld id="{1FFBF15F-5478-4F9C-B060-C057EED38FEB}" type="slidenum">
              <a:rPr lang="en-US" smtClean="0"/>
              <a:t>6</a:t>
            </a:fld>
            <a:endParaRPr lang="en-US"/>
          </a:p>
        </p:txBody>
      </p:sp>
    </p:spTree>
    <p:extLst>
      <p:ext uri="{BB962C8B-B14F-4D97-AF65-F5344CB8AC3E}">
        <p14:creationId xmlns:p14="http://schemas.microsoft.com/office/powerpoint/2010/main" val="3591610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unique feature of the BSA Calendar. At the end of each month, there is a brief description of each observance. This is an excerpt for some of the observances in January 2023.</a:t>
            </a:r>
          </a:p>
        </p:txBody>
      </p:sp>
      <p:sp>
        <p:nvSpPr>
          <p:cNvPr id="4" name="Slide Number Placeholder 3"/>
          <p:cNvSpPr>
            <a:spLocks noGrp="1"/>
          </p:cNvSpPr>
          <p:nvPr>
            <p:ph type="sldNum" sz="quarter" idx="5"/>
          </p:nvPr>
        </p:nvSpPr>
        <p:spPr/>
        <p:txBody>
          <a:bodyPr/>
          <a:lstStyle/>
          <a:p>
            <a:fld id="{1FFBF15F-5478-4F9C-B060-C057EED38FEB}" type="slidenum">
              <a:rPr lang="en-US" smtClean="0"/>
              <a:t>7</a:t>
            </a:fld>
            <a:endParaRPr lang="en-US"/>
          </a:p>
        </p:txBody>
      </p:sp>
    </p:spTree>
    <p:extLst>
      <p:ext uri="{BB962C8B-B14F-4D97-AF65-F5344CB8AC3E}">
        <p14:creationId xmlns:p14="http://schemas.microsoft.com/office/powerpoint/2010/main" val="4108122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Additions to, suggestions for and comments on the BSA Calendar of Religious Observances are welcome. Please submit them to us at chairman@Jewishscouting.org.</a:t>
            </a:r>
          </a:p>
        </p:txBody>
      </p:sp>
      <p:sp>
        <p:nvSpPr>
          <p:cNvPr id="4" name="Slide Number Placeholder 3"/>
          <p:cNvSpPr>
            <a:spLocks noGrp="1"/>
          </p:cNvSpPr>
          <p:nvPr>
            <p:ph type="sldNum" sz="quarter" idx="5"/>
          </p:nvPr>
        </p:nvSpPr>
        <p:spPr/>
        <p:txBody>
          <a:bodyPr/>
          <a:lstStyle/>
          <a:p>
            <a:fld id="{1FFBF15F-5478-4F9C-B060-C057EED38FEB}" type="slidenum">
              <a:rPr lang="en-US" smtClean="0"/>
              <a:t>8</a:t>
            </a:fld>
            <a:endParaRPr lang="en-US"/>
          </a:p>
        </p:txBody>
      </p:sp>
    </p:spTree>
    <p:extLst>
      <p:ext uri="{BB962C8B-B14F-4D97-AF65-F5344CB8AC3E}">
        <p14:creationId xmlns:p14="http://schemas.microsoft.com/office/powerpoint/2010/main" val="2921516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9C298F57-70AD-4F28-A7C4-566CD680B633}" type="datetimeFigureOut">
              <a:rPr lang="en-US"/>
              <a:pPr>
                <a:defRPr/>
              </a:pPr>
              <a:t>12/22/2020</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11295C-03DF-43E0-96C2-53FE6E49FC61}" type="slidenum">
              <a:rPr lang="en-US" altLang="en-US"/>
              <a:pPr>
                <a:defRPr/>
              </a:pPr>
              <a:t>‹#›</a:t>
            </a:fld>
            <a:endParaRPr lang="en-US" altLang="en-US"/>
          </a:p>
        </p:txBody>
      </p:sp>
    </p:spTree>
    <p:extLst>
      <p:ext uri="{BB962C8B-B14F-4D97-AF65-F5344CB8AC3E}">
        <p14:creationId xmlns:p14="http://schemas.microsoft.com/office/powerpoint/2010/main" val="1795295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4295AFD1-BC8E-4860-BCD2-DD005AA13B5D}" type="datetimeFigureOut">
              <a:rPr lang="en-US"/>
              <a:pPr>
                <a:defRPr/>
              </a:pPr>
              <a:t>12/22/2020</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99DA21-97F2-4F56-BF81-129735AE605F}" type="slidenum">
              <a:rPr lang="en-US" altLang="en-US"/>
              <a:pPr>
                <a:defRPr/>
              </a:pPr>
              <a:t>‹#›</a:t>
            </a:fld>
            <a:endParaRPr lang="en-US" altLang="en-US"/>
          </a:p>
        </p:txBody>
      </p:sp>
    </p:spTree>
    <p:extLst>
      <p:ext uri="{BB962C8B-B14F-4D97-AF65-F5344CB8AC3E}">
        <p14:creationId xmlns:p14="http://schemas.microsoft.com/office/powerpoint/2010/main" val="3887815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C10D36AF-C4CA-43C8-AF30-97DFE7F4144F}" type="datetimeFigureOut">
              <a:rPr lang="en-US"/>
              <a:pPr>
                <a:defRPr/>
              </a:pPr>
              <a:t>12/22/2020</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2C807C-53D0-46AC-8451-107DDB8801DE}" type="slidenum">
              <a:rPr lang="en-US" altLang="en-US"/>
              <a:pPr>
                <a:defRPr/>
              </a:pPr>
              <a:t>‹#›</a:t>
            </a:fld>
            <a:endParaRPr lang="en-US" altLang="en-US"/>
          </a:p>
        </p:txBody>
      </p:sp>
    </p:spTree>
    <p:extLst>
      <p:ext uri="{BB962C8B-B14F-4D97-AF65-F5344CB8AC3E}">
        <p14:creationId xmlns:p14="http://schemas.microsoft.com/office/powerpoint/2010/main" val="1911275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8CC747A6-EAA4-40E0-B44D-44E55D08880B}" type="datetimeFigureOut">
              <a:rPr lang="en-US"/>
              <a:pPr>
                <a:defRPr/>
              </a:pPr>
              <a:t>12/22/2020</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391C0CA-E46A-4690-B11C-D1463CD50447}" type="slidenum">
              <a:rPr lang="en-US" altLang="en-US"/>
              <a:pPr>
                <a:defRPr/>
              </a:pPr>
              <a:t>‹#›</a:t>
            </a:fld>
            <a:endParaRPr lang="en-US" altLang="en-US"/>
          </a:p>
        </p:txBody>
      </p:sp>
    </p:spTree>
    <p:extLst>
      <p:ext uri="{BB962C8B-B14F-4D97-AF65-F5344CB8AC3E}">
        <p14:creationId xmlns:p14="http://schemas.microsoft.com/office/powerpoint/2010/main" val="302814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solidFill>
                  <a:schemeClr val="tx1">
                    <a:tint val="75000"/>
                  </a:schemeClr>
                </a:solidFill>
              </a:defRPr>
            </a:lvl1pPr>
          </a:lstStyle>
          <a:p>
            <a:pPr>
              <a:defRPr/>
            </a:pPr>
            <a:fld id="{0D414F87-D948-4790-A5A2-1F92D3CAB325}" type="datetimeFigureOut">
              <a:rPr lang="en-US"/>
              <a:pPr>
                <a:defRPr/>
              </a:pPr>
              <a:t>12/22/2020</a:t>
            </a:fld>
            <a:endParaRPr lang="en-US"/>
          </a:p>
        </p:txBody>
      </p:sp>
      <p:sp>
        <p:nvSpPr>
          <p:cNvPr id="8" name="Footer Placeholder 7"/>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F24420EA-FBFE-48A5-81EB-7626083B1B98}" type="slidenum">
              <a:rPr lang="en-US" altLang="en-US"/>
              <a:pPr>
                <a:defRPr/>
              </a:pPr>
              <a:t>‹#›</a:t>
            </a:fld>
            <a:endParaRPr lang="en-US" altLang="en-US"/>
          </a:p>
        </p:txBody>
      </p:sp>
    </p:spTree>
    <p:extLst>
      <p:ext uri="{BB962C8B-B14F-4D97-AF65-F5344CB8AC3E}">
        <p14:creationId xmlns:p14="http://schemas.microsoft.com/office/powerpoint/2010/main" val="1486759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tx1">
                    <a:tint val="75000"/>
                  </a:schemeClr>
                </a:solidFill>
              </a:defRPr>
            </a:lvl1pPr>
          </a:lstStyle>
          <a:p>
            <a:pPr>
              <a:defRPr/>
            </a:pPr>
            <a:fld id="{A4B7DE72-6F88-4E93-8525-D4CC6A166ED4}" type="datetimeFigureOut">
              <a:rPr lang="en-US"/>
              <a:pPr>
                <a:defRPr/>
              </a:pPr>
              <a:t>12/22/2020</a:t>
            </a:fld>
            <a:endParaRPr lang="en-US"/>
          </a:p>
        </p:txBody>
      </p:sp>
      <p:sp>
        <p:nvSpPr>
          <p:cNvPr id="4" name="Footer Placeholder 3"/>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7133F2B-BE07-4D8C-BC60-3167B2FEC1BF}" type="slidenum">
              <a:rPr lang="en-US" altLang="en-US"/>
              <a:pPr>
                <a:defRPr/>
              </a:pPr>
              <a:t>‹#›</a:t>
            </a:fld>
            <a:endParaRPr lang="en-US" altLang="en-US"/>
          </a:p>
        </p:txBody>
      </p:sp>
    </p:spTree>
    <p:extLst>
      <p:ext uri="{BB962C8B-B14F-4D97-AF65-F5344CB8AC3E}">
        <p14:creationId xmlns:p14="http://schemas.microsoft.com/office/powerpoint/2010/main" val="406034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tint val="75000"/>
                  </a:schemeClr>
                </a:solidFill>
              </a:defRPr>
            </a:lvl1pPr>
          </a:lstStyle>
          <a:p>
            <a:pPr>
              <a:defRPr/>
            </a:pPr>
            <a:fld id="{C58AEB98-F290-45B7-9A7C-942A75A4BD43}" type="datetimeFigureOut">
              <a:rPr lang="en-US"/>
              <a:pPr>
                <a:defRPr/>
              </a:pPr>
              <a:t>12/22/2020</a:t>
            </a:fld>
            <a:endParaRPr lang="en-US"/>
          </a:p>
        </p:txBody>
      </p:sp>
      <p:sp>
        <p:nvSpPr>
          <p:cNvPr id="3" name="Footer Placeholder 2"/>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D63FAEE5-B51F-44DF-B063-8B986414C7C1}" type="slidenum">
              <a:rPr lang="en-US" altLang="en-US"/>
              <a:pPr>
                <a:defRPr/>
              </a:pPr>
              <a:t>‹#›</a:t>
            </a:fld>
            <a:endParaRPr lang="en-US" altLang="en-US"/>
          </a:p>
        </p:txBody>
      </p:sp>
    </p:spTree>
    <p:extLst>
      <p:ext uri="{BB962C8B-B14F-4D97-AF65-F5344CB8AC3E}">
        <p14:creationId xmlns:p14="http://schemas.microsoft.com/office/powerpoint/2010/main" val="326406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F2ECF8C3-C096-4184-88CB-9D7B51E7267E}" type="datetimeFigureOut">
              <a:rPr lang="en-US"/>
              <a:pPr>
                <a:defRPr/>
              </a:pPr>
              <a:t>12/22/2020</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6698BA2-7D4F-45A3-9CAB-5BB3F670428E}" type="slidenum">
              <a:rPr lang="en-US" altLang="en-US"/>
              <a:pPr>
                <a:defRPr/>
              </a:pPr>
              <a:t>‹#›</a:t>
            </a:fld>
            <a:endParaRPr lang="en-US" altLang="en-US"/>
          </a:p>
        </p:txBody>
      </p:sp>
    </p:spTree>
    <p:extLst>
      <p:ext uri="{BB962C8B-B14F-4D97-AF65-F5344CB8AC3E}">
        <p14:creationId xmlns:p14="http://schemas.microsoft.com/office/powerpoint/2010/main" val="418862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260A2DCA-0F04-4EB4-9D67-318A62FDC358}" type="datetimeFigureOut">
              <a:rPr lang="en-US"/>
              <a:pPr>
                <a:defRPr/>
              </a:pPr>
              <a:t>12/22/2020</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3B20ADE-7690-4903-AEB9-7F840DCF6005}" type="slidenum">
              <a:rPr lang="en-US" altLang="en-US"/>
              <a:pPr>
                <a:defRPr/>
              </a:pPr>
              <a:t>‹#›</a:t>
            </a:fld>
            <a:endParaRPr lang="en-US" altLang="en-US"/>
          </a:p>
        </p:txBody>
      </p:sp>
    </p:spTree>
    <p:extLst>
      <p:ext uri="{BB962C8B-B14F-4D97-AF65-F5344CB8AC3E}">
        <p14:creationId xmlns:p14="http://schemas.microsoft.com/office/powerpoint/2010/main" val="1878372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189B1C19-0D7A-47F1-8FB9-84F18A0DC9D2}" type="datetimeFigureOut">
              <a:rPr lang="en-US"/>
              <a:pPr>
                <a:defRPr/>
              </a:pPr>
              <a:t>12/22/2020</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D1C7F8-2B53-493E-86A3-6470E872C78E}" type="slidenum">
              <a:rPr lang="en-US" altLang="en-US"/>
              <a:pPr>
                <a:defRPr/>
              </a:pPr>
              <a:t>‹#›</a:t>
            </a:fld>
            <a:endParaRPr lang="en-US" altLang="en-US"/>
          </a:p>
        </p:txBody>
      </p:sp>
    </p:spTree>
    <p:extLst>
      <p:ext uri="{BB962C8B-B14F-4D97-AF65-F5344CB8AC3E}">
        <p14:creationId xmlns:p14="http://schemas.microsoft.com/office/powerpoint/2010/main" val="205986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F06BA402-59ED-4F00-90FF-E33C9F0D4A77}" type="datetimeFigureOut">
              <a:rPr lang="en-US"/>
              <a:pPr>
                <a:defRPr/>
              </a:pPr>
              <a:t>12/22/2020</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9BF33B9-E823-42C4-B480-DAFDD1A0E52A}" type="slidenum">
              <a:rPr lang="en-US" altLang="en-US"/>
              <a:pPr>
                <a:defRPr/>
              </a:pPr>
              <a:t>‹#›</a:t>
            </a:fld>
            <a:endParaRPr lang="en-US" altLang="en-US"/>
          </a:p>
        </p:txBody>
      </p:sp>
    </p:spTree>
    <p:extLst>
      <p:ext uri="{BB962C8B-B14F-4D97-AF65-F5344CB8AC3E}">
        <p14:creationId xmlns:p14="http://schemas.microsoft.com/office/powerpoint/2010/main" val="1471556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0925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r>
              <a:rPr lang="en-US"/>
              <a:t>PTC 2014</a:t>
            </a: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6DD2418-F6D4-42DE-BC98-F43777E8CE70}" type="slidenum">
              <a:rPr lang="en-US" altLang="en-US"/>
              <a:pPr>
                <a:defRPr/>
              </a:pPr>
              <a:t>‹#›</a:t>
            </a:fld>
            <a:endParaRPr lang="en-US" altLang="en-US"/>
          </a:p>
        </p:txBody>
      </p:sp>
      <p:sp>
        <p:nvSpPr>
          <p:cNvPr id="7" name="Rectangle 6"/>
          <p:cNvSpPr/>
          <p:nvPr userDrawn="1"/>
        </p:nvSpPr>
        <p:spPr>
          <a:xfrm rot="16200000">
            <a:off x="-2870200" y="2870200"/>
            <a:ext cx="6858000" cy="1117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solidFill>
                <a:prstClr val="white"/>
              </a:solidFill>
            </a:endParaRPr>
          </a:p>
        </p:txBody>
      </p:sp>
      <p:pic>
        <p:nvPicPr>
          <p:cNvPr id="1032" name="Picture 9" descr="PreparedForLifeReverseTEXT.jpg"/>
          <p:cNvPicPr>
            <a:picLocks noChangeAspect="1"/>
          </p:cNvPicPr>
          <p:nvPr userDrawn="1"/>
        </p:nvPicPr>
        <p:blipFill>
          <a:blip r:embed="rId14">
            <a:clrChange>
              <a:clrFrom>
                <a:srgbClr val="221F1F"/>
              </a:clrFrom>
              <a:clrTo>
                <a:srgbClr val="221F1F">
                  <a:alpha val="0"/>
                </a:srgbClr>
              </a:clrTo>
            </a:clrChange>
            <a:extLst>
              <a:ext uri="{28A0092B-C50C-407E-A947-70E740481C1C}">
                <a14:useLocalDpi xmlns:a14="http://schemas.microsoft.com/office/drawing/2010/main" val="0"/>
              </a:ext>
            </a:extLst>
          </a:blip>
          <a:srcRect/>
          <a:stretch>
            <a:fillRect/>
          </a:stretch>
        </p:blipFill>
        <p:spPr bwMode="auto">
          <a:xfrm>
            <a:off x="10033001" y="6405564"/>
            <a:ext cx="19177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6" descr="StationeryFolio.jpg"/>
          <p:cNvPicPr>
            <a:picLocks noChangeAspect="1"/>
          </p:cNvPicPr>
          <p:nvPr userDrawn="1"/>
        </p:nvPicPr>
        <p:blipFill>
          <a:blip r:embed="rId15">
            <a:clrChange>
              <a:clrFrom>
                <a:srgbClr val="FFFFFE"/>
              </a:clrFrom>
              <a:clrTo>
                <a:srgbClr val="FFFFFE">
                  <a:alpha val="0"/>
                </a:srgbClr>
              </a:clrTo>
            </a:clrChange>
            <a:extLst>
              <a:ext uri="{28A0092B-C50C-407E-A947-70E740481C1C}">
                <a14:useLocalDpi xmlns:a14="http://schemas.microsoft.com/office/drawing/2010/main" val="0"/>
              </a:ext>
            </a:extLst>
          </a:blip>
          <a:srcRect r="826"/>
          <a:stretch>
            <a:fillRect/>
          </a:stretch>
        </p:blipFill>
        <p:spPr bwMode="auto">
          <a:xfrm>
            <a:off x="-12699" y="5721351"/>
            <a:ext cx="122047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1" descr="Prepared_For_Life_Rev.gif"/>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9550401" y="6496051"/>
            <a:ext cx="24003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3" descr="AnnivGrStandard_Rev.gif"/>
          <p:cNvPicPr>
            <a:picLocks noChangeAspect="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82552" y="971550"/>
            <a:ext cx="882649"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831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scouting.org/resources/relationships/religious-observanc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couting.org/resources/info-center/relationships/religious-calendar/2020-2"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scouting.org/resources/info-center/relationships/religious-calendar/calendar-of-religious-observances-2023" TargetMode="External"/><Relationship Id="rId5" Type="http://schemas.openxmlformats.org/officeDocument/2006/relationships/hyperlink" Target="https://www.scouting.org/resources/info-center/relationships/religious-calendar/calendar-of-religious-observances-2022" TargetMode="External"/><Relationship Id="rId4" Type="http://schemas.openxmlformats.org/officeDocument/2006/relationships/hyperlink" Target="https://www.scouting.org/resources/info-center/relationships/religious-calendar/calendar-of-religious-dates-2021"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D55EB59-1BBB-462B-A826-8C7111094D65}"/>
              </a:ext>
            </a:extLst>
          </p:cNvPr>
          <p:cNvSpPr>
            <a:spLocks noGrp="1"/>
          </p:cNvSpPr>
          <p:nvPr>
            <p:ph type="ftr" sz="quarter" idx="11"/>
          </p:nvPr>
        </p:nvSpPr>
        <p:spPr/>
        <p:txBody>
          <a:bodyPr/>
          <a:lstStyle/>
          <a:p>
            <a:pPr>
              <a:defRPr/>
            </a:pPr>
            <a:endParaRPr lang="en-US"/>
          </a:p>
        </p:txBody>
      </p:sp>
      <p:sp>
        <p:nvSpPr>
          <p:cNvPr id="4" name="Rectangle 3">
            <a:extLst>
              <a:ext uri="{FF2B5EF4-FFF2-40B4-BE49-F238E27FC236}">
                <a16:creationId xmlns:a16="http://schemas.microsoft.com/office/drawing/2014/main" id="{7D72E100-647E-4273-B80E-04CB2945CBCD}"/>
              </a:ext>
            </a:extLst>
          </p:cNvPr>
          <p:cNvSpPr/>
          <p:nvPr/>
        </p:nvSpPr>
        <p:spPr>
          <a:xfrm>
            <a:off x="3644438" y="1574069"/>
            <a:ext cx="6096000" cy="1854931"/>
          </a:xfrm>
          <a:prstGeom prst="rect">
            <a:avLst/>
          </a:prstGeom>
        </p:spPr>
        <p:txBody>
          <a:bodyPr>
            <a:spAutoFit/>
          </a:bodyPr>
          <a:lstStyle/>
          <a:p>
            <a:pPr algn="ctr">
              <a:lnSpc>
                <a:spcPct val="107000"/>
              </a:lnSpc>
              <a:spcAft>
                <a:spcPts val="800"/>
              </a:spcAft>
            </a:pPr>
            <a:r>
              <a:rPr lang="en-US" sz="3200" dirty="0">
                <a:latin typeface="Arial Black" panose="020B0A04020102020204" pitchFamily="34" charset="0"/>
                <a:ea typeface="Calibri" panose="020F0502020204030204" pitchFamily="34" charset="0"/>
                <a:cs typeface="Times New Roman" panose="02020603050405020304" pitchFamily="18" charset="0"/>
              </a:rPr>
              <a:t>HOW TO USE THE BSA</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3200" dirty="0">
                <a:latin typeface="Arial Black" panose="020B0A04020102020204" pitchFamily="34" charset="0"/>
                <a:ea typeface="Calibri" panose="020F0502020204030204" pitchFamily="34" charset="0"/>
                <a:cs typeface="Times New Roman" panose="02020603050405020304" pitchFamily="18" charset="0"/>
              </a:rPr>
              <a:t>CALENDAR OF RELIGIOUS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3200" dirty="0">
                <a:latin typeface="Arial Black" panose="020B0A04020102020204" pitchFamily="34" charset="0"/>
                <a:ea typeface="Calibri" panose="020F0502020204030204" pitchFamily="34" charset="0"/>
                <a:cs typeface="Times New Roman" panose="02020603050405020304" pitchFamily="18" charset="0"/>
              </a:rPr>
              <a:t>OBSERVANCES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8131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B6738-13A8-49E7-9B92-A16B559F2595}"/>
              </a:ext>
            </a:extLst>
          </p:cNvPr>
          <p:cNvSpPr>
            <a:spLocks noGrp="1"/>
          </p:cNvSpPr>
          <p:nvPr>
            <p:ph type="title"/>
          </p:nvPr>
        </p:nvSpPr>
        <p:spPr/>
        <p:txBody>
          <a:bodyPr/>
          <a:lstStyle/>
          <a:p>
            <a:r>
              <a:rPr lang="en-US" dirty="0"/>
              <a:t>           Declaration of Religious Principle</a:t>
            </a:r>
          </a:p>
        </p:txBody>
      </p:sp>
      <p:sp>
        <p:nvSpPr>
          <p:cNvPr id="3" name="Content Placeholder 2">
            <a:extLst>
              <a:ext uri="{FF2B5EF4-FFF2-40B4-BE49-F238E27FC236}">
                <a16:creationId xmlns:a16="http://schemas.microsoft.com/office/drawing/2014/main" id="{5941EFBF-EBED-4015-BAA7-EB5828922313}"/>
              </a:ext>
            </a:extLst>
          </p:cNvPr>
          <p:cNvSpPr>
            <a:spLocks noGrp="1"/>
          </p:cNvSpPr>
          <p:nvPr>
            <p:ph idx="1"/>
          </p:nvPr>
        </p:nvSpPr>
        <p:spPr>
          <a:xfrm>
            <a:off x="1634359" y="1003608"/>
            <a:ext cx="10557641" cy="4525963"/>
          </a:xfrm>
        </p:spPr>
        <p:txBody>
          <a:bodyPr/>
          <a:lstStyle/>
          <a:p>
            <a:endParaRPr lang="en-US" dirty="0"/>
          </a:p>
          <a:p>
            <a:endParaRPr lang="en-US" dirty="0"/>
          </a:p>
          <a:p>
            <a:pPr marL="0" indent="0">
              <a:buNone/>
            </a:pPr>
            <a:r>
              <a:rPr lang="en-US" dirty="0"/>
              <a:t>The BSA maintains that no member can grow into the best kind of citizen without recognizing an obligation to God and, therefore, recognizes the religious element in the training of the member, but it is absolutely nonsectarian in its attitude toward that religious training. </a:t>
            </a:r>
          </a:p>
        </p:txBody>
      </p:sp>
      <p:sp>
        <p:nvSpPr>
          <p:cNvPr id="4" name="Footer Placeholder 3">
            <a:extLst>
              <a:ext uri="{FF2B5EF4-FFF2-40B4-BE49-F238E27FC236}">
                <a16:creationId xmlns:a16="http://schemas.microsoft.com/office/drawing/2014/main" id="{B0273F25-B4D9-4F42-B649-95B7A141B795}"/>
              </a:ext>
            </a:extLst>
          </p:cNvPr>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2506660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DF48FAC-A195-46AC-AB40-AC637B35642D}"/>
              </a:ext>
            </a:extLst>
          </p:cNvPr>
          <p:cNvSpPr>
            <a:spLocks noGrp="1"/>
          </p:cNvSpPr>
          <p:nvPr>
            <p:ph type="ftr" sz="quarter" idx="11"/>
          </p:nvPr>
        </p:nvSpPr>
        <p:spPr/>
        <p:txBody>
          <a:bodyPr/>
          <a:lstStyle/>
          <a:p>
            <a:pPr>
              <a:defRPr/>
            </a:pPr>
            <a:endParaRPr lang="en-US"/>
          </a:p>
        </p:txBody>
      </p:sp>
      <p:sp>
        <p:nvSpPr>
          <p:cNvPr id="3" name="Rectangle 2">
            <a:extLst>
              <a:ext uri="{FF2B5EF4-FFF2-40B4-BE49-F238E27FC236}">
                <a16:creationId xmlns:a16="http://schemas.microsoft.com/office/drawing/2014/main" id="{78B8D613-6150-4D15-B744-348C24546430}"/>
              </a:ext>
            </a:extLst>
          </p:cNvPr>
          <p:cNvSpPr/>
          <p:nvPr/>
        </p:nvSpPr>
        <p:spPr>
          <a:xfrm>
            <a:off x="3484099" y="1826950"/>
            <a:ext cx="6096000" cy="2336281"/>
          </a:xfrm>
          <a:prstGeom prst="rect">
            <a:avLst/>
          </a:prstGeom>
        </p:spPr>
        <p:txBody>
          <a:bodyPr>
            <a:spAutoFit/>
          </a:bodyPr>
          <a:lstStyle/>
          <a:p>
            <a:pPr algn="ctr">
              <a:lnSpc>
                <a:spcPct val="107000"/>
              </a:lnSpc>
              <a:spcAft>
                <a:spcPts val="800"/>
              </a:spcAft>
            </a:pPr>
            <a:r>
              <a:rPr lang="en-US" sz="4400" dirty="0">
                <a:latin typeface="Calibri" panose="020F0502020204030204" pitchFamily="34" charset="0"/>
                <a:ea typeface="Calibri" panose="020F0502020204030204" pitchFamily="34" charset="0"/>
                <a:cs typeface="Times New Roman" panose="02020603050405020304" pitchFamily="18" charset="0"/>
              </a:rPr>
              <a:t>Putting Words into Action </a:t>
            </a:r>
          </a:p>
          <a:p>
            <a:pPr algn="ctr">
              <a:lnSpc>
                <a:spcPct val="107000"/>
              </a:lnSpc>
              <a:spcAft>
                <a:spcPts val="800"/>
              </a:spcAft>
            </a:pPr>
            <a:r>
              <a:rPr lang="en-US" sz="4400" dirty="0">
                <a:latin typeface="Calibri" panose="020F0502020204030204" pitchFamily="34" charset="0"/>
                <a:ea typeface="Calibri" panose="020F0502020204030204" pitchFamily="34" charset="0"/>
                <a:cs typeface="Times New Roman" panose="02020603050405020304" pitchFamily="18" charset="0"/>
              </a:rPr>
              <a:t>The BSA Calendar of Religious Observances</a:t>
            </a:r>
          </a:p>
        </p:txBody>
      </p:sp>
    </p:spTree>
    <p:extLst>
      <p:ext uri="{BB962C8B-B14F-4D97-AF65-F5344CB8AC3E}">
        <p14:creationId xmlns:p14="http://schemas.microsoft.com/office/powerpoint/2010/main" val="1480933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52FF-7DFC-4929-A890-D595B9539A6C}"/>
              </a:ext>
            </a:extLst>
          </p:cNvPr>
          <p:cNvSpPr>
            <a:spLocks noGrp="1"/>
          </p:cNvSpPr>
          <p:nvPr>
            <p:ph type="title"/>
          </p:nvPr>
        </p:nvSpPr>
        <p:spPr/>
        <p:txBody>
          <a:bodyPr/>
          <a:lstStyle/>
          <a:p>
            <a:r>
              <a:rPr lang="en-US" dirty="0"/>
              <a:t>Finding the Calendar</a:t>
            </a:r>
          </a:p>
        </p:txBody>
      </p:sp>
      <p:sp>
        <p:nvSpPr>
          <p:cNvPr id="3" name="Content Placeholder 2">
            <a:extLst>
              <a:ext uri="{FF2B5EF4-FFF2-40B4-BE49-F238E27FC236}">
                <a16:creationId xmlns:a16="http://schemas.microsoft.com/office/drawing/2014/main" id="{39E1D261-0EEA-4829-A9AD-E69580B6A4EA}"/>
              </a:ext>
            </a:extLst>
          </p:cNvPr>
          <p:cNvSpPr>
            <a:spLocks noGrp="1"/>
          </p:cNvSpPr>
          <p:nvPr>
            <p:ph idx="1"/>
          </p:nvPr>
        </p:nvSpPr>
        <p:spPr>
          <a:xfrm>
            <a:off x="1219200" y="1624013"/>
            <a:ext cx="10972800" cy="4525963"/>
          </a:xfrm>
        </p:spPr>
        <p:txBody>
          <a:bodyPr/>
          <a:lstStyle/>
          <a:p>
            <a:endParaRPr lang="en-US" dirty="0"/>
          </a:p>
          <a:p>
            <a:r>
              <a:rPr lang="en-US" dirty="0">
                <a:hlinkClick r:id="rId3"/>
              </a:rPr>
              <a:t>https://www.scouting.org/resources/relationships/religious-observances/</a:t>
            </a:r>
            <a:endParaRPr lang="en-US" dirty="0"/>
          </a:p>
          <a:p>
            <a:endParaRPr lang="en-US" dirty="0"/>
          </a:p>
          <a:p>
            <a:r>
              <a:rPr lang="en-US" dirty="0"/>
              <a:t>Google: BSA Calendar of Religious Observances</a:t>
            </a:r>
          </a:p>
        </p:txBody>
      </p:sp>
      <p:sp>
        <p:nvSpPr>
          <p:cNvPr id="4" name="Footer Placeholder 3">
            <a:extLst>
              <a:ext uri="{FF2B5EF4-FFF2-40B4-BE49-F238E27FC236}">
                <a16:creationId xmlns:a16="http://schemas.microsoft.com/office/drawing/2014/main" id="{B5E20B38-C9BD-4912-AC21-935694C37B87}"/>
              </a:ext>
            </a:extLst>
          </p:cNvPr>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91616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47CB3C-2A2F-48C5-B107-ADC86E4912F7}"/>
              </a:ext>
            </a:extLst>
          </p:cNvPr>
          <p:cNvSpPr>
            <a:spLocks noGrp="1"/>
          </p:cNvSpPr>
          <p:nvPr>
            <p:ph type="ftr" sz="quarter" idx="11"/>
          </p:nvPr>
        </p:nvSpPr>
        <p:spPr/>
        <p:txBody>
          <a:bodyPr/>
          <a:lstStyle/>
          <a:p>
            <a:pPr>
              <a:defRPr/>
            </a:pPr>
            <a:endParaRPr lang="en-US"/>
          </a:p>
        </p:txBody>
      </p:sp>
      <p:sp>
        <p:nvSpPr>
          <p:cNvPr id="4" name="Rectangle 3">
            <a:extLst>
              <a:ext uri="{FF2B5EF4-FFF2-40B4-BE49-F238E27FC236}">
                <a16:creationId xmlns:a16="http://schemas.microsoft.com/office/drawing/2014/main" id="{C34DB094-F224-40FE-8ABA-F233559050A5}"/>
              </a:ext>
            </a:extLst>
          </p:cNvPr>
          <p:cNvSpPr/>
          <p:nvPr/>
        </p:nvSpPr>
        <p:spPr>
          <a:xfrm>
            <a:off x="3812345" y="1659285"/>
            <a:ext cx="6449255" cy="2677656"/>
          </a:xfrm>
          <a:prstGeom prst="rect">
            <a:avLst/>
          </a:prstGeom>
        </p:spPr>
        <p:txBody>
          <a:bodyPr wrap="square">
            <a:spAutoFit/>
          </a:bodyPr>
          <a:lstStyle/>
          <a:p>
            <a:r>
              <a:rPr lang="en-US" sz="2800" b="1" dirty="0">
                <a:solidFill>
                  <a:srgbClr val="003F87"/>
                </a:solidFill>
                <a:latin typeface="Roboto Slab"/>
              </a:rPr>
              <a:t>Calendar of Religious Observances</a:t>
            </a:r>
          </a:p>
          <a:p>
            <a:endParaRPr lang="en-US" sz="2800" b="1" dirty="0">
              <a:solidFill>
                <a:srgbClr val="003F87"/>
              </a:solidFill>
              <a:latin typeface="Roboto Slab"/>
            </a:endParaRPr>
          </a:p>
          <a:p>
            <a:r>
              <a:rPr lang="en-US" sz="2800" dirty="0">
                <a:solidFill>
                  <a:srgbClr val="212121"/>
                </a:solidFill>
                <a:latin typeface="Roboto"/>
              </a:rPr>
              <a:t> </a:t>
            </a:r>
            <a:r>
              <a:rPr lang="en-US" sz="2800" b="1" u="sng" dirty="0">
                <a:solidFill>
                  <a:srgbClr val="0070C0"/>
                </a:solidFill>
                <a:latin typeface="Roboto"/>
                <a:hlinkClick r:id="rId3">
                  <a:extLst>
                    <a:ext uri="{A12FA001-AC4F-418D-AE19-62706E023703}">
                      <ahyp:hlinkClr xmlns:ahyp="http://schemas.microsoft.com/office/drawing/2018/hyperlinkcolor" val="tx"/>
                    </a:ext>
                  </a:extLst>
                </a:hlinkClick>
              </a:rPr>
              <a:t>2020 Religious </a:t>
            </a:r>
            <a:r>
              <a:rPr lang="en-US" sz="2800" b="1" u="sng" dirty="0">
                <a:solidFill>
                  <a:srgbClr val="0070C0"/>
                </a:solidFill>
                <a:latin typeface="Roboto"/>
              </a:rPr>
              <a:t>Observations</a:t>
            </a:r>
            <a:endParaRPr lang="en-US" sz="2800" u="sng" dirty="0">
              <a:solidFill>
                <a:srgbClr val="0070C0"/>
              </a:solidFill>
              <a:latin typeface="Roboto"/>
            </a:endParaRPr>
          </a:p>
          <a:p>
            <a:r>
              <a:rPr lang="en-US" sz="2800" dirty="0">
                <a:solidFill>
                  <a:srgbClr val="0070C0"/>
                </a:solidFill>
                <a:latin typeface="Roboto"/>
              </a:rPr>
              <a:t> </a:t>
            </a:r>
            <a:r>
              <a:rPr lang="en-US" sz="2800" b="1" dirty="0">
                <a:solidFill>
                  <a:srgbClr val="0070C0"/>
                </a:solidFill>
                <a:latin typeface="Roboto"/>
                <a:hlinkClick r:id="rId4">
                  <a:extLst>
                    <a:ext uri="{A12FA001-AC4F-418D-AE19-62706E023703}">
                      <ahyp:hlinkClr xmlns:ahyp="http://schemas.microsoft.com/office/drawing/2018/hyperlinkcolor" val="tx"/>
                    </a:ext>
                  </a:extLst>
                </a:hlinkClick>
              </a:rPr>
              <a:t>2021</a:t>
            </a:r>
            <a:r>
              <a:rPr lang="en-US" sz="2800" b="1" dirty="0">
                <a:solidFill>
                  <a:srgbClr val="0000FF"/>
                </a:solidFill>
                <a:latin typeface="Roboto"/>
                <a:hlinkClick r:id="rId4">
                  <a:extLst>
                    <a:ext uri="{A12FA001-AC4F-418D-AE19-62706E023703}">
                      <ahyp:hlinkClr xmlns:ahyp="http://schemas.microsoft.com/office/drawing/2018/hyperlinkcolor" val="tx"/>
                    </a:ext>
                  </a:extLst>
                </a:hlinkClick>
              </a:rPr>
              <a:t> </a:t>
            </a:r>
            <a:r>
              <a:rPr lang="en-US" sz="2800" b="1" dirty="0">
                <a:solidFill>
                  <a:srgbClr val="0070C0"/>
                </a:solidFill>
                <a:latin typeface="Roboto"/>
                <a:hlinkClick r:id="rId4">
                  <a:extLst>
                    <a:ext uri="{A12FA001-AC4F-418D-AE19-62706E023703}">
                      <ahyp:hlinkClr xmlns:ahyp="http://schemas.microsoft.com/office/drawing/2018/hyperlinkcolor" val="tx"/>
                    </a:ext>
                  </a:extLst>
                </a:hlinkClick>
              </a:rPr>
              <a:t>Religious Observances</a:t>
            </a:r>
            <a:r>
              <a:rPr lang="en-US" sz="2800" dirty="0">
                <a:solidFill>
                  <a:srgbClr val="0070C0"/>
                </a:solidFill>
                <a:latin typeface="Roboto"/>
              </a:rPr>
              <a:t> </a:t>
            </a:r>
          </a:p>
          <a:p>
            <a:r>
              <a:rPr lang="en-US" sz="2800" b="1" dirty="0">
                <a:solidFill>
                  <a:srgbClr val="0070C0"/>
                </a:solidFill>
                <a:latin typeface="Roboto"/>
                <a:hlinkClick r:id="rId5">
                  <a:extLst>
                    <a:ext uri="{A12FA001-AC4F-418D-AE19-62706E023703}">
                      <ahyp:hlinkClr xmlns:ahyp="http://schemas.microsoft.com/office/drawing/2018/hyperlinkcolor" val="tx"/>
                    </a:ext>
                  </a:extLst>
                </a:hlinkClick>
              </a:rPr>
              <a:t> 2022 Religious Observances</a:t>
            </a:r>
            <a:r>
              <a:rPr lang="en-US" sz="2800" dirty="0">
                <a:solidFill>
                  <a:srgbClr val="0070C0"/>
                </a:solidFill>
                <a:latin typeface="Roboto"/>
              </a:rPr>
              <a:t> </a:t>
            </a:r>
          </a:p>
          <a:p>
            <a:r>
              <a:rPr lang="en-US" sz="2800" b="1" dirty="0">
                <a:solidFill>
                  <a:srgbClr val="0070C0"/>
                </a:solidFill>
                <a:latin typeface="Roboto"/>
                <a:hlinkClick r:id="rId6">
                  <a:extLst>
                    <a:ext uri="{A12FA001-AC4F-418D-AE19-62706E023703}">
                      <ahyp:hlinkClr xmlns:ahyp="http://schemas.microsoft.com/office/drawing/2018/hyperlinkcolor" val="tx"/>
                    </a:ext>
                  </a:extLst>
                </a:hlinkClick>
              </a:rPr>
              <a:t> 2023 Religious Observances</a:t>
            </a:r>
            <a:endParaRPr lang="en-US" sz="2800" b="0" i="0" dirty="0">
              <a:solidFill>
                <a:srgbClr val="0070C0"/>
              </a:solidFill>
              <a:effectLst/>
              <a:latin typeface="Roboto"/>
            </a:endParaRPr>
          </a:p>
        </p:txBody>
      </p:sp>
    </p:spTree>
    <p:extLst>
      <p:ext uri="{BB962C8B-B14F-4D97-AF65-F5344CB8AC3E}">
        <p14:creationId xmlns:p14="http://schemas.microsoft.com/office/powerpoint/2010/main" val="2440491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206099-2CEB-49E3-AD44-5434EA714818}"/>
              </a:ext>
            </a:extLst>
          </p:cNvPr>
          <p:cNvSpPr>
            <a:spLocks noGrp="1"/>
          </p:cNvSpPr>
          <p:nvPr>
            <p:ph type="ftr" sz="quarter" idx="11"/>
          </p:nvPr>
        </p:nvSpPr>
        <p:spPr/>
        <p:txBody>
          <a:bodyPr/>
          <a:lstStyle/>
          <a:p>
            <a:pPr>
              <a:defRPr/>
            </a:pPr>
            <a:endParaRPr lang="en-US"/>
          </a:p>
        </p:txBody>
      </p:sp>
      <p:graphicFrame>
        <p:nvGraphicFramePr>
          <p:cNvPr id="14" name="Table 13">
            <a:extLst>
              <a:ext uri="{FF2B5EF4-FFF2-40B4-BE49-F238E27FC236}">
                <a16:creationId xmlns:a16="http://schemas.microsoft.com/office/drawing/2014/main" id="{EE9B1BD1-3AC9-4951-A374-1C767A8756C1}"/>
              </a:ext>
            </a:extLst>
          </p:cNvPr>
          <p:cNvGraphicFramePr>
            <a:graphicFrameLocks noGrp="1"/>
          </p:cNvGraphicFramePr>
          <p:nvPr>
            <p:extLst>
              <p:ext uri="{D42A27DB-BD31-4B8C-83A1-F6EECF244321}">
                <p14:modId xmlns:p14="http://schemas.microsoft.com/office/powerpoint/2010/main" val="2651441406"/>
              </p:ext>
            </p:extLst>
          </p:nvPr>
        </p:nvGraphicFramePr>
        <p:xfrm>
          <a:off x="1696066" y="136524"/>
          <a:ext cx="10345879" cy="5729704"/>
        </p:xfrm>
        <a:graphic>
          <a:graphicData uri="http://schemas.openxmlformats.org/drawingml/2006/table">
            <a:tbl>
              <a:tblPr/>
              <a:tblGrid>
                <a:gridCol w="1285975">
                  <a:extLst>
                    <a:ext uri="{9D8B030D-6E8A-4147-A177-3AD203B41FA5}">
                      <a16:colId xmlns:a16="http://schemas.microsoft.com/office/drawing/2014/main" val="1905790825"/>
                    </a:ext>
                  </a:extLst>
                </a:gridCol>
                <a:gridCol w="256510">
                  <a:extLst>
                    <a:ext uri="{9D8B030D-6E8A-4147-A177-3AD203B41FA5}">
                      <a16:colId xmlns:a16="http://schemas.microsoft.com/office/drawing/2014/main" val="381414606"/>
                    </a:ext>
                  </a:extLst>
                </a:gridCol>
                <a:gridCol w="1323587">
                  <a:extLst>
                    <a:ext uri="{9D8B030D-6E8A-4147-A177-3AD203B41FA5}">
                      <a16:colId xmlns:a16="http://schemas.microsoft.com/office/drawing/2014/main" val="869515274"/>
                    </a:ext>
                  </a:extLst>
                </a:gridCol>
                <a:gridCol w="256510">
                  <a:extLst>
                    <a:ext uri="{9D8B030D-6E8A-4147-A177-3AD203B41FA5}">
                      <a16:colId xmlns:a16="http://schemas.microsoft.com/office/drawing/2014/main" val="567467919"/>
                    </a:ext>
                  </a:extLst>
                </a:gridCol>
                <a:gridCol w="1272284">
                  <a:extLst>
                    <a:ext uri="{9D8B030D-6E8A-4147-A177-3AD203B41FA5}">
                      <a16:colId xmlns:a16="http://schemas.microsoft.com/office/drawing/2014/main" val="3176158328"/>
                    </a:ext>
                  </a:extLst>
                </a:gridCol>
                <a:gridCol w="256510">
                  <a:extLst>
                    <a:ext uri="{9D8B030D-6E8A-4147-A177-3AD203B41FA5}">
                      <a16:colId xmlns:a16="http://schemas.microsoft.com/office/drawing/2014/main" val="3875111466"/>
                    </a:ext>
                  </a:extLst>
                </a:gridCol>
                <a:gridCol w="1323587">
                  <a:extLst>
                    <a:ext uri="{9D8B030D-6E8A-4147-A177-3AD203B41FA5}">
                      <a16:colId xmlns:a16="http://schemas.microsoft.com/office/drawing/2014/main" val="626958353"/>
                    </a:ext>
                  </a:extLst>
                </a:gridCol>
                <a:gridCol w="256510">
                  <a:extLst>
                    <a:ext uri="{9D8B030D-6E8A-4147-A177-3AD203B41FA5}">
                      <a16:colId xmlns:a16="http://schemas.microsoft.com/office/drawing/2014/main" val="1302673041"/>
                    </a:ext>
                  </a:extLst>
                </a:gridCol>
                <a:gridCol w="1323587">
                  <a:extLst>
                    <a:ext uri="{9D8B030D-6E8A-4147-A177-3AD203B41FA5}">
                      <a16:colId xmlns:a16="http://schemas.microsoft.com/office/drawing/2014/main" val="24603606"/>
                    </a:ext>
                  </a:extLst>
                </a:gridCol>
                <a:gridCol w="256510">
                  <a:extLst>
                    <a:ext uri="{9D8B030D-6E8A-4147-A177-3AD203B41FA5}">
                      <a16:colId xmlns:a16="http://schemas.microsoft.com/office/drawing/2014/main" val="1113380752"/>
                    </a:ext>
                  </a:extLst>
                </a:gridCol>
                <a:gridCol w="1056815">
                  <a:extLst>
                    <a:ext uri="{9D8B030D-6E8A-4147-A177-3AD203B41FA5}">
                      <a16:colId xmlns:a16="http://schemas.microsoft.com/office/drawing/2014/main" val="642643690"/>
                    </a:ext>
                  </a:extLst>
                </a:gridCol>
                <a:gridCol w="256510">
                  <a:extLst>
                    <a:ext uri="{9D8B030D-6E8A-4147-A177-3AD203B41FA5}">
                      <a16:colId xmlns:a16="http://schemas.microsoft.com/office/drawing/2014/main" val="3259420870"/>
                    </a:ext>
                  </a:extLst>
                </a:gridCol>
                <a:gridCol w="1220984">
                  <a:extLst>
                    <a:ext uri="{9D8B030D-6E8A-4147-A177-3AD203B41FA5}">
                      <a16:colId xmlns:a16="http://schemas.microsoft.com/office/drawing/2014/main" val="97537014"/>
                    </a:ext>
                  </a:extLst>
                </a:gridCol>
              </a:tblGrid>
              <a:tr h="1123725">
                <a:tc gridSpan="13">
                  <a:txBody>
                    <a:bodyPr/>
                    <a:lstStyle/>
                    <a:p>
                      <a:pPr algn="l" fontAlgn="t"/>
                      <a:r>
                        <a:rPr lang="en-US" sz="1600" b="1" dirty="0">
                          <a:solidFill>
                            <a:srgbClr val="003F87"/>
                          </a:solidFill>
                          <a:effectLst/>
                          <a:latin typeface="Roboto Slab"/>
                        </a:rPr>
                        <a:t>January 2023</a:t>
                      </a:r>
                      <a:endParaRPr lang="en-US" sz="1600" b="0" dirty="0">
                        <a:solidFill>
                          <a:srgbClr val="003F87"/>
                        </a:solidFill>
                        <a:effectLst/>
                        <a:latin typeface="Roboto Slab"/>
                      </a:endParaRPr>
                    </a:p>
                    <a:p>
                      <a:pPr algn="l" fontAlgn="t"/>
                      <a:r>
                        <a:rPr lang="en-US" sz="1600" b="0" dirty="0">
                          <a:solidFill>
                            <a:srgbClr val="FF0000"/>
                          </a:solidFill>
                          <a:effectLst/>
                          <a:latin typeface="Roboto Slab"/>
                        </a:rPr>
                        <a:t>Do not schedule Scouting events on red highlighted dates. If programs must be scheduled on red highlighted dates, councils should arrange alternate dates for the events that do not conflict with that religion’s holidays.</a:t>
                      </a:r>
                      <a:endParaRPr lang="en-US" sz="1600" b="0" dirty="0">
                        <a:solidFill>
                          <a:srgbClr val="003F87"/>
                        </a:solidFill>
                        <a:effectLst/>
                        <a:latin typeface="Roboto Slab"/>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5105601"/>
                  </a:ext>
                </a:extLst>
              </a:tr>
              <a:tr h="429200">
                <a:tc>
                  <a:txBody>
                    <a:bodyPr/>
                    <a:lstStyle/>
                    <a:p>
                      <a:pPr algn="l" fontAlgn="t"/>
                      <a:r>
                        <a:rPr lang="en-US" sz="1600" b="1">
                          <a:solidFill>
                            <a:srgbClr val="FFFFFF"/>
                          </a:solidFill>
                          <a:effectLst/>
                          <a:latin typeface="Roboto"/>
                        </a:rPr>
                        <a:t>Sun</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latin typeface="Roboto"/>
                        </a:rPr>
                        <a:t>Mon</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latin typeface="Roboto"/>
                        </a:rPr>
                        <a:t>Tue</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latin typeface="Roboto"/>
                        </a:rPr>
                        <a:t>Wed</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latin typeface="Roboto"/>
                        </a:rPr>
                        <a:t>Thu</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latin typeface="Roboto"/>
                        </a:rPr>
                        <a:t>Fri</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latin typeface="Roboto"/>
                        </a:rPr>
                        <a:t>Sat</a:t>
                      </a:r>
                      <a:endParaRPr lang="en-US" sz="1600">
                        <a:effectLst/>
                        <a:latin typeface="Roboto"/>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extLst>
                  <a:ext uri="{0D108BD9-81ED-4DB2-BD59-A6C34878D82A}">
                    <a16:rowId xmlns:a16="http://schemas.microsoft.com/office/drawing/2014/main" val="922594180"/>
                  </a:ext>
                </a:extLst>
              </a:tr>
              <a:tr h="293686">
                <a:tc>
                  <a:txBody>
                    <a:bodyPr/>
                    <a:lstStyle/>
                    <a:p>
                      <a:pPr algn="l" fontAlgn="t"/>
                      <a:r>
                        <a:rPr lang="en-US" sz="1600" b="1">
                          <a:solidFill>
                            <a:srgbClr val="FFFFFF"/>
                          </a:solidFill>
                          <a:effectLst/>
                        </a:rPr>
                        <a:t>1</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rPr>
                        <a:t>2</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rPr>
                        <a:t>3</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rPr>
                        <a:t>4</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rPr>
                        <a:t>5</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rPr>
                        <a:t>6</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tc>
                  <a:txBody>
                    <a:bodyPr/>
                    <a:lstStyle/>
                    <a:p>
                      <a:pPr algn="l" fontAlgn="t"/>
                      <a:r>
                        <a:rPr lang="en-US" sz="1600" b="1">
                          <a:solidFill>
                            <a:srgbClr val="FFFFFF"/>
                          </a:solidFill>
                          <a:effectLst/>
                        </a:rPr>
                        <a:t>7</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w="9525" cap="flat" cmpd="sng" algn="ctr">
                      <a:solidFill>
                        <a:srgbClr val="DEE2E6"/>
                      </a:solidFill>
                      <a:prstDash val="solid"/>
                      <a:round/>
                      <a:headEnd type="none" w="med" len="med"/>
                      <a:tailEnd type="none" w="med" len="med"/>
                    </a:lnB>
                    <a:solidFill>
                      <a:srgbClr val="000066"/>
                    </a:solidFill>
                  </a:tcPr>
                </a:tc>
                <a:extLst>
                  <a:ext uri="{0D108BD9-81ED-4DB2-BD59-A6C34878D82A}">
                    <a16:rowId xmlns:a16="http://schemas.microsoft.com/office/drawing/2014/main" val="3260994085"/>
                  </a:ext>
                </a:extLst>
              </a:tr>
              <a:tr h="3883093">
                <a:tc>
                  <a:txBody>
                    <a:bodyPr/>
                    <a:lstStyle/>
                    <a:p>
                      <a:pPr algn="l" fontAlgn="t"/>
                      <a:r>
                        <a:rPr lang="en-US" sz="1600">
                          <a:effectLst/>
                        </a:rPr>
                        <a:t>Kwansaa, African American; Solomnity of Mary, Catholic; Feast of St. Basil, Eastern Orthodox; New Year’s Day, Hindu; Gantan-Sai, Shinto; Maidyarem Gahambar Zoroastrian</a:t>
                      </a: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r>
                        <a:rPr lang="sv-SE" sz="1600">
                          <a:effectLst/>
                        </a:rPr>
                        <a:t>Maidyarem Gahambar; Vaikuntha Ekadashi, Hindu</a:t>
                      </a: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r>
                        <a:rPr lang="sv-SE" sz="1600">
                          <a:effectLst/>
                        </a:rPr>
                        <a:t>Maidyarem Gahambar; Vaikuntha Ekadashi, Hindu</a:t>
                      </a: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r>
                        <a:rPr lang="en-US" sz="1600">
                          <a:effectLst/>
                        </a:rPr>
                        <a:t>Maidyarem Gahambar</a:t>
                      </a: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r>
                        <a:rPr lang="en-US" sz="1600">
                          <a:solidFill>
                            <a:srgbClr val="FF0000"/>
                          </a:solidFill>
                          <a:effectLst/>
                        </a:rPr>
                        <a:t>Guru Gobind Singh Sahib Birthday, Sikh</a:t>
                      </a:r>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r>
                        <a:rPr lang="en-US" sz="1600">
                          <a:effectLst/>
                        </a:rPr>
                        <a:t>Epiphany of the Lord, Liturgical Christian</a:t>
                      </a: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endParaRPr lang="en-US" sz="1600">
                        <a:effectLst/>
                      </a:endParaRP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tc>
                  <a:txBody>
                    <a:bodyPr/>
                    <a:lstStyle/>
                    <a:p>
                      <a:pPr algn="l" fontAlgn="t"/>
                      <a:r>
                        <a:rPr lang="en-US" sz="1600" dirty="0">
                          <a:effectLst/>
                        </a:rPr>
                        <a:t>Mahayana, Buddhist; Feast of the Nativity, Eastern Orthodox</a:t>
                      </a:r>
                    </a:p>
                  </a:txBody>
                  <a:tcPr marL="24685" marR="24685" marT="24685" marB="24685">
                    <a:lnL>
                      <a:noFill/>
                    </a:lnL>
                    <a:lnR>
                      <a:noFill/>
                    </a:lnR>
                    <a:lnT w="9525" cap="flat" cmpd="sng" algn="ctr">
                      <a:solidFill>
                        <a:srgbClr val="DEE2E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188886475"/>
                  </a:ext>
                </a:extLst>
              </a:tr>
            </a:tbl>
          </a:graphicData>
        </a:graphic>
      </p:graphicFrame>
    </p:spTree>
    <p:extLst>
      <p:ext uri="{BB962C8B-B14F-4D97-AF65-F5344CB8AC3E}">
        <p14:creationId xmlns:p14="http://schemas.microsoft.com/office/powerpoint/2010/main" val="317529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86013FD-116A-4F19-B8CB-B4AA31DAE4A6}"/>
              </a:ext>
            </a:extLst>
          </p:cNvPr>
          <p:cNvSpPr>
            <a:spLocks noGrp="1"/>
          </p:cNvSpPr>
          <p:nvPr>
            <p:ph type="ftr" sz="quarter" idx="11"/>
          </p:nvPr>
        </p:nvSpPr>
        <p:spPr/>
        <p:txBody>
          <a:bodyPr/>
          <a:lstStyle/>
          <a:p>
            <a:pPr>
              <a:defRPr/>
            </a:pPr>
            <a:endParaRPr lang="en-US"/>
          </a:p>
        </p:txBody>
      </p:sp>
      <p:sp>
        <p:nvSpPr>
          <p:cNvPr id="6" name="TextBox 5">
            <a:extLst>
              <a:ext uri="{FF2B5EF4-FFF2-40B4-BE49-F238E27FC236}">
                <a16:creationId xmlns:a16="http://schemas.microsoft.com/office/drawing/2014/main" id="{3D3AD046-0EEF-400D-933F-6D1DF738440A}"/>
              </a:ext>
            </a:extLst>
          </p:cNvPr>
          <p:cNvSpPr txBox="1"/>
          <p:nvPr/>
        </p:nvSpPr>
        <p:spPr>
          <a:xfrm>
            <a:off x="1725560" y="1332011"/>
            <a:ext cx="8863781" cy="2958823"/>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Solemnity of Mary celebrates Mary as the Holy Mother of God.</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St. Basil is the father of Monasticism in the Eastern Orthodox Church.</a:t>
            </a:r>
          </a:p>
          <a:p>
            <a:pPr marL="0" marR="0">
              <a:lnSpc>
                <a:spcPct val="107000"/>
              </a:lnSpc>
              <a:spcBef>
                <a:spcPts val="0"/>
              </a:spcBef>
              <a:spcAft>
                <a:spcPts val="800"/>
              </a:spcAft>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Maidyarem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Ghambar</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the winter thanksgiving.</a:t>
            </a: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Hindu New Year celebrates the New Year on the Hindu calendar.</a:t>
            </a:r>
          </a:p>
          <a:p>
            <a:pPr marL="0" marR="0">
              <a:lnSpc>
                <a:spcPct val="107000"/>
              </a:lnSpc>
              <a:spcBef>
                <a:spcPts val="0"/>
              </a:spcBef>
              <a:spcAft>
                <a:spcPts val="800"/>
              </a:spcAft>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Gantan-sai</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the Shinto New Year.</a:t>
            </a:r>
          </a:p>
          <a:p>
            <a:pPr marL="0" marR="0">
              <a:lnSpc>
                <a:spcPct val="107000"/>
              </a:lnSpc>
              <a:spcBef>
                <a:spcPts val="0"/>
              </a:spcBef>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Guru Gobind Singh, born in 1660, was the 10</a:t>
            </a:r>
            <a:r>
              <a:rPr lang="en-US" sz="2400" baseline="30000" dirty="0">
                <a:latin typeface="Calibri" panose="020F0502020204030204" pitchFamily="34" charset="0"/>
                <a:ea typeface="Calibri" panose="020F0502020204030204" pitchFamily="34" charset="0"/>
                <a:cs typeface="Times New Roman" panose="02020603050405020304" pitchFamily="18" charset="0"/>
              </a:rPr>
              <a:t>th</a:t>
            </a:r>
            <a:r>
              <a:rPr lang="en-US" sz="2400" dirty="0">
                <a:latin typeface="Calibri" panose="020F0502020204030204" pitchFamily="34" charset="0"/>
                <a:ea typeface="Calibri" panose="020F0502020204030204" pitchFamily="34" charset="0"/>
                <a:cs typeface="Times New Roman" panose="02020603050405020304" pitchFamily="18" charset="0"/>
              </a:rPr>
              <a:t> Sikh guru.</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251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0B8AD5-49F6-4BD3-A04C-4EDBBE06C5A2}"/>
              </a:ext>
            </a:extLst>
          </p:cNvPr>
          <p:cNvSpPr/>
          <p:nvPr/>
        </p:nvSpPr>
        <p:spPr>
          <a:xfrm>
            <a:off x="2050026" y="2497296"/>
            <a:ext cx="9778180" cy="658835"/>
          </a:xfrm>
          <a:prstGeom prst="rect">
            <a:avLst/>
          </a:prstGeom>
        </p:spPr>
        <p:txBody>
          <a:bodyPr wrap="square">
            <a:spAutoFit/>
          </a:bodyPr>
          <a:lstStyle/>
          <a:p>
            <a:pPr>
              <a:lnSpc>
                <a:spcPct val="107000"/>
              </a:lnSpc>
              <a:spcAft>
                <a:spcPts val="800"/>
              </a:spcAft>
            </a:pPr>
            <a:r>
              <a:rPr lang="en-US" sz="3600" dirty="0">
                <a:latin typeface="Calibri" panose="020F0502020204030204" pitchFamily="34" charset="0"/>
                <a:ea typeface="Calibri" panose="020F0502020204030204" pitchFamily="34" charset="0"/>
                <a:cs typeface="Times New Roman" panose="02020603050405020304" pitchFamily="18" charset="0"/>
              </a:rPr>
              <a:t>Please let others know about the BSA calendar.</a:t>
            </a:r>
          </a:p>
        </p:txBody>
      </p:sp>
    </p:spTree>
    <p:extLst>
      <p:ext uri="{BB962C8B-B14F-4D97-AF65-F5344CB8AC3E}">
        <p14:creationId xmlns:p14="http://schemas.microsoft.com/office/powerpoint/2010/main" val="282990857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TotalTime>
  <Words>719</Words>
  <Application>Microsoft Office PowerPoint</Application>
  <PresentationFormat>Widescreen</PresentationFormat>
  <Paragraphs>67</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 Black</vt:lpstr>
      <vt:lpstr>Calibri</vt:lpstr>
      <vt:lpstr>Roboto</vt:lpstr>
      <vt:lpstr>Roboto Slab</vt:lpstr>
      <vt:lpstr>1_Office Theme</vt:lpstr>
      <vt:lpstr>PowerPoint Presentation</vt:lpstr>
      <vt:lpstr>           Declaration of Religious Principle</vt:lpstr>
      <vt:lpstr>PowerPoint Presentation</vt:lpstr>
      <vt:lpstr>Finding the Calendar</vt:lpstr>
      <vt:lpstr>PowerPoint Presentation</vt:lpstr>
      <vt:lpstr>PowerPoint Presentation</vt:lpstr>
      <vt:lpstr>PowerPoint Presentation</vt:lpstr>
      <vt:lpstr>PowerPoint Presentation</vt:lpstr>
    </vt:vector>
  </TitlesOfParts>
  <Company>Advocate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Philmont</dc:title>
  <dc:creator>Lisa Derengowski</dc:creator>
  <cp:lastModifiedBy>Wendy Kurten</cp:lastModifiedBy>
  <cp:revision>112</cp:revision>
  <dcterms:created xsi:type="dcterms:W3CDTF">2018-06-07T19:25:50Z</dcterms:created>
  <dcterms:modified xsi:type="dcterms:W3CDTF">2020-12-22T12:48:13Z</dcterms:modified>
</cp:coreProperties>
</file>