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66" r:id="rId2"/>
    <p:sldId id="268" r:id="rId3"/>
    <p:sldId id="269" r:id="rId4"/>
    <p:sldId id="270" r:id="rId5"/>
    <p:sldId id="297" r:id="rId6"/>
    <p:sldId id="287" r:id="rId7"/>
    <p:sldId id="296" r:id="rId8"/>
    <p:sldId id="272" r:id="rId9"/>
    <p:sldId id="278" r:id="rId10"/>
    <p:sldId id="292" r:id="rId11"/>
    <p:sldId id="277" r:id="rId12"/>
    <p:sldId id="274" r:id="rId13"/>
    <p:sldId id="273" r:id="rId14"/>
    <p:sldId id="275" r:id="rId15"/>
    <p:sldId id="294" r:id="rId16"/>
    <p:sldId id="289" r:id="rId17"/>
    <p:sldId id="290" r:id="rId18"/>
    <p:sldId id="283" r:id="rId19"/>
    <p:sldId id="291" r:id="rId20"/>
    <p:sldId id="280" r:id="rId21"/>
    <p:sldId id="281" r:id="rId22"/>
    <p:sldId id="279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nnegan, Caroline" initials="F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548"/>
    <a:srgbClr val="EA8004"/>
    <a:srgbClr val="FDBA36"/>
    <a:srgbClr val="595959"/>
    <a:srgbClr val="FFD400"/>
    <a:srgbClr val="FFC101"/>
    <a:srgbClr val="FCBA37"/>
    <a:srgbClr val="474037"/>
    <a:srgbClr val="0D5B9D"/>
    <a:srgbClr val="1A4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9" autoAdjust="0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1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D87C8-52A5-964D-B246-52DF64249012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52FFA-A151-6547-85B0-23166BD1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 </a:t>
            </a:r>
          </a:p>
          <a:p>
            <a:r>
              <a:rPr lang="en-US" altLang="en-US" b="1" dirty="0">
                <a:ea typeface="ヒラギノ角ゴ Pro W3" charset="-128"/>
              </a:rPr>
              <a:t>Your evaluation is needed to provide feedback for program continuation or expansion. To support the feedback, it is important to deliver the program as designed.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 </a:t>
            </a:r>
          </a:p>
          <a:p>
            <a:r>
              <a:rPr lang="en-US" altLang="en-US" b="1" dirty="0">
                <a:ea typeface="ヒラギノ角ゴ Pro W3" charset="-128"/>
              </a:rPr>
              <a:t>Reproduction or distribution without written consent is not authorized.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7A1E5256-6A63-764E-8554-B30C00D7881F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1E654B42-3BD5-1C4D-AB1E-B4BCEA68ED66}" type="slidenum">
              <a:rPr lang="en-US" altLang="en-US">
                <a:latin typeface="Calibri" charset="0"/>
              </a:rPr>
              <a:pPr/>
              <a:t>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61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7511476-A9B4-4A4D-BF3A-734D722C844C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E1DEA04E-C4FC-1548-8433-837F1996182A}" type="slidenum">
              <a:rPr lang="en-US" altLang="en-US">
                <a:latin typeface="Calibri" charset="0"/>
              </a:rPr>
              <a:pPr/>
              <a:t>14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2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1" dirty="0" smtClean="0"/>
              <a:t>* JTE Clarification Note:</a:t>
            </a:r>
          </a:p>
          <a:p>
            <a:endParaRPr lang="en-US" sz="1400" i="1" dirty="0"/>
          </a:p>
          <a:p>
            <a:r>
              <a:rPr lang="en-US" sz="1400" i="1" dirty="0" smtClean="0"/>
              <a:t>Boys </a:t>
            </a:r>
            <a:r>
              <a:rPr lang="en-US" sz="1400" i="1" dirty="0"/>
              <a:t>participating in the Lion pilot program will count toward your </a:t>
            </a:r>
            <a:r>
              <a:rPr lang="en-US" sz="1400" i="1" dirty="0" smtClean="0"/>
              <a:t>membership and market share </a:t>
            </a:r>
            <a:r>
              <a:rPr lang="en-US" sz="1400" i="1" dirty="0"/>
              <a:t>goals.  Because there is no expectation of advancement within that Lion year, nor overnight camping, nor fundraising or community service, Lion participants </a:t>
            </a:r>
            <a:r>
              <a:rPr lang="en-US" sz="1400" i="1" dirty="0" smtClean="0"/>
              <a:t>will </a:t>
            </a:r>
            <a:r>
              <a:rPr lang="en-US" sz="1400" i="1" dirty="0"/>
              <a:t>not be factored into those JTE measures.  It would skew your numbers downward.  As a result, the organization made the determination that Lion youth participants will “count” toward </a:t>
            </a:r>
            <a:r>
              <a:rPr lang="en-US" sz="1400" i="1" dirty="0" smtClean="0"/>
              <a:t>membership and market share, </a:t>
            </a:r>
            <a:r>
              <a:rPr lang="en-US" sz="1400" i="1" dirty="0"/>
              <a:t>but not factor into…negatively impact… your other JTE measures. 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sz="1800" dirty="0" smtClean="0">
                <a:ea typeface="ヒラギノ角ゴ Pro W3" charset="-128"/>
              </a:rPr>
              <a:t>On the youth application, just write in the word “</a:t>
            </a:r>
            <a:r>
              <a:rPr lang="en-US" altLang="en-US" sz="1800" b="1" dirty="0" smtClean="0">
                <a:ea typeface="ヒラギノ角ゴ Pro W3" charset="-128"/>
              </a:rPr>
              <a:t>Lion</a:t>
            </a:r>
            <a:r>
              <a:rPr lang="en-US" altLang="en-US" sz="1800" dirty="0" smtClean="0">
                <a:ea typeface="ヒラギノ角ゴ Pro W3" charset="-128"/>
              </a:rPr>
              <a:t>” at the top of the form.</a:t>
            </a:r>
          </a:p>
          <a:p>
            <a:endParaRPr lang="en-US" altLang="en-US" sz="1800" dirty="0" smtClean="0">
              <a:ea typeface="ヒラギノ角ゴ Pro W3" charset="-128"/>
            </a:endParaRPr>
          </a:p>
          <a:p>
            <a:r>
              <a:rPr lang="en-US" altLang="en-US" sz="1800" dirty="0" smtClean="0">
                <a:ea typeface="ヒラギノ角ゴ Pro W3" charset="-128"/>
              </a:rPr>
              <a:t>Then when asked grade level write in “</a:t>
            </a:r>
            <a:r>
              <a:rPr lang="en-US" altLang="en-US" sz="1800" b="1" dirty="0" smtClean="0">
                <a:ea typeface="ヒラギノ角ゴ Pro W3" charset="-128"/>
              </a:rPr>
              <a:t>K</a:t>
            </a:r>
            <a:r>
              <a:rPr lang="en-US" altLang="en-US" sz="1800" dirty="0" smtClean="0">
                <a:ea typeface="ヒラギノ角ゴ Pro W3" charset="-128"/>
              </a:rPr>
              <a:t>’.</a:t>
            </a:r>
          </a:p>
          <a:p>
            <a:endParaRPr lang="en-US" altLang="en-US" sz="1800" dirty="0">
              <a:ea typeface="ヒラギノ角ゴ Pro W3" charset="-128"/>
            </a:endParaRPr>
          </a:p>
          <a:p>
            <a:r>
              <a:rPr lang="en-US" altLang="en-US" sz="1800" dirty="0" smtClean="0">
                <a:ea typeface="ヒラギノ角ゴ Pro W3" charset="-128"/>
              </a:rPr>
              <a:t>Because this is a pilot, the standard youth application will still be used.  Changes to the form will not occur / nor will a reprint be done.  Your normal application will work just fine.</a:t>
            </a:r>
            <a:endParaRPr lang="en-US" altLang="en-US" sz="1800" dirty="0">
              <a:ea typeface="ヒラギノ角ゴ Pro W3" charset="-128"/>
            </a:endParaRP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3D1F62A2-61DE-D644-BEC1-C666EE9AEC3B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B83C9E9-C5B9-8445-A00B-82E639B18E94}" type="slidenum">
              <a:rPr lang="en-US" altLang="en-US">
                <a:latin typeface="Calibri" charset="0"/>
              </a:rPr>
              <a:pPr/>
              <a:t>18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F0867B65-5A9D-D04E-BD5F-B48F051566E9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9D024203-1C29-474F-AB9A-AC1114B8297D}" type="slidenum">
              <a:rPr lang="en-US" altLang="en-US">
                <a:latin typeface="Calibri" charset="0"/>
              </a:rPr>
              <a:pPr/>
              <a:t>20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1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74AE077-5AAF-C943-8BCC-D91B5530EB87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FA275AA4-B810-0643-A02D-DEBEB43DE247}" type="slidenum">
              <a:rPr lang="en-US" altLang="en-US">
                <a:latin typeface="Calibri" charset="0"/>
              </a:rPr>
              <a:pPr/>
              <a:t>21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72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F24C2332-9F9E-4845-A8B2-74B81DAFF41F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C3C9772A-640F-964B-AE3C-55E0A6E16922}" type="slidenum">
              <a:rPr lang="en-US" altLang="en-US">
                <a:latin typeface="Calibri" charset="0"/>
              </a:rPr>
              <a:pPr/>
              <a:t>22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1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5B37A586-66C3-D641-9BD3-768165E83482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0BF712DD-DB24-3C46-AB3F-2FAAD9D2C5B3}" type="slidenum">
              <a:rPr lang="en-US" altLang="en-US">
                <a:latin typeface="Calibri" charset="0"/>
              </a:rPr>
              <a:pPr/>
              <a:t>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0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65CB67C1-F98F-A04C-9012-C0F12ADE5C58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06BB6F2-3DA7-464C-9490-E8302CD3675D}" type="slidenum">
              <a:rPr lang="en-US" altLang="en-US">
                <a:latin typeface="Calibri" charset="0"/>
              </a:rPr>
              <a:pPr/>
              <a:t>4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9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9DA3746D-C03C-CA4C-BD10-6E230F5A0430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735036F0-91AC-2A43-B11C-59F6185A1F16}" type="slidenum">
              <a:rPr lang="en-US" altLang="en-US">
                <a:latin typeface="Calibri" charset="0"/>
              </a:rPr>
              <a:pPr/>
              <a:t>5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8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1C0D23BD-D447-BC43-BECE-2087F9C16267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C1993C5-76CA-734B-B865-2331959B9F10}" type="slidenum">
              <a:rPr lang="en-US" altLang="en-US">
                <a:latin typeface="Calibri" charset="0"/>
              </a:rPr>
              <a:pPr/>
              <a:t>8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1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4AA9C47-D070-3845-A1CB-45110DB7E918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6904400-0093-D246-A133-59BDB59CD90E}" type="slidenum">
              <a:rPr lang="en-US" altLang="en-US">
                <a:latin typeface="Calibri" charset="0"/>
              </a:rPr>
              <a:pPr/>
              <a:t>9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6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692DD6F2-D661-3947-8EAC-E9C968577F82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DF2AF00C-7411-674C-A4C3-A2999EAA77FA}" type="slidenum">
              <a:rPr lang="en-US" altLang="en-US">
                <a:latin typeface="Calibri" charset="0"/>
              </a:rPr>
              <a:pPr/>
              <a:t>11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2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E0031462-70ED-5C49-BF03-6A7E2CBAA43C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4F78D41-6203-9944-9768-8947FC79D7B7}" type="slidenum">
              <a:rPr lang="en-US" altLang="en-US">
                <a:latin typeface="Calibri" charset="0"/>
              </a:rPr>
              <a:pPr/>
              <a:t>12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7D3D170-9EB8-0841-801E-C6468848C10C}" type="datetime1">
              <a:rPr lang="en-US" altLang="en-US">
                <a:latin typeface="Calibri" charset="0"/>
              </a:rPr>
              <a:pPr/>
              <a:t>5/24/16</a:t>
            </a:fld>
            <a:endParaRPr lang="en-US" altLang="en-US">
              <a:latin typeface="Calibri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34A4F284-C5AE-7846-BC33-9F0A5DCA3F6F}" type="slidenum">
              <a:rPr lang="en-US" altLang="en-US">
                <a:latin typeface="Calibri" charset="0"/>
              </a:rPr>
              <a:pPr/>
              <a:t>13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2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30" y="166348"/>
            <a:ext cx="7886700" cy="132556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</a:t>
            </a:r>
            <a:r>
              <a:rPr lang="en-US" smtClean="0"/>
              <a:t>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6845"/>
            <a:ext cx="7886700" cy="4351338"/>
          </a:xfrm>
        </p:spPr>
        <p:txBody>
          <a:bodyPr/>
          <a:lstStyle>
            <a:lvl1pPr>
              <a:buClr>
                <a:srgbClr val="FCBA37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FCBA37"/>
              </a:buClr>
              <a:buFont typeface="LucidaGrande" charset="0"/>
              <a:buChar char="-"/>
              <a:defRPr sz="200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4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7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8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8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107540" y="6083299"/>
            <a:ext cx="374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Lion Pilot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949" y="6078363"/>
            <a:ext cx="556726" cy="5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E6548"/>
          </a:solidFill>
          <a:latin typeface="+mj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CBA37"/>
        </a:buClr>
        <a:buFont typeface="Arial" panose="020B0604020202020204" pitchFamily="34" charset="0"/>
        <a:buChar char="•"/>
        <a:defRPr sz="2800" kern="1200">
          <a:solidFill>
            <a:srgbClr val="8E654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CBA37"/>
        </a:buClr>
        <a:buFont typeface="Arial" panose="020B0604020202020204" pitchFamily="34" charset="0"/>
        <a:buChar char="•"/>
        <a:defRPr sz="2400" kern="1200">
          <a:solidFill>
            <a:srgbClr val="8E65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8E65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E65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E65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uting.org/lionpilot" TargetMode="External"/><Relationship Id="rId3" Type="http://schemas.openxmlformats.org/officeDocument/2006/relationships/hyperlink" Target="mailto:MyScouting@Scouting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yScouting@Scouting.org" TargetMode="External"/><Relationship Id="rId4" Type="http://schemas.openxmlformats.org/officeDocument/2006/relationships/hyperlink" Target="mailto:lion.pilot@scouting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01405" y="1282038"/>
            <a:ext cx="81433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D5B9D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algn="r"/>
            <a:r>
              <a:rPr lang="en-US" sz="5400" dirty="0" smtClean="0">
                <a:solidFill>
                  <a:srgbClr val="8E6548"/>
                </a:solidFill>
                <a:latin typeface="Arial" charset="0"/>
              </a:rPr>
              <a:t>National Lion </a:t>
            </a:r>
            <a:r>
              <a:rPr lang="en-US" sz="5400" dirty="0">
                <a:solidFill>
                  <a:srgbClr val="8E6548"/>
                </a:solidFill>
                <a:latin typeface="Arial" charset="0"/>
              </a:rPr>
              <a:t>Pilot</a:t>
            </a:r>
          </a:p>
        </p:txBody>
      </p:sp>
      <p:sp>
        <p:nvSpPr>
          <p:cNvPr id="6" name="Subtitle 11"/>
          <p:cNvSpPr txBox="1">
            <a:spLocks/>
          </p:cNvSpPr>
          <p:nvPr/>
        </p:nvSpPr>
        <p:spPr>
          <a:xfrm>
            <a:off x="2420304" y="2241366"/>
            <a:ext cx="63682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D61A"/>
              </a:buClr>
              <a:buFont typeface="Arial" panose="020B0604020202020204" pitchFamily="34" charset="0"/>
              <a:buNone/>
              <a:defRPr sz="24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smtClean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The Boy Scouts of America’s pilot program </a:t>
            </a:r>
          </a:p>
          <a:p>
            <a:pPr algn="r">
              <a:spcBef>
                <a:spcPts val="0"/>
              </a:spcBef>
            </a:pPr>
            <a:r>
              <a:rPr lang="en-US" i="1" dirty="0" smtClean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for kindergarten-age boys  </a:t>
            </a:r>
            <a:endParaRPr lang="en-US" i="1" dirty="0">
              <a:ln w="3175">
                <a:solidFill>
                  <a:sysClr val="windowText" lastClr="000000">
                    <a:alpha val="23000"/>
                  </a:sysClr>
                </a:solidFill>
              </a:ln>
              <a:solidFill>
                <a:srgbClr val="FCBA3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9163">
            <a:off x="-1241692" y="1294096"/>
            <a:ext cx="38862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8429" y="3358672"/>
            <a:ext cx="302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approved </a:t>
            </a:r>
            <a:r>
              <a:rPr lang="en-US" sz="2000" dirty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ouncils and key Lion volunteers</a:t>
            </a:r>
            <a:endParaRPr lang="en-US" sz="2000" dirty="0">
              <a:solidFill>
                <a:srgbClr val="8E6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98" y="475838"/>
            <a:ext cx="7886700" cy="1240421"/>
          </a:xfrm>
        </p:spPr>
        <p:txBody>
          <a:bodyPr>
            <a:noAutofit/>
          </a:bodyPr>
          <a:lstStyle/>
          <a:p>
            <a:r>
              <a:rPr lang="en-US" dirty="0" smtClean="0"/>
              <a:t>Online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27" y="182379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Lion web page:  </a:t>
            </a:r>
            <a:r>
              <a:rPr lang="en-US" dirty="0" smtClean="0">
                <a:hlinkClick r:id="rId2"/>
              </a:rPr>
              <a:t>www.scouting.org/lion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One-stop shop for parent and leader resources</a:t>
            </a:r>
          </a:p>
          <a:p>
            <a:pPr lvl="1"/>
            <a:r>
              <a:rPr lang="en-US" dirty="0" smtClean="0"/>
              <a:t>FAQs</a:t>
            </a:r>
          </a:p>
          <a:p>
            <a:pPr lvl="1"/>
            <a:r>
              <a:rPr lang="en-US" dirty="0" smtClean="0"/>
              <a:t>Program overview</a:t>
            </a:r>
          </a:p>
          <a:p>
            <a:pPr lvl="1"/>
            <a:r>
              <a:rPr lang="en-US" dirty="0" smtClean="0"/>
              <a:t>Lion Guide and Parent Orientation video (2 min.)</a:t>
            </a:r>
          </a:p>
          <a:p>
            <a:pPr lvl="1"/>
            <a:r>
              <a:rPr lang="en-US" dirty="0" smtClean="0"/>
              <a:t>Lion Guide and Parent Orientation PowerPoint</a:t>
            </a:r>
          </a:p>
          <a:p>
            <a:pPr lvl="1"/>
            <a:r>
              <a:rPr lang="en-US" dirty="0" smtClean="0"/>
              <a:t>Recruiting materials</a:t>
            </a:r>
          </a:p>
          <a:p>
            <a:pPr lvl="1"/>
            <a:r>
              <a:rPr lang="en-US" dirty="0" smtClean="0"/>
              <a:t>Contact us—Member Care at: 	</a:t>
            </a:r>
          </a:p>
          <a:p>
            <a:pPr marL="914400" lvl="2" indent="0">
              <a:buNone/>
            </a:pPr>
            <a:r>
              <a:rPr lang="en-US" dirty="0" smtClean="0"/>
              <a:t>972-580-2489 or </a:t>
            </a:r>
            <a:r>
              <a:rPr lang="en-US" dirty="0" smtClean="0">
                <a:hlinkClick r:id="rId3"/>
              </a:rPr>
              <a:t>MyScouting@Scouting.org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49294" y="-28210"/>
            <a:ext cx="8371037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Adventure Book and Uniform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5713">
            <a:off x="7791665" y="1679686"/>
            <a:ext cx="964278" cy="12468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3">
            <a:off x="6895917" y="1600546"/>
            <a:ext cx="957550" cy="12468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3183041"/>
            <a:ext cx="2419446" cy="2447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932" y="5007676"/>
            <a:ext cx="1511079" cy="1488817"/>
          </a:xfrm>
          <a:prstGeom prst="rect">
            <a:avLst/>
          </a:prstGeom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18001" y="1145051"/>
            <a:ext cx="8215309" cy="5041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 smtClean="0"/>
              <a:t>The y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outh </a:t>
            </a:r>
            <a:r>
              <a:rPr lang="en-US" altLang="en-US" sz="2400" i="1" dirty="0" smtClean="0">
                <a:latin typeface="Arial" charset="0"/>
                <a:ea typeface="Arial" charset="0"/>
                <a:cs typeface="Arial" charset="0"/>
              </a:rPr>
              <a:t>Adventure Book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designed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as a memory or keepsake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book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uniform is a Lion </a:t>
            </a:r>
            <a:r>
              <a:rPr lang="en-US" altLang="en-US" dirty="0"/>
              <a:t>t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-shirt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an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optional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cap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Adults are encouraged to wear a 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  Cub Scout activity shirt, Lion polo shirt,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>   or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follow the pack’s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uniform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custom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Program materials </a:t>
            </a:r>
            <a:r>
              <a:rPr lang="en-US" altLang="en-US" dirty="0" smtClean="0"/>
              <a:t>k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it, $9.99 retail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600" i="1" dirty="0"/>
              <a:t> </a:t>
            </a:r>
            <a:r>
              <a:rPr lang="en-US" altLang="en-US" sz="1600" i="1" dirty="0" smtClean="0"/>
              <a:t>  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en-US" sz="1400" i="1" dirty="0" smtClean="0">
                <a:latin typeface="Arial" charset="0"/>
                <a:ea typeface="Arial" charset="0"/>
                <a:cs typeface="Arial" charset="0"/>
              </a:rPr>
              <a:t>Lion Parent and Leader Guidebook, Lion Adventure Book, </a:t>
            </a:r>
            <a:r>
              <a:rPr lang="en-US" altLang="en-US" sz="1400" dirty="0" smtClean="0">
                <a:latin typeface="Arial" charset="0"/>
                <a:ea typeface="Arial" charset="0"/>
                <a:cs typeface="Arial" charset="0"/>
              </a:rPr>
              <a:t>and stickers)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T-shirt, </a:t>
            </a:r>
            <a:r>
              <a:rPr lang="en-US" altLang="en-US" dirty="0"/>
              <a:t>$</a:t>
            </a:r>
            <a:r>
              <a:rPr lang="en-US" altLang="en-US" dirty="0" smtClean="0"/>
              <a:t>9.99; and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optional cap, </a:t>
            </a:r>
            <a:r>
              <a:rPr lang="en-US" altLang="en-US" dirty="0" smtClean="0"/>
              <a:t>$12.99 retail</a:t>
            </a:r>
            <a:endParaRPr lang="en-US" altLang="en-US" sz="24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00482" y="-63508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Adventures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853486" y="4198773"/>
            <a:ext cx="74055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 b="1" i="1">
                <a:solidFill>
                  <a:srgbClr val="CF0031"/>
                </a:solidFill>
                <a:latin typeface="Helvetica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9pPr>
          </a:lstStyle>
          <a:p>
            <a:pPr marL="285744" indent="-285744">
              <a:spcBef>
                <a:spcPct val="0"/>
              </a:spcBef>
              <a:buClr>
                <a:srgbClr val="FCBA37"/>
              </a:buClr>
            </a:pPr>
            <a:r>
              <a:rPr lang="en-US" altLang="en-US" b="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The Lion badge is earned by completing </a:t>
            </a:r>
            <a:r>
              <a:rPr lang="en-US" altLang="en-US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all five required adventures</a:t>
            </a:r>
            <a:endParaRPr lang="en-US" altLang="en-US" b="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pPr marL="285744" indent="-285744">
              <a:spcBef>
                <a:spcPct val="0"/>
              </a:spcBef>
              <a:buClr>
                <a:srgbClr val="FCBA37"/>
              </a:buClr>
            </a:pPr>
            <a:endParaRPr lang="en-US" altLang="en-US" sz="1200" b="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pPr marL="285744" indent="-285744">
              <a:spcBef>
                <a:spcPct val="0"/>
              </a:spcBef>
              <a:buClr>
                <a:srgbClr val="FCBA37"/>
              </a:buClr>
            </a:pPr>
            <a:r>
              <a:rPr lang="en-US" altLang="en-US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The timing for completing adventures is </a:t>
            </a:r>
            <a:r>
              <a:rPr lang="en-US" altLang="en-US" b="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at the </a:t>
            </a:r>
            <a:r>
              <a:rPr lang="en-US" altLang="en-US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discretion </a:t>
            </a:r>
            <a:r>
              <a:rPr lang="en-US" altLang="en-US" b="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of the </a:t>
            </a:r>
            <a:r>
              <a:rPr lang="en-US" altLang="en-US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den</a:t>
            </a:r>
            <a:endParaRPr lang="en-US" altLang="en-US" b="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762574"/>
              </p:ext>
            </p:extLst>
          </p:nvPr>
        </p:nvGraphicFramePr>
        <p:xfrm>
          <a:off x="1101976" y="994228"/>
          <a:ext cx="7415210" cy="2979513"/>
        </p:xfrm>
        <a:graphic>
          <a:graphicData uri="http://schemas.openxmlformats.org/drawingml/2006/table">
            <a:tbl>
              <a:tblPr/>
              <a:tblGrid>
                <a:gridCol w="3707605"/>
                <a:gridCol w="3707605"/>
              </a:tblGrid>
              <a:tr h="436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Required Adventures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Elective Adventures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Lion’s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Honor*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8E6548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I’ll Do It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Myself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E6548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Fun on the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Run!         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8E6548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Pick My Path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Animal Kingdom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Gizmos and Gadgets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Mountain Lion     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On Your Mark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King of the Jungle          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Build It Up, Knock It Down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8E6548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Rumble in the Jungle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</a:t>
                      </a: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First meeting</a:t>
                      </a: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8E6548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 b="1" i="1">
                          <a:solidFill>
                            <a:srgbClr val="CF0031"/>
                          </a:solidFill>
                          <a:latin typeface="Helvetica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000" i="1">
                          <a:solidFill>
                            <a:srgbClr val="005AA3"/>
                          </a:solidFill>
                          <a:latin typeface="Helvetica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E6548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Ready, Set, Grow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0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6130" y="11600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Recognition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74902" y="1108487"/>
            <a:ext cx="5724372" cy="50812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Lion participants are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recognized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for each completed adventure with an “adventure sticker”</a:t>
            </a:r>
            <a:endParaRPr lang="en-US" altLang="en-US" sz="2400" i="1" dirty="0" smtClean="0"/>
          </a:p>
          <a:p>
            <a:pPr lvl="1">
              <a:spcAft>
                <a:spcPts val="600"/>
              </a:spcAft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No advancement report is required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Stickers </a:t>
            </a:r>
            <a:r>
              <a:rPr lang="en-US" altLang="en-US" dirty="0" smtClean="0"/>
              <a:t>come with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each Lion program </a:t>
            </a:r>
            <a:r>
              <a:rPr lang="en-US" altLang="en-US" dirty="0" smtClean="0"/>
              <a:t>k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it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/>
              <a:t>Award stickers immediately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Lion badge is earned by completing five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required adventures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The badge may be attached to the        Lion cap or t-shirt</a:t>
            </a:r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Adventures are completed during the den meetings and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outings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537">
            <a:off x="6919649" y="1471679"/>
            <a:ext cx="1169191" cy="156001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870" y="364236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57226" y="-6362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Adventure Stickers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7571">
            <a:off x="3564707" y="1125587"/>
            <a:ext cx="2071738" cy="4744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7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86" y="194484"/>
            <a:ext cx="7886700" cy="1325563"/>
          </a:xfrm>
        </p:spPr>
        <p:txBody>
          <a:bodyPr/>
          <a:lstStyle/>
          <a:p>
            <a:r>
              <a:rPr lang="en-US" dirty="0" smtClean="0"/>
              <a:t>Pack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05" y="1294228"/>
            <a:ext cx="7641636" cy="53457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Lion dens may attend two to three </a:t>
            </a:r>
            <a:r>
              <a:rPr lang="en-US" dirty="0"/>
              <a:t>p</a:t>
            </a:r>
            <a:r>
              <a:rPr lang="en-US" dirty="0" smtClean="0"/>
              <a:t>ack meetings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Focus their attendance on special or fun meetings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Maintain age-appropriate expectations around meeting     length, start/end times, and the typical attention span of kindergarten-age boys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Lion dens are a part of the pack, but at an introductory level 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Lion dens gain exposure to the world of Cub Scouting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It is not appropriate for Lion dens to participate in fundraising, overnight den camping, shooting sports, or other activities geared toward older boys</a:t>
            </a:r>
          </a:p>
        </p:txBody>
      </p:sp>
    </p:spTree>
    <p:extLst>
      <p:ext uri="{BB962C8B-B14F-4D97-AF65-F5344CB8AC3E}">
        <p14:creationId xmlns:p14="http://schemas.microsoft.com/office/powerpoint/2010/main" val="33572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062" y="11600"/>
            <a:ext cx="7886700" cy="1325563"/>
          </a:xfrm>
        </p:spPr>
        <p:txBody>
          <a:bodyPr/>
          <a:lstStyle/>
          <a:p>
            <a:r>
              <a:rPr lang="en-US" dirty="0" smtClean="0"/>
              <a:t>Lion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05" y="1069141"/>
            <a:ext cx="7896367" cy="49658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Councils participating in the Lion pilot are expected to actively recruit new members, not implement it solely as a sibling program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“Build an Adventure”–</a:t>
            </a:r>
            <a:r>
              <a:rPr lang="en-US" dirty="0"/>
              <a:t>themed </a:t>
            </a:r>
            <a:r>
              <a:rPr lang="en-US" dirty="0" smtClean="0"/>
              <a:t>Lion recruitment materials are in development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English, Spanish, and bilingual versions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Assets will include: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Fliers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Yard signs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Email blast templates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Social media artwork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Promotional video (sharable on social media channels)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Special Lion stock photos will be available for council use, but vendor and licensing rules still apply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22" y="222618"/>
            <a:ext cx="7886700" cy="1325563"/>
          </a:xfrm>
        </p:spPr>
        <p:txBody>
          <a:bodyPr/>
          <a:lstStyle/>
          <a:p>
            <a:r>
              <a:rPr lang="en-US" dirty="0" smtClean="0"/>
              <a:t>Lion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64" y="1373622"/>
            <a:ext cx="755298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The standard $24 national registration fee applies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Use standard BSA youth/adult applications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Each youth requires an adult partner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U</a:t>
            </a:r>
            <a:r>
              <a:rPr lang="en-US" dirty="0" smtClean="0"/>
              <a:t>nits may charge activity fees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Lion participants count toward membership and market share, but do not count against other Journey to Excellence categories  </a:t>
            </a:r>
            <a:r>
              <a:rPr lang="en-US" sz="1800" i="1" dirty="0" smtClean="0"/>
              <a:t>(See notes for details)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Registrar training will be </a:t>
            </a:r>
            <a:r>
              <a:rPr lang="en-US" dirty="0" smtClean="0"/>
              <a:t>available by early June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93741" y="215229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83" y="1450302"/>
            <a:ext cx="7886700" cy="47556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Recruit Lion youth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leaders </a:t>
            </a:r>
            <a:r>
              <a:rPr lang="en-US" dirty="0" smtClean="0"/>
              <a:t>for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fall 2016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Adult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partners complete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youth application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submit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fees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pack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guides complete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adult application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submit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fees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pack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dirty="0" smtClean="0"/>
              <a:t>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uides complete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                            Youth Protection training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Youth Protection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training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is free online and available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   at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www.scouting.org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/training/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youthprotection.aspx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Although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Youth Protection training 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is required only for Lion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guides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it is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suggested 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000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adult partners complete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training</a:t>
            </a:r>
            <a:endParaRPr lang="en-US" sz="2000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915" y="3466475"/>
            <a:ext cx="1403351" cy="111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9299">
            <a:off x="6142079" y="3604589"/>
            <a:ext cx="1403351" cy="110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14" y="-58740"/>
            <a:ext cx="7886700" cy="1325563"/>
          </a:xfrm>
        </p:spPr>
        <p:txBody>
          <a:bodyPr/>
          <a:lstStyle/>
          <a:p>
            <a:r>
              <a:rPr lang="en-US" dirty="0" smtClean="0"/>
              <a:t>Activation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73" y="1120396"/>
            <a:ext cx="8613827" cy="49420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May – Aug.		Recruit and train Lion guides</a:t>
            </a:r>
            <a:endParaRPr lang="en-US" dirty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May – Aug.		Lion merchandise delivered to</a:t>
            </a:r>
          </a:p>
          <a:p>
            <a:pPr marL="0" indent="0">
              <a:buNone/>
            </a:pPr>
            <a:r>
              <a:rPr lang="en-US" dirty="0" smtClean="0"/>
              <a:t>			approved National Council Scout shops.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i="1" dirty="0" smtClean="0"/>
              <a:t>(Approved </a:t>
            </a:r>
            <a:r>
              <a:rPr lang="en-US" i="1" dirty="0"/>
              <a:t>c</a:t>
            </a:r>
            <a:r>
              <a:rPr lang="en-US" i="1" dirty="0" smtClean="0"/>
              <a:t>ouncil-owned Scout shops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		need to order as normal via Supply.)</a:t>
            </a:r>
          </a:p>
          <a:p>
            <a:endParaRPr lang="en-US" sz="900" dirty="0" smtClean="0"/>
          </a:p>
          <a:p>
            <a:r>
              <a:rPr lang="en-US" dirty="0" smtClean="0"/>
              <a:t>Aug. – Sept.		Recruit Lion youth and their adult </a:t>
            </a:r>
            <a:r>
              <a:rPr lang="en-US" dirty="0"/>
              <a:t>p</a:t>
            </a:r>
            <a:r>
              <a:rPr lang="en-US" dirty="0" smtClean="0"/>
              <a:t>artners</a:t>
            </a:r>
          </a:p>
          <a:p>
            <a:endParaRPr lang="en-US" sz="1000" dirty="0" smtClean="0"/>
          </a:p>
          <a:p>
            <a:r>
              <a:rPr lang="en-US" dirty="0" smtClean="0"/>
              <a:t>Aug. – Sept.		Lion </a:t>
            </a:r>
            <a:r>
              <a:rPr lang="en-US" dirty="0"/>
              <a:t>p</a:t>
            </a:r>
            <a:r>
              <a:rPr lang="en-US" dirty="0" smtClean="0"/>
              <a:t>ilot begins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May 2017		Surveys, evaluations, and select </a:t>
            </a:r>
          </a:p>
          <a:p>
            <a:pPr marL="0" indent="0">
              <a:buNone/>
            </a:pPr>
            <a:r>
              <a:rPr lang="en-US" dirty="0" smtClean="0"/>
              <a:t>			focus groups conducted by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Pilots and Program Development Dept.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2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6159" y="328916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The Lion </a:t>
            </a:r>
            <a:r>
              <a:rPr lang="en-US" altLang="en-US" dirty="0">
                <a:latin typeface="Arial" charset="0"/>
              </a:rPr>
              <a:t>Pilot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0427" y="1517251"/>
            <a:ext cx="7919340" cy="5051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Created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by the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Boy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Scouts of America to address the needs of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kindergarten-age boys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Must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be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5 years old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by September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30, 2016 and not yet 7 years old to participate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only approved pilot for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kindergarten-age boys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Curriculum should be implemented as written to ensure validity of the pilot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Designed as an introduction to Cub Scouting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6130" y="292960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Pilot Evaluation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61932" y="1600202"/>
            <a:ext cx="8229600" cy="4144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pilot program will be assessed and evaluated throughout the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year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Feedback will be requested from: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Parents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Lion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guides 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en-US" sz="2000" dirty="0" err="1">
                <a:latin typeface="Arial" charset="0"/>
                <a:ea typeface="Arial" charset="0"/>
                <a:cs typeface="Arial" charset="0"/>
              </a:rPr>
              <a:t>Cubmasters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Councils</a:t>
            </a:r>
          </a:p>
          <a:p>
            <a:pPr marL="0" indent="0">
              <a:buNone/>
              <a:defRPr/>
            </a:pPr>
            <a:endParaRPr lang="en-US" altLang="en-US" sz="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>
                <a:latin typeface="Arial" charset="0"/>
                <a:ea typeface="Arial" charset="0"/>
                <a:cs typeface="Arial" charset="0"/>
              </a:rPr>
              <a:t>For the pilot to be valid, it is important to deliver the curriculum and program </a:t>
            </a:r>
            <a:r>
              <a:rPr lang="en-US" altLang="en-US" sz="2400" u="sng" dirty="0" smtClean="0">
                <a:latin typeface="Arial" charset="0"/>
                <a:ea typeface="Arial" charset="0"/>
                <a:cs typeface="Arial" charset="0"/>
              </a:rPr>
              <a:t>as written</a:t>
            </a:r>
            <a:endParaRPr lang="en-US" altLang="en-US" sz="2400" u="sng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48818" y="-156228"/>
            <a:ext cx="7886700" cy="1325563"/>
          </a:xfrm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Council Support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98031" y="875519"/>
            <a:ext cx="8317032" cy="5608888"/>
          </a:xfrm>
        </p:spPr>
        <p:txBody>
          <a:bodyPr>
            <a:noAutofit/>
          </a:bodyPr>
          <a:lstStyle/>
          <a:p>
            <a:r>
              <a:rPr lang="en-US" sz="2000" dirty="0" smtClean="0"/>
              <a:t>Lion web page </a:t>
            </a:r>
            <a:r>
              <a:rPr lang="en-US" sz="2000" i="1" dirty="0"/>
              <a:t>(public-facing)	</a:t>
            </a:r>
            <a:r>
              <a:rPr lang="en-US" sz="2000" dirty="0"/>
              <a:t>			</a:t>
            </a:r>
            <a:r>
              <a:rPr lang="en-US" sz="2000" dirty="0" smtClean="0"/>
              <a:t>	5/2</a:t>
            </a:r>
            <a:endParaRPr lang="en-US" sz="2000" dirty="0"/>
          </a:p>
          <a:p>
            <a:r>
              <a:rPr lang="en-US" sz="2000" dirty="0" smtClean="0"/>
              <a:t>Merchandise </a:t>
            </a:r>
            <a:r>
              <a:rPr lang="en-US" sz="2000" dirty="0"/>
              <a:t>available for Scout s</a:t>
            </a:r>
            <a:r>
              <a:rPr lang="en-US" sz="2000" dirty="0" smtClean="0"/>
              <a:t>hops</a:t>
            </a:r>
            <a:r>
              <a:rPr lang="en-US" sz="2000" dirty="0"/>
              <a:t>	</a:t>
            </a:r>
            <a:r>
              <a:rPr lang="en-US" sz="2000" dirty="0" smtClean="0"/>
              <a:t>		5/2</a:t>
            </a:r>
            <a:endParaRPr lang="en-US" sz="2000" dirty="0"/>
          </a:p>
          <a:p>
            <a:r>
              <a:rPr lang="en-US" sz="2000" dirty="0" smtClean="0"/>
              <a:t>National </a:t>
            </a:r>
            <a:r>
              <a:rPr lang="en-US" sz="2000" dirty="0"/>
              <a:t>Supply c</a:t>
            </a:r>
            <a:r>
              <a:rPr lang="en-US" sz="2000" dirty="0" smtClean="0"/>
              <a:t>ustomer </a:t>
            </a:r>
            <a:r>
              <a:rPr lang="en-US" sz="2000" dirty="0"/>
              <a:t>s</a:t>
            </a:r>
            <a:r>
              <a:rPr lang="en-US" sz="2000" dirty="0" smtClean="0"/>
              <a:t>ervice</a:t>
            </a:r>
            <a:r>
              <a:rPr lang="en-US" sz="2000" dirty="0"/>
              <a:t>			</a:t>
            </a:r>
            <a:r>
              <a:rPr lang="en-US" sz="2000" dirty="0" smtClean="0"/>
              <a:t>	5/2</a:t>
            </a:r>
            <a:endParaRPr lang="en-US" sz="2000" dirty="0"/>
          </a:p>
          <a:p>
            <a:r>
              <a:rPr lang="en-US" sz="2000" dirty="0"/>
              <a:t>Member Care c</a:t>
            </a:r>
            <a:r>
              <a:rPr lang="en-US" sz="2000" dirty="0" smtClean="0"/>
              <a:t>ustomer service: </a:t>
            </a:r>
            <a:r>
              <a:rPr lang="en-US" sz="2000" dirty="0" smtClean="0">
                <a:hlinkClick r:id="rId3"/>
              </a:rPr>
              <a:t>MyScouting@Scouting.org</a:t>
            </a:r>
            <a:r>
              <a:rPr lang="en-US" sz="2000" dirty="0"/>
              <a:t>	</a:t>
            </a:r>
            <a:r>
              <a:rPr lang="en-US" sz="2000" dirty="0" smtClean="0"/>
              <a:t>5/2</a:t>
            </a:r>
            <a:endParaRPr lang="en-US" sz="2000" dirty="0"/>
          </a:p>
          <a:p>
            <a:r>
              <a:rPr lang="en-US" sz="2000" dirty="0"/>
              <a:t>For council use only: </a:t>
            </a:r>
            <a:r>
              <a:rPr lang="en-US" sz="2000" u="sng" dirty="0" smtClean="0">
                <a:hlinkClick r:id="rId4"/>
              </a:rPr>
              <a:t>lion.pilot@scouting.org</a:t>
            </a:r>
            <a:r>
              <a:rPr lang="en-US" sz="2000" dirty="0" smtClean="0"/>
              <a:t> </a:t>
            </a:r>
            <a:r>
              <a:rPr lang="en-US" sz="2000" dirty="0"/>
              <a:t>		</a:t>
            </a:r>
            <a:r>
              <a:rPr lang="en-US" sz="2000" dirty="0" smtClean="0"/>
              <a:t>	5/2</a:t>
            </a:r>
            <a:endParaRPr lang="en-US" sz="2000" dirty="0"/>
          </a:p>
          <a:p>
            <a:r>
              <a:rPr lang="en-US" sz="2000" dirty="0" smtClean="0"/>
              <a:t>Lion </a:t>
            </a:r>
            <a:r>
              <a:rPr lang="en-US" sz="2000" dirty="0"/>
              <a:t>Guide </a:t>
            </a:r>
            <a:r>
              <a:rPr lang="en-US" sz="2000" dirty="0" smtClean="0"/>
              <a:t>and Parent Orientation video</a:t>
            </a:r>
            <a:r>
              <a:rPr lang="en-US" sz="2000" dirty="0"/>
              <a:t>		</a:t>
            </a:r>
            <a:r>
              <a:rPr lang="en-US" sz="2000" dirty="0" smtClean="0"/>
              <a:t>	5/13</a:t>
            </a:r>
            <a:endParaRPr lang="en-US" sz="2000" dirty="0"/>
          </a:p>
          <a:p>
            <a:r>
              <a:rPr lang="en-US" sz="2000" dirty="0" smtClean="0"/>
              <a:t>Lion Guide and Parent Orientation PowerPoint			5/23</a:t>
            </a:r>
          </a:p>
          <a:p>
            <a:r>
              <a:rPr lang="en-US" sz="2000" dirty="0" smtClean="0"/>
              <a:t>Promotional video						5/23</a:t>
            </a:r>
            <a:endParaRPr lang="en-US" sz="2000" dirty="0"/>
          </a:p>
          <a:p>
            <a:r>
              <a:rPr lang="en-US" sz="2000" dirty="0"/>
              <a:t>Marketing and recruitment materials			</a:t>
            </a:r>
            <a:r>
              <a:rPr lang="en-US" sz="2000" dirty="0" smtClean="0"/>
              <a:t>	5/23</a:t>
            </a:r>
            <a:endParaRPr lang="en-US" sz="2000" dirty="0"/>
          </a:p>
          <a:p>
            <a:r>
              <a:rPr lang="en-US" sz="2000" dirty="0" smtClean="0"/>
              <a:t>Photography </a:t>
            </a:r>
            <a:r>
              <a:rPr lang="en-US" sz="2000" dirty="0"/>
              <a:t>assets available for council </a:t>
            </a:r>
            <a:r>
              <a:rPr lang="en-US" sz="2000" dirty="0" smtClean="0"/>
              <a:t>use			5/23</a:t>
            </a:r>
            <a:endParaRPr lang="en-US" sz="2000" dirty="0"/>
          </a:p>
          <a:p>
            <a:r>
              <a:rPr lang="en-US" sz="2000" dirty="0" smtClean="0"/>
              <a:t>Spark </a:t>
            </a:r>
            <a:r>
              <a:rPr lang="en-US" sz="2000" dirty="0"/>
              <a:t>Session at the National Annual Meeting		</a:t>
            </a:r>
            <a:r>
              <a:rPr lang="en-US" sz="2000" dirty="0" smtClean="0"/>
              <a:t>	5/26</a:t>
            </a:r>
            <a:endParaRPr lang="en-US" sz="2000" dirty="0"/>
          </a:p>
          <a:p>
            <a:r>
              <a:rPr lang="en-US" sz="2000" dirty="0"/>
              <a:t>Exhibit booth at the National Annual Meeting		 </a:t>
            </a:r>
            <a:r>
              <a:rPr lang="en-US" sz="2000" dirty="0" smtClean="0"/>
              <a:t>       5/25–5/27</a:t>
            </a:r>
          </a:p>
          <a:p>
            <a:r>
              <a:rPr lang="en-US" sz="2000" dirty="0" smtClean="0"/>
              <a:t>Registrar </a:t>
            </a:r>
            <a:r>
              <a:rPr lang="en-US" sz="2000" dirty="0"/>
              <a:t>training				    </a:t>
            </a:r>
            <a:r>
              <a:rPr lang="en-US" sz="2000" dirty="0" smtClean="0"/>
              <a:t>	       Early </a:t>
            </a:r>
            <a:r>
              <a:rPr lang="en-US" sz="2000" dirty="0"/>
              <a:t>June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78751" y="343685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Pilot Development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65612" y="1585600"/>
            <a:ext cx="7285254" cy="45259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Program materials were developed based on the input and experience of early pilot councils, then further enhanced by the National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Council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team included experts in child development, curriculum design, and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education,</a:t>
            </a:r>
            <a:r>
              <a:rPr lang="is-I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working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in conjunction with the Boy Scouts of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America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Many of the developers also worked on the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    new Cub Scouting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curriculum and are active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Scouting volunteers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6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01405" y="1282038"/>
            <a:ext cx="81433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D5B9D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algn="r"/>
            <a:r>
              <a:rPr lang="en-US" sz="5400" dirty="0" smtClean="0">
                <a:solidFill>
                  <a:srgbClr val="8E6548"/>
                </a:solidFill>
                <a:latin typeface="Arial" charset="0"/>
              </a:rPr>
              <a:t>National Lion </a:t>
            </a:r>
            <a:r>
              <a:rPr lang="en-US" sz="5400" dirty="0">
                <a:solidFill>
                  <a:srgbClr val="8E6548"/>
                </a:solidFill>
                <a:latin typeface="Arial" charset="0"/>
              </a:rPr>
              <a:t>Pilot</a:t>
            </a:r>
          </a:p>
        </p:txBody>
      </p:sp>
      <p:sp>
        <p:nvSpPr>
          <p:cNvPr id="6" name="Subtitle 11"/>
          <p:cNvSpPr txBox="1">
            <a:spLocks/>
          </p:cNvSpPr>
          <p:nvPr/>
        </p:nvSpPr>
        <p:spPr>
          <a:xfrm>
            <a:off x="2406236" y="2227298"/>
            <a:ext cx="63682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D61A"/>
              </a:buClr>
              <a:buFont typeface="Arial" panose="020B0604020202020204" pitchFamily="34" charset="0"/>
              <a:buNone/>
              <a:defRPr sz="24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smtClean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The Boy Scouts of America’s pilot program </a:t>
            </a:r>
          </a:p>
          <a:p>
            <a:pPr algn="r">
              <a:spcBef>
                <a:spcPts val="0"/>
              </a:spcBef>
            </a:pPr>
            <a:r>
              <a:rPr lang="en-US" i="1" dirty="0" smtClean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for kindergarten-age boys  </a:t>
            </a:r>
            <a:endParaRPr lang="en-US" i="1" dirty="0">
              <a:ln w="3175">
                <a:solidFill>
                  <a:sysClr val="windowText" lastClr="000000">
                    <a:alpha val="23000"/>
                  </a:sysClr>
                </a:solidFill>
              </a:ln>
              <a:solidFill>
                <a:srgbClr val="FCBA3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9163">
            <a:off x="-1241692" y="1294096"/>
            <a:ext cx="388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0075" y="420301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237" y="1568058"/>
            <a:ext cx="7285037" cy="49879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Lion pilot program offers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kindergarten-age boys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their adult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partners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 experience 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includes: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5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Fun while achieving Scouting’s desired outcomes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 Active and fast-paced excitement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 Hands-on exploration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 Values-based and relevant content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Focused time together as a family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3463" y="393925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Basic Structure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284573" y="1646843"/>
            <a:ext cx="8229600" cy="428148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Dens </a:t>
            </a:r>
            <a:r>
              <a:rPr lang="en-US" altLang="en-US" dirty="0" smtClean="0"/>
              <a:t>of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six to eight boys,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plus adult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partners</a:t>
            </a:r>
          </a:p>
          <a:p>
            <a:pPr lvl="1"/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Not solely a sibling program; recruit new families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guides provide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support and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leadership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Two den meetings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month 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Den </a:t>
            </a:r>
            <a:r>
              <a:rPr lang="en-US" altLang="en-US" dirty="0" smtClean="0"/>
              <a:t>m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eeting</a:t>
            </a:r>
          </a:p>
          <a:p>
            <a:pPr lvl="2">
              <a:buClr>
                <a:srgbClr val="FCBA37"/>
              </a:buClr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Usually lasts about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45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minutes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Outing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2">
              <a:buClr>
                <a:srgbClr val="FCBA37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ield trips 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buClr>
                <a:srgbClr val="FCBA37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Participation in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two to three pack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17939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0175" y="364249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Shared Leadership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43015" y="1597018"/>
            <a:ext cx="7621157" cy="4351339"/>
          </a:xfrm>
        </p:spPr>
        <p:txBody>
          <a:bodyPr>
            <a:normAutofit/>
          </a:bodyPr>
          <a:lstStyle/>
          <a:p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Lion guide (an experienced den leader)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Oversees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the den</a:t>
            </a:r>
          </a:p>
          <a:p>
            <a:pPr lvl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Communicates with participating families</a:t>
            </a:r>
          </a:p>
          <a:p>
            <a:pPr lvl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Leads initial den meetings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outings</a:t>
            </a:r>
          </a:p>
          <a:p>
            <a:pPr lvl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Mentors adult partners as they lead den meetings and outings during the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year</a:t>
            </a:r>
          </a:p>
          <a:p>
            <a:pPr lvl="1"/>
            <a:r>
              <a:rPr lang="en-US" altLang="en-US" dirty="0" smtClean="0"/>
              <a:t>I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ntegrates with the pack and pack leadership</a:t>
            </a:r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Adult partner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dirty="0" smtClean="0"/>
              <a:t>P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articipates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with a Lion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in all meetings and activities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dirty="0" smtClean="0"/>
              <a:t>L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eads den meetings and/or outings as assigned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6" y="13428"/>
            <a:ext cx="8135522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Lion vs. Tiger: </a:t>
            </a:r>
            <a:r>
              <a:rPr lang="en-US" i="1" dirty="0" smtClean="0">
                <a:latin typeface="Arial" charset="0"/>
              </a:rPr>
              <a:t>Similarities</a:t>
            </a:r>
            <a:endParaRPr lang="en-US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9359" y="1836198"/>
            <a:ext cx="421623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latin typeface="Arial" charset="0"/>
                <a:ea typeface="Arial" charset="0"/>
                <a:cs typeface="Arial" charset="0"/>
              </a:rPr>
              <a:t>LION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Adult partners required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Shared leadership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Stickers and Lion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adge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T-shirt and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ptional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Scout Oath and Scout Law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Family camping with pack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(No den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amping)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ACTIVE and HANDS-ON!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1488" y="1846307"/>
            <a:ext cx="4241494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TIGER</a:t>
            </a:r>
            <a:endParaRPr lang="en-US" sz="1800" b="1" u="sng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Adult partners required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Shared leadership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Adventure loops and Tiger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adge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Cub Scout field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niform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Scout Oath and Scout Law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Family camping with pack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(No den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amping)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ACTIVE and HANDS-ON!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848" y="1972019"/>
            <a:ext cx="42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6618" y="1858224"/>
            <a:ext cx="42162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ADULTS: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LEADERSHIP: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RECOGNITION: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UNIFORM: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OATH and LAW: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CAMPING: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FUN: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601" y="1066698"/>
            <a:ext cx="896112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297" y="1069511"/>
            <a:ext cx="893299" cy="8932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5315992" y="2726782"/>
            <a:ext cx="1" cy="2729131"/>
          </a:xfrm>
          <a:prstGeom prst="line">
            <a:avLst/>
          </a:prstGeom>
          <a:ln>
            <a:solidFill>
              <a:srgbClr val="8E6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6" y="13428"/>
            <a:ext cx="8135522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Lion vs. Tiger: </a:t>
            </a:r>
            <a:r>
              <a:rPr lang="en-US" i="1" dirty="0" smtClean="0">
                <a:latin typeface="Arial" charset="0"/>
              </a:rPr>
              <a:t>Differences</a:t>
            </a:r>
            <a:endParaRPr lang="en-US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8822" y="2149189"/>
            <a:ext cx="421623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latin typeface="Arial" charset="0"/>
                <a:ea typeface="Arial" charset="0"/>
                <a:cs typeface="Arial" charset="0"/>
              </a:rPr>
              <a:t>LION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arn Bobcat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800" dirty="0"/>
              <a:t>–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 times per month</a:t>
            </a:r>
            <a:endParaRPr lang="en-US" sz="14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Attends a few (2</a:t>
            </a:r>
            <a:r>
              <a:rPr lang="en-US" sz="1800" dirty="0"/>
              <a:t>–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3)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undraise</a:t>
            </a:r>
            <a:endParaRPr lang="en-US" sz="1400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 day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 smtClean="0">
                <a:latin typeface="Arial" charset="0"/>
                <a:ea typeface="Arial" charset="0"/>
                <a:cs typeface="Arial" charset="0"/>
              </a:rPr>
              <a:t>(until Tiger)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9613" y="2149189"/>
            <a:ext cx="4241494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TIGER</a:t>
            </a:r>
            <a:endParaRPr lang="en-US" sz="1800" b="1" u="sng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Earns Bobcat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3-4 times per month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Attends 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Participates in fundraising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Tiger/Cub Scout day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amp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848" y="1972019"/>
            <a:ext cx="42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020" y="2149189"/>
            <a:ext cx="42162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BOBCAT: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DEN MEETINGS: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PACK MEETINGS: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FUNDRAISING: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DAY CAMP: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173" y="1180702"/>
            <a:ext cx="896112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773" y="1180702"/>
            <a:ext cx="893299" cy="8932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5258981" y="2529830"/>
            <a:ext cx="1" cy="2729131"/>
          </a:xfrm>
          <a:prstGeom prst="line">
            <a:avLst/>
          </a:prstGeom>
          <a:ln>
            <a:solidFill>
              <a:srgbClr val="8E6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8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9415" y="309077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Training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20395" y="1287523"/>
            <a:ext cx="7886700" cy="4351339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Youth Protection training  </a:t>
            </a:r>
          </a:p>
          <a:p>
            <a:pPr lvl="1"/>
            <a:r>
              <a:rPr lang="en-US" altLang="en-US" sz="2200" dirty="0" smtClean="0"/>
              <a:t>Required for Lion guides </a:t>
            </a:r>
          </a:p>
          <a:p>
            <a:pPr lvl="1"/>
            <a:r>
              <a:rPr lang="en-US" altLang="en-US" sz="2200" dirty="0" smtClean="0"/>
              <a:t>Recommended and encouraged for each adult </a:t>
            </a:r>
            <a:r>
              <a:rPr lang="en-US" altLang="en-US" sz="2200" dirty="0"/>
              <a:t>p</a:t>
            </a:r>
            <a:r>
              <a:rPr lang="en-US" altLang="en-US" sz="2200" dirty="0" smtClean="0"/>
              <a:t>artner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dirty="0" smtClean="0"/>
              <a:t>Lion Guide and Parent Orientation video </a:t>
            </a:r>
            <a:r>
              <a:rPr lang="en-US" sz="1700" dirty="0" smtClean="0"/>
              <a:t>(2 min.)</a:t>
            </a:r>
          </a:p>
          <a:p>
            <a:pPr lvl="1"/>
            <a:r>
              <a:rPr lang="en-US" altLang="en-US" sz="2200" dirty="0"/>
              <a:t>Required for </a:t>
            </a:r>
            <a:r>
              <a:rPr lang="en-US" sz="2200" dirty="0"/>
              <a:t>both Lion </a:t>
            </a:r>
            <a:r>
              <a:rPr lang="en-US" sz="2200" dirty="0" smtClean="0"/>
              <a:t>guides </a:t>
            </a:r>
            <a:r>
              <a:rPr lang="en-US" sz="2200" dirty="0"/>
              <a:t>and adult partners</a:t>
            </a:r>
          </a:p>
          <a:p>
            <a:endParaRPr lang="en-US" sz="2000" dirty="0"/>
          </a:p>
          <a:p>
            <a:r>
              <a:rPr lang="en-US" sz="2600" dirty="0"/>
              <a:t>Lion </a:t>
            </a:r>
            <a:r>
              <a:rPr lang="en-US" sz="2600" dirty="0" smtClean="0"/>
              <a:t>Guide and Parent Orientation PowerPoint</a:t>
            </a:r>
            <a:endParaRPr lang="en-US" sz="2600" dirty="0"/>
          </a:p>
          <a:p>
            <a:pPr lvl="1"/>
            <a:r>
              <a:rPr lang="en-US" altLang="en-US" sz="2200" dirty="0"/>
              <a:t>Required for Lion </a:t>
            </a:r>
            <a:r>
              <a:rPr lang="en-US" altLang="en-US" sz="2200" dirty="0" smtClean="0"/>
              <a:t>guides </a:t>
            </a:r>
            <a:endParaRPr lang="en-US" altLang="en-US" sz="2200" dirty="0"/>
          </a:p>
          <a:p>
            <a:pPr lvl="1"/>
            <a:r>
              <a:rPr lang="en-US" altLang="en-US" sz="2200" dirty="0"/>
              <a:t>Recommended and encouraged for each adult partner</a:t>
            </a:r>
          </a:p>
          <a:p>
            <a:pPr marL="457200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dirty="0" smtClean="0"/>
              <a:t>Position-</a:t>
            </a:r>
            <a:r>
              <a:rPr lang="en-US" sz="2600" dirty="0"/>
              <a:t>s</a:t>
            </a:r>
            <a:r>
              <a:rPr lang="en-US" sz="2600" dirty="0" smtClean="0"/>
              <a:t>pecific and Fast Start training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Not required</a:t>
            </a:r>
            <a:endParaRPr lang="en-US" altLang="en-US" sz="22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1417640"/>
            <a:ext cx="9144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36547" y="227453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Parent/Leader Resources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786099" y="5081646"/>
            <a:ext cx="2249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 b="1" i="1">
                <a:solidFill>
                  <a:srgbClr val="CF0031"/>
                </a:solidFill>
                <a:latin typeface="Helvetica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Den </a:t>
            </a:r>
            <a:r>
              <a:rPr lang="en-US" altLang="en-US" sz="1800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meeting </a:t>
            </a:r>
            <a:r>
              <a:rPr lang="en-US" altLang="en-US" sz="1800" b="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altLang="en-US" sz="1800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outing plans</a:t>
            </a:r>
            <a:endParaRPr lang="en-US" altLang="en-US" sz="1800" b="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9" name="TextBox 11"/>
          <p:cNvSpPr txBox="1">
            <a:spLocks noChangeArrowheads="1"/>
          </p:cNvSpPr>
          <p:nvPr/>
        </p:nvSpPr>
        <p:spPr bwMode="auto">
          <a:xfrm>
            <a:off x="5948187" y="4958535"/>
            <a:ext cx="26860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 b="1" i="1">
                <a:solidFill>
                  <a:srgbClr val="CF0031"/>
                </a:solidFill>
                <a:latin typeface="Helvetica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 “Lion Guide and       Parent Orientation” </a:t>
            </a:r>
            <a:r>
              <a:rPr lang="en-US" altLang="en-US" sz="1600" b="0" i="1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(video and PowerPoint)</a:t>
            </a:r>
            <a:endParaRPr lang="en-US" altLang="en-US" sz="1600" b="0" i="1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1121" y="5081646"/>
            <a:ext cx="24844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Program </a:t>
            </a:r>
          </a:p>
          <a:p>
            <a:pPr algn="ctr">
              <a:defRPr/>
            </a:pPr>
            <a:r>
              <a:rPr lang="en-US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372" y="2066747"/>
            <a:ext cx="2135885" cy="27066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4" y="1710131"/>
            <a:ext cx="2369015" cy="30632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844" y="3184042"/>
            <a:ext cx="2520738" cy="1589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365451" y="3255819"/>
            <a:ext cx="159571" cy="178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4561</TotalTime>
  <Words>1254</Words>
  <Application>Microsoft Macintosh PowerPoint</Application>
  <PresentationFormat>On-screen Show (4:3)</PresentationFormat>
  <Paragraphs>342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LucidaGrande</vt:lpstr>
      <vt:lpstr>Wingdings</vt:lpstr>
      <vt:lpstr>ヒラギノ角ゴ Pro W3</vt:lpstr>
      <vt:lpstr>Arial</vt:lpstr>
      <vt:lpstr>Office Theme</vt:lpstr>
      <vt:lpstr>PowerPoint Presentation</vt:lpstr>
      <vt:lpstr>The Lion Pilot</vt:lpstr>
      <vt:lpstr>Overview</vt:lpstr>
      <vt:lpstr>Basic Structure</vt:lpstr>
      <vt:lpstr>Shared Leadership</vt:lpstr>
      <vt:lpstr>Lion vs. Tiger: Similarities</vt:lpstr>
      <vt:lpstr>Lion vs. Tiger: Differences</vt:lpstr>
      <vt:lpstr>Training</vt:lpstr>
      <vt:lpstr>Parent/Leader Resources</vt:lpstr>
      <vt:lpstr>Online Resource</vt:lpstr>
      <vt:lpstr>Adventure Book and Uniform</vt:lpstr>
      <vt:lpstr>Adventures</vt:lpstr>
      <vt:lpstr>Recognition</vt:lpstr>
      <vt:lpstr>Adventure Stickers</vt:lpstr>
      <vt:lpstr>Pack Participation</vt:lpstr>
      <vt:lpstr>Lion Recruitment</vt:lpstr>
      <vt:lpstr>Lion Registration</vt:lpstr>
      <vt:lpstr>Getting Started</vt:lpstr>
      <vt:lpstr>Activation Timeline</vt:lpstr>
      <vt:lpstr>Pilot Evaluation</vt:lpstr>
      <vt:lpstr>Council Support</vt:lpstr>
      <vt:lpstr>Pilot Development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Kinn</dc:creator>
  <cp:lastModifiedBy>Darin Kinn</cp:lastModifiedBy>
  <cp:revision>283</cp:revision>
  <cp:lastPrinted>2016-02-09T02:29:10Z</cp:lastPrinted>
  <dcterms:created xsi:type="dcterms:W3CDTF">2016-01-15T16:54:50Z</dcterms:created>
  <dcterms:modified xsi:type="dcterms:W3CDTF">2016-05-24T16:41:15Z</dcterms:modified>
</cp:coreProperties>
</file>