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wmf" ContentType="image/x-wmf"/>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8.0.0-->
<p:presentation xmlns:r="http://schemas.openxmlformats.org/officeDocument/2006/relationships" xmlns:a="http://schemas.openxmlformats.org/drawingml/2006/main" xmlns:p="http://schemas.openxmlformats.org/presentationml/2006/main" saveSubsetFonts="1" autoCompressPictures="0">
  <p:sldMasterIdLst>
    <p:sldMasterId id="2147483648" r:id="rId2"/>
  </p:sldMasterIdLst>
  <p:sldIdLst>
    <p:sldId id="279" r:id="rId3"/>
    <p:sldId id="318" r:id="rId4"/>
    <p:sldId id="325" r:id="rId5"/>
    <p:sldId id="309" r:id="rId6"/>
    <p:sldId id="317" r:id="rId7"/>
    <p:sldId id="321" r:id="rId8"/>
    <p:sldId id="320" r:id="rId9"/>
    <p:sldId id="319" r:id="rId10"/>
    <p:sldId id="322" r:id="rId11"/>
    <p:sldId id="312" r:id="rId12"/>
    <p:sldId id="294" r:id="rId13"/>
    <p:sldId id="297" r:id="rId14"/>
    <p:sldId id="306" r:id="rId15"/>
    <p:sldId id="298" r:id="rId16"/>
    <p:sldId id="307" r:id="rId17"/>
    <p:sldId id="313" r:id="rId18"/>
    <p:sldId id="315" r:id="rId19"/>
    <p:sldId id="323" r:id="rId20"/>
    <p:sldId id="324" r:id="rId21"/>
    <p:sldId id="326" r:id="rId22"/>
  </p:sldIdLst>
  <p:sldSz cx="9144000" cy="6858000" type="screen4x3"/>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p="http://schemas.openxmlformats.org/presentationml/2006/main">
  <p:cmAuthor id="0" name="Matt Haynes" initials="MH" lastIdx="0" clrIdx="0"/>
  <p:cmAuthor id="1" name="Szymanski, Sarah E." initials="SSE" lastIdx="0" clrIdx="1">
    <p:extLst>
      <p:ext uri="{19B8F6BF-5375-455C-9EA6-DF929625EA0E}">
        <p15:presenceInfo xmlns:p15="http://schemas.microsoft.com/office/powerpoint/2012/main" userId="S-1-5-21-2026909314-1939897469-926709054-1759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B2E"/>
    <a:srgbClr val="537B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2"/>
          </a:solidFill>
        </a:fill>
      </a:tcStyle>
    </a:lastCol>
    <a:firstCol>
      <a:tcTxStyle b="on">
        <a:fontRef idx="minor">
          <a:scrgbClr r="0" g="0" b="0"/>
        </a:fontRef>
        <a:schemeClr val="lt1"/>
      </a:tcTxStyle>
      <a:tcStyle>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720"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tags" Target="tags/tag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8CFF1BC8-16F5-43D4-B669-F15F6A631983}" type="doc">
      <dgm:prSet loTypeId="urn:microsoft.com/office/officeart/2005/8/layout/hProcess11" loCatId="process" qsTypeId="urn:microsoft.com/office/officeart/2005/8/quickstyle/simple1" qsCatId="simple" csTypeId="urn:microsoft.com/office/officeart/2005/8/colors/accent1_2" csCatId="accent1" phldr="0"/>
      <dgm:spPr/>
      <dgm:t>
        <a:bodyPr/>
        <a:lstStyle/>
        <a:p/>
      </dgm:t>
    </dgm:pt>
    <dgm:pt modelId="{B4900CE5-B51E-4B02-98B9-4924663B0B48}" type="pres">
      <dgm:prSet presAssocID="{8CFF1BC8-16F5-43D4-B669-F15F6A631983}" presName="Name0">
        <dgm:presLayoutVars>
          <dgm:dir/>
          <dgm:resizeHandles val="exact"/>
        </dgm:presLayoutVars>
      </dgm:prSet>
      <dgm:spPr/>
      <dgm:t>
        <a:bodyPr/>
        <a:lstStyle/>
        <a:p/>
      </dgm:t>
    </dgm:pt>
    <dgm:pt modelId="{6A382693-F6B9-4364-8171-D7EB4B5813A0}" type="pres">
      <dgm:prSet presAssocID="{8CFF1BC8-16F5-43D4-B669-F15F6A631983}" presName="arrow" presStyleLbl="bgShp" presStyleCnt="1" custLinFactNeighborY="-51330"/>
      <dgm:spPr>
        <a:solidFill>
          <a:schemeClr val="accent1"/>
        </a:solidFill>
      </dgm:spPr>
      <dgm:t>
        <a:bodyPr/>
        <a:lstStyle/>
        <a:p/>
      </dgm:t>
    </dgm:pt>
    <dgm:pt modelId="{3C589016-EBB6-4DF7-82B0-E3A8A5395B66}" type="pres">
      <dgm:prSet presAssocID="{8CFF1BC8-16F5-43D4-B669-F15F6A631983}" presName="points"/>
      <dgm:spPr/>
      <dgm:t>
        <a:bodyPr/>
        <a:lstStyle/>
        <a:p/>
      </dgm:t>
    </dgm:pt>
  </dgm:ptLst>
  <dgm:cxnLst>
    <dgm:cxn modelId="{E8C0A295-9D9C-4C85-B739-7B467A208570}" type="presOf" srcId="{8CFF1BC8-16F5-43D4-B669-F15F6A631983}" destId="{B4900CE5-B51E-4B02-98B9-4924663B0B48}" srcOrd="0" destOrd="0" presId="urn:microsoft.com/office/officeart/2005/8/layout/hProcess11"/>
    <dgm:cxn modelId="{7A9651C8-9FD0-49C6-B4EA-C16A29DEDA33}" type="presParOf" srcId="{B4900CE5-B51E-4B02-98B9-4924663B0B48}" destId="{6A382693-F6B9-4364-8171-D7EB4B5813A0}" srcOrd="0" destOrd="0" presId="urn:microsoft.com/office/officeart/2005/8/layout/hProcess11"/>
    <dgm:cxn modelId="{BB42778C-636E-43F9-A5AE-28BB00829CA5}" type="presParOf" srcId="{B4900CE5-B51E-4B02-98B9-4924663B0B48}" destId="{3C589016-EBB6-4DF7-82B0-E3A8A5395B66}" srcOrd="1" destOrd="0" presId="urn:microsoft.com/office/officeart/2005/8/layout/hProcess11"/>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F87641F1-F869-4645-807C-2F8812FC680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C153000-97B3-4086-BEE9-045004B7CD60}" type="parTrans" cxnId="{5520A9AB-31BA-4F0B-A082-9F804A056DF8}">
      <dgm:prSet/>
      <dgm:spPr/>
      <dgm:t>
        <a:bodyPr/>
        <a:lstStyle/>
        <a:p>
          <a:endParaRPr lang="en-US"/>
        </a:p>
      </dgm:t>
    </dgm:pt>
    <dgm:pt modelId="{A1FB16BF-2FE4-4150-8E00-41A424E1603A}">
      <dgm:prSet phldrT="[Text]" custT="1"/>
      <dgm:spPr/>
      <dgm:t>
        <a:bodyPr/>
        <a:lstStyle/>
        <a:p>
          <a:r>
            <a:rPr lang="en-US" sz="1400" b="1" smtClean="0">
              <a:solidFill>
                <a:schemeClr val="bg1"/>
              </a:solidFill>
              <a:latin typeface="Akzidenz-Grotesk Std Med"/>
            </a:rPr>
            <a:t>Support goals to improve your  operations, training and performance</a:t>
          </a:r>
          <a:endParaRPr lang="en-US" sz="1400">
            <a:solidFill>
              <a:schemeClr val="bg1"/>
            </a:solidFill>
            <a:latin typeface="Akzidenz-Grotesk Std Med"/>
          </a:endParaRPr>
        </a:p>
      </dgm:t>
    </dgm:pt>
    <dgm:pt modelId="{2E9754EB-13E4-4990-9B8A-4F3DA024E485}" type="sibTrans" cxnId="{5520A9AB-31BA-4F0B-A082-9F804A056DF8}">
      <dgm:prSet/>
      <dgm:spPr/>
      <dgm:t>
        <a:bodyPr/>
        <a:lstStyle/>
        <a:p>
          <a:endParaRPr lang="en-US"/>
        </a:p>
      </dgm:t>
    </dgm:pt>
    <dgm:pt modelId="{AAFFB2D3-860D-4C17-AAF7-584B9CD0B6CA}" type="parTrans" cxnId="{07E90E08-B14D-4395-BADD-9FA6100066C7}">
      <dgm:prSet/>
      <dgm:spPr/>
      <dgm:t>
        <a:bodyPr/>
        <a:lstStyle/>
        <a:p>
          <a:endParaRPr lang="en-US"/>
        </a:p>
      </dgm:t>
    </dgm:pt>
    <dgm:pt modelId="{0FC2CCCD-A1C8-4F91-B0FA-945F9FAB34EB}">
      <dgm:prSet phldrT="[Text]" custT="1"/>
      <dgm:spPr/>
      <dgm:t>
        <a:bodyPr/>
        <a:lstStyle/>
        <a:p>
          <a:r>
            <a:rPr lang="en-US" sz="1400" b="1" smtClean="0">
              <a:solidFill>
                <a:schemeClr val="bg1"/>
              </a:solidFill>
              <a:latin typeface="Akzidenz-Grotesk Std Med"/>
            </a:rPr>
            <a:t>Increase lifeguard accountability, attention to safety,  professionalism, and pride</a:t>
          </a:r>
          <a:endParaRPr lang="en-US" sz="1400">
            <a:solidFill>
              <a:schemeClr val="bg1"/>
            </a:solidFill>
            <a:latin typeface="Akzidenz-Grotesk Std Med"/>
          </a:endParaRPr>
        </a:p>
      </dgm:t>
    </dgm:pt>
    <dgm:pt modelId="{BB816FD0-4449-44F4-815B-F6D09C96AFE2}" type="sibTrans" cxnId="{07E90E08-B14D-4395-BADD-9FA6100066C7}">
      <dgm:prSet/>
      <dgm:spPr/>
      <dgm:t>
        <a:bodyPr/>
        <a:lstStyle/>
        <a:p>
          <a:endParaRPr lang="en-US"/>
        </a:p>
      </dgm:t>
    </dgm:pt>
    <dgm:pt modelId="{99522087-BE5D-47A4-9202-73AF9CFF4AB4}" type="parTrans" cxnId="{731FE615-3A25-488B-96DC-5EC313476476}">
      <dgm:prSet/>
      <dgm:spPr/>
      <dgm:t>
        <a:bodyPr/>
        <a:lstStyle/>
        <a:p>
          <a:endParaRPr lang="en-US"/>
        </a:p>
      </dgm:t>
    </dgm:pt>
    <dgm:pt modelId="{EA73D27F-471A-4C20-BE01-5B8A5BEA2511}">
      <dgm:prSet phldrT="[Text]" custT="1"/>
      <dgm:spPr/>
      <dgm:t>
        <a:bodyPr/>
        <a:lstStyle/>
        <a:p>
          <a:r>
            <a:rPr lang="en-US" sz="1400" b="1" smtClean="0">
              <a:solidFill>
                <a:schemeClr val="bg1"/>
              </a:solidFill>
              <a:latin typeface="Akzidenz-Grotesk Std Med"/>
            </a:rPr>
            <a:t>Reinforce and strengthen your  lifeguards  emergency response skills</a:t>
          </a:r>
          <a:endParaRPr lang="en-US" sz="1400">
            <a:solidFill>
              <a:schemeClr val="bg1"/>
            </a:solidFill>
            <a:latin typeface="Akzidenz-Grotesk Std Med"/>
          </a:endParaRPr>
        </a:p>
      </dgm:t>
    </dgm:pt>
    <dgm:pt modelId="{1EB356E6-AF40-4C20-83AE-4DEEB466196C}" type="sibTrans" cxnId="{731FE615-3A25-488B-96DC-5EC313476476}">
      <dgm:prSet/>
      <dgm:spPr/>
      <dgm:t>
        <a:bodyPr/>
        <a:lstStyle/>
        <a:p>
          <a:endParaRPr lang="en-US"/>
        </a:p>
      </dgm:t>
    </dgm:pt>
    <dgm:pt modelId="{BC941193-9B28-4774-847B-C31D5A272441}" type="parTrans" cxnId="{AEC27899-6E8B-4EEE-B323-20D41F63DE40}">
      <dgm:prSet/>
      <dgm:spPr/>
      <dgm:t>
        <a:bodyPr/>
        <a:lstStyle/>
        <a:p>
          <a:endParaRPr lang="en-US"/>
        </a:p>
      </dgm:t>
    </dgm:pt>
    <dgm:pt modelId="{EC061F93-7DB2-41E4-83A1-3EBEB86DE074}">
      <dgm:prSet phldrT="[Text]" custT="1"/>
      <dgm:spPr/>
      <dgm:t>
        <a:bodyPr/>
        <a:lstStyle/>
        <a:p>
          <a:r>
            <a:rPr lang="en-US" sz="1600" b="1" smtClean="0">
              <a:solidFill>
                <a:schemeClr val="bg1"/>
              </a:solidFill>
              <a:latin typeface="Akzidenz-Grotesk Std Med"/>
            </a:rPr>
            <a:t>Maintain high lifeguarding  operational  standards</a:t>
          </a:r>
          <a:endParaRPr lang="en-US" sz="1600">
            <a:solidFill>
              <a:schemeClr val="bg1"/>
            </a:solidFill>
            <a:latin typeface="Akzidenz-Grotesk Std Med"/>
          </a:endParaRPr>
        </a:p>
      </dgm:t>
    </dgm:pt>
    <dgm:pt modelId="{A62861F2-73B1-4F5D-AEB8-B5415F002CCC}" type="sibTrans" cxnId="{AEC27899-6E8B-4EEE-B323-20D41F63DE40}">
      <dgm:prSet/>
      <dgm:spPr/>
      <dgm:t>
        <a:bodyPr/>
        <a:lstStyle/>
        <a:p>
          <a:endParaRPr lang="en-US"/>
        </a:p>
      </dgm:t>
    </dgm:pt>
    <dgm:pt modelId="{936BA4A3-C70F-4270-9193-E71E85CB52F2}" type="pres">
      <dgm:prSet presAssocID="{F87641F1-F869-4645-807C-2F8812FC6804}" presName="linear">
        <dgm:presLayoutVars>
          <dgm:dir/>
          <dgm:animLvl val="lvl"/>
          <dgm:resizeHandles val="exact"/>
        </dgm:presLayoutVars>
      </dgm:prSet>
      <dgm:spPr/>
      <dgm:t>
        <a:bodyPr/>
        <a:lstStyle/>
        <a:p>
          <a:endParaRPr lang="en-US"/>
        </a:p>
      </dgm:t>
    </dgm:pt>
    <dgm:pt modelId="{DEC89664-E3B4-4E4F-A828-E9A153B0BAF5}" type="pres">
      <dgm:prSet presAssocID="{A1FB16BF-2FE4-4150-8E00-41A424E1603A}" presName="parentLin"/>
      <dgm:spPr/>
      <dgm:t>
        <a:bodyPr/>
        <a:lstStyle/>
        <a:p/>
      </dgm:t>
    </dgm:pt>
    <dgm:pt modelId="{771B9C8C-4204-455F-A3C6-F489665379C2}" type="pres">
      <dgm:prSet presAssocID="{A1FB16BF-2FE4-4150-8E00-41A424E1603A}" presName="parentLeftMargin" presStyleLbl="node1" presStyleCnt="4"/>
      <dgm:spPr/>
      <dgm:t>
        <a:bodyPr/>
        <a:lstStyle/>
        <a:p>
          <a:endParaRPr lang="en-US"/>
        </a:p>
      </dgm:t>
    </dgm:pt>
    <dgm:pt modelId="{EAEC6355-8D0B-4A54-B4DF-D0689750DE5A}" type="pres">
      <dgm:prSet presAssocID="{A1FB16BF-2FE4-4150-8E00-41A424E1603A}" presName="parentText" presStyleLbl="node1" presStyleCnt="4">
        <dgm:presLayoutVars>
          <dgm:chMax val="0"/>
          <dgm:bulletEnabled val="1"/>
        </dgm:presLayoutVars>
      </dgm:prSet>
      <dgm:spPr/>
      <dgm:t>
        <a:bodyPr/>
        <a:lstStyle/>
        <a:p>
          <a:endParaRPr lang="en-US"/>
        </a:p>
      </dgm:t>
    </dgm:pt>
    <dgm:pt modelId="{F95365F1-3E7C-47E8-B9F8-C4CFC4484876}" type="pres">
      <dgm:prSet presAssocID="{A1FB16BF-2FE4-4150-8E00-41A424E1603A}" presName="negativeSpace"/>
      <dgm:spPr/>
      <dgm:t>
        <a:bodyPr/>
        <a:lstStyle/>
        <a:p/>
      </dgm:t>
    </dgm:pt>
    <dgm:pt modelId="{C1243B96-5E1F-41D2-AEE0-FE0EE75AF6A3}" type="pres">
      <dgm:prSet presAssocID="{A1FB16BF-2FE4-4150-8E00-41A424E1603A}" presName="childText" presStyleLbl="conFgAcc1" presStyleCnt="4">
        <dgm:presLayoutVars>
          <dgm:bulletEnabled val="1"/>
        </dgm:presLayoutVars>
      </dgm:prSet>
      <dgm:spPr/>
      <dgm:t>
        <a:bodyPr/>
        <a:lstStyle/>
        <a:p/>
      </dgm:t>
    </dgm:pt>
    <dgm:pt modelId="{0425EAE8-D870-44F2-834C-59DF3B241D61}" type="pres">
      <dgm:prSet presAssocID="{2E9754EB-13E4-4990-9B8A-4F3DA024E485}" presName="spaceBetweenRectangles"/>
      <dgm:spPr/>
      <dgm:t>
        <a:bodyPr/>
        <a:lstStyle/>
        <a:p/>
      </dgm:t>
    </dgm:pt>
    <dgm:pt modelId="{31CCCF8B-E39B-4A5E-BCD5-46E6607B2105}" type="pres">
      <dgm:prSet presAssocID="{0FC2CCCD-A1C8-4F91-B0FA-945F9FAB34EB}" presName="parentLin"/>
      <dgm:spPr/>
      <dgm:t>
        <a:bodyPr/>
        <a:lstStyle/>
        <a:p/>
      </dgm:t>
    </dgm:pt>
    <dgm:pt modelId="{2314E6FE-CE16-43AE-BC63-319DCFD06193}" type="pres">
      <dgm:prSet presAssocID="{0FC2CCCD-A1C8-4F91-B0FA-945F9FAB34EB}" presName="parentLeftMargin" presStyleLbl="node1" presStyleIdx="1" presStyleCnt="4"/>
      <dgm:spPr/>
      <dgm:t>
        <a:bodyPr/>
        <a:lstStyle/>
        <a:p>
          <a:endParaRPr lang="en-US"/>
        </a:p>
      </dgm:t>
    </dgm:pt>
    <dgm:pt modelId="{DC1DDB28-BD31-48D2-A4E3-54BDC7B9F7DD}" type="pres">
      <dgm:prSet presAssocID="{0FC2CCCD-A1C8-4F91-B0FA-945F9FAB34EB}" presName="parentText" presStyleLbl="node1" presStyleIdx="1" presStyleCnt="4">
        <dgm:presLayoutVars>
          <dgm:chMax val="0"/>
          <dgm:bulletEnabled val="1"/>
        </dgm:presLayoutVars>
      </dgm:prSet>
      <dgm:spPr/>
      <dgm:t>
        <a:bodyPr/>
        <a:lstStyle/>
        <a:p>
          <a:endParaRPr lang="en-US"/>
        </a:p>
      </dgm:t>
    </dgm:pt>
    <dgm:pt modelId="{B1A18DF0-F583-4CD6-808F-0DA81312D08A}" type="pres">
      <dgm:prSet presAssocID="{0FC2CCCD-A1C8-4F91-B0FA-945F9FAB34EB}" presName="negativeSpace"/>
      <dgm:spPr/>
      <dgm:t>
        <a:bodyPr/>
        <a:lstStyle/>
        <a:p/>
      </dgm:t>
    </dgm:pt>
    <dgm:pt modelId="{5E732F20-D268-4A2B-A614-7DD52BA2FDC6}" type="pres">
      <dgm:prSet presAssocID="{0FC2CCCD-A1C8-4F91-B0FA-945F9FAB34EB}" presName="childText" presStyleLbl="conFgAcc1" presStyleIdx="1" presStyleCnt="4">
        <dgm:presLayoutVars>
          <dgm:bulletEnabled val="1"/>
        </dgm:presLayoutVars>
      </dgm:prSet>
      <dgm:spPr/>
      <dgm:t>
        <a:bodyPr/>
        <a:lstStyle/>
        <a:p/>
      </dgm:t>
    </dgm:pt>
    <dgm:pt modelId="{F51F16A8-B67F-466F-B9B9-573BC58B92CB}" type="pres">
      <dgm:prSet presAssocID="{BB816FD0-4449-44F4-815B-F6D09C96AFE2}" presName="spaceBetweenRectangles"/>
      <dgm:spPr/>
      <dgm:t>
        <a:bodyPr/>
        <a:lstStyle/>
        <a:p/>
      </dgm:t>
    </dgm:pt>
    <dgm:pt modelId="{D0C7AAC4-6D69-436F-B308-81550955671A}" type="pres">
      <dgm:prSet presAssocID="{EA73D27F-471A-4C20-BE01-5B8A5BEA2511}" presName="parentLin"/>
      <dgm:spPr/>
      <dgm:t>
        <a:bodyPr/>
        <a:lstStyle/>
        <a:p/>
      </dgm:t>
    </dgm:pt>
    <dgm:pt modelId="{7132F150-3A37-4605-ABCF-B2E6E91397FD}" type="pres">
      <dgm:prSet presAssocID="{EA73D27F-471A-4C20-BE01-5B8A5BEA2511}" presName="parentLeftMargin" presStyleLbl="node1" presStyleIdx="2" presStyleCnt="4"/>
      <dgm:spPr/>
      <dgm:t>
        <a:bodyPr/>
        <a:lstStyle/>
        <a:p>
          <a:endParaRPr lang="en-US"/>
        </a:p>
      </dgm:t>
    </dgm:pt>
    <dgm:pt modelId="{FDB9792C-C70D-403B-AE3F-3976B99239BF}" type="pres">
      <dgm:prSet presAssocID="{EA73D27F-471A-4C20-BE01-5B8A5BEA2511}" presName="parentText" presStyleLbl="node1" presStyleIdx="2" presStyleCnt="4">
        <dgm:presLayoutVars>
          <dgm:chMax val="0"/>
          <dgm:bulletEnabled val="1"/>
        </dgm:presLayoutVars>
      </dgm:prSet>
      <dgm:spPr/>
      <dgm:t>
        <a:bodyPr/>
        <a:lstStyle/>
        <a:p>
          <a:endParaRPr lang="en-US"/>
        </a:p>
      </dgm:t>
    </dgm:pt>
    <dgm:pt modelId="{F5BD3BBD-A885-4D32-985C-DCD4DC75B2E1}" type="pres">
      <dgm:prSet presAssocID="{EA73D27F-471A-4C20-BE01-5B8A5BEA2511}" presName="negativeSpace"/>
      <dgm:spPr/>
      <dgm:t>
        <a:bodyPr/>
        <a:lstStyle/>
        <a:p/>
      </dgm:t>
    </dgm:pt>
    <dgm:pt modelId="{8F1F6B22-0E1C-4825-8FF1-1DCBB6A558BB}" type="pres">
      <dgm:prSet presAssocID="{EA73D27F-471A-4C20-BE01-5B8A5BEA2511}" presName="childText" presStyleLbl="conFgAcc1" presStyleIdx="2" presStyleCnt="4">
        <dgm:presLayoutVars>
          <dgm:bulletEnabled val="1"/>
        </dgm:presLayoutVars>
      </dgm:prSet>
      <dgm:spPr/>
      <dgm:t>
        <a:bodyPr/>
        <a:lstStyle/>
        <a:p/>
      </dgm:t>
    </dgm:pt>
    <dgm:pt modelId="{7E8ED52F-B345-4D30-8DA6-1CEC0271AE9D}" type="pres">
      <dgm:prSet presAssocID="{1EB356E6-AF40-4C20-83AE-4DEEB466196C}" presName="spaceBetweenRectangles"/>
      <dgm:spPr/>
      <dgm:t>
        <a:bodyPr/>
        <a:lstStyle/>
        <a:p/>
      </dgm:t>
    </dgm:pt>
    <dgm:pt modelId="{39DFD6E2-0B6A-4A7D-B064-E65D08367E9F}" type="pres">
      <dgm:prSet presAssocID="{EC061F93-7DB2-41E4-83A1-3EBEB86DE074}" presName="parentLin"/>
      <dgm:spPr/>
      <dgm:t>
        <a:bodyPr/>
        <a:lstStyle/>
        <a:p/>
      </dgm:t>
    </dgm:pt>
    <dgm:pt modelId="{5521409A-1B14-4D5D-B65A-8A8D20479976}" type="pres">
      <dgm:prSet presAssocID="{EC061F93-7DB2-41E4-83A1-3EBEB86DE074}" presName="parentLeftMargin" presStyleLbl="node1" presStyleIdx="3" presStyleCnt="4"/>
      <dgm:spPr/>
      <dgm:t>
        <a:bodyPr/>
        <a:lstStyle/>
        <a:p>
          <a:endParaRPr lang="en-US"/>
        </a:p>
      </dgm:t>
    </dgm:pt>
    <dgm:pt modelId="{E0055A94-82DB-4D3A-B584-9401D504CF7B}" type="pres">
      <dgm:prSet presAssocID="{EC061F93-7DB2-41E4-83A1-3EBEB86DE074}" presName="parentText" presStyleLbl="node1" presStyleIdx="3" presStyleCnt="4">
        <dgm:presLayoutVars>
          <dgm:chMax val="0"/>
          <dgm:bulletEnabled val="1"/>
        </dgm:presLayoutVars>
      </dgm:prSet>
      <dgm:spPr/>
      <dgm:t>
        <a:bodyPr/>
        <a:lstStyle/>
        <a:p>
          <a:endParaRPr lang="en-US"/>
        </a:p>
      </dgm:t>
    </dgm:pt>
    <dgm:pt modelId="{5C8B2A85-45F9-41DC-8D16-D4CE075F058C}" type="pres">
      <dgm:prSet presAssocID="{EC061F93-7DB2-41E4-83A1-3EBEB86DE074}" presName="negativeSpace"/>
      <dgm:spPr/>
      <dgm:t>
        <a:bodyPr/>
        <a:lstStyle/>
        <a:p/>
      </dgm:t>
    </dgm:pt>
    <dgm:pt modelId="{DBB30E44-C9A2-4449-AEB7-3A27C9FC15AB}" type="pres">
      <dgm:prSet presAssocID="{EC061F93-7DB2-41E4-83A1-3EBEB86DE074}" presName="childText" presStyleLbl="conFgAcc1" presStyleIdx="3" presStyleCnt="4">
        <dgm:presLayoutVars>
          <dgm:bulletEnabled val="1"/>
        </dgm:presLayoutVars>
      </dgm:prSet>
      <dgm:spPr/>
      <dgm:t>
        <a:bodyPr/>
        <a:lstStyle/>
        <a:p/>
      </dgm:t>
    </dgm:pt>
  </dgm:ptLst>
  <dgm:cxnLst>
    <dgm:cxn modelId="{5520A9AB-31BA-4F0B-A082-9F804A056DF8}" srcId="{F87641F1-F869-4645-807C-2F8812FC6804}" destId="{A1FB16BF-2FE4-4150-8E00-41A424E1603A}" srcOrd="0" destOrd="0" parTransId="{4C153000-97B3-4086-BEE9-045004B7CD60}" sibTransId="{2E9754EB-13E4-4990-9B8A-4F3DA024E485}"/>
    <dgm:cxn modelId="{07E90E08-B14D-4395-BADD-9FA6100066C7}" srcId="{F87641F1-F869-4645-807C-2F8812FC6804}" destId="{0FC2CCCD-A1C8-4F91-B0FA-945F9FAB34EB}" srcOrd="1" destOrd="0" parTransId="{AAFFB2D3-860D-4C17-AAF7-584B9CD0B6CA}" sibTransId="{BB816FD0-4449-44F4-815B-F6D09C96AFE2}"/>
    <dgm:cxn modelId="{731FE615-3A25-488B-96DC-5EC313476476}" srcId="{F87641F1-F869-4645-807C-2F8812FC6804}" destId="{EA73D27F-471A-4C20-BE01-5B8A5BEA2511}" srcOrd="2" destOrd="0" parTransId="{99522087-BE5D-47A4-9202-73AF9CFF4AB4}" sibTransId="{1EB356E6-AF40-4C20-83AE-4DEEB466196C}"/>
    <dgm:cxn modelId="{AEC27899-6E8B-4EEE-B323-20D41F63DE40}" srcId="{F87641F1-F869-4645-807C-2F8812FC6804}" destId="{EC061F93-7DB2-41E4-83A1-3EBEB86DE074}" srcOrd="3" destOrd="0" parTransId="{BC941193-9B28-4774-847B-C31D5A272441}" sibTransId="{A62861F2-73B1-4F5D-AEB8-B5415F002CCC}"/>
    <dgm:cxn modelId="{ED771FE6-75EB-4D65-A142-51B8BD6D6380}" type="presOf" srcId="{F87641F1-F869-4645-807C-2F8812FC6804}" destId="{936BA4A3-C70F-4270-9193-E71E85CB52F2}" srcOrd="0" destOrd="0" presId="urn:microsoft.com/office/officeart/2005/8/layout/list1"/>
    <dgm:cxn modelId="{9A98D754-85E5-464A-8443-1F078413609A}" type="presParOf" srcId="{936BA4A3-C70F-4270-9193-E71E85CB52F2}" destId="{DEC89664-E3B4-4E4F-A828-E9A153B0BAF5}" srcOrd="0" destOrd="0" presId="urn:microsoft.com/office/officeart/2005/8/layout/list1"/>
    <dgm:cxn modelId="{BBF527B9-9EEE-4D3B-B1FB-6598EE220DE8}" type="presParOf" srcId="{DEC89664-E3B4-4E4F-A828-E9A153B0BAF5}" destId="{771B9C8C-4204-455F-A3C6-F489665379C2}" srcOrd="0" destOrd="0" presId="urn:microsoft.com/office/officeart/2005/8/layout/list1"/>
    <dgm:cxn modelId="{C9BBDE91-095F-4A81-A985-D62555C1CDD2}" type="presOf" srcId="{A1FB16BF-2FE4-4150-8E00-41A424E1603A}" destId="{771B9C8C-4204-455F-A3C6-F489665379C2}" srcOrd="0" destOrd="0" presId="urn:microsoft.com/office/officeart/2005/8/layout/list1"/>
    <dgm:cxn modelId="{802E45EE-BB37-458B-A301-6837C42798D4}" type="presParOf" srcId="{DEC89664-E3B4-4E4F-A828-E9A153B0BAF5}" destId="{EAEC6355-8D0B-4A54-B4DF-D0689750DE5A}" srcOrd="1" destOrd="0" presId="urn:microsoft.com/office/officeart/2005/8/layout/list1"/>
    <dgm:cxn modelId="{ABFDD430-0924-4C5F-A672-636EBE27C1AC}" type="presOf" srcId="{A1FB16BF-2FE4-4150-8E00-41A424E1603A}" destId="{EAEC6355-8D0B-4A54-B4DF-D0689750DE5A}" srcOrd="1" destOrd="0" presId="urn:microsoft.com/office/officeart/2005/8/layout/list1"/>
    <dgm:cxn modelId="{F2C8E302-A646-4A91-824F-57F54CC12146}" type="presParOf" srcId="{936BA4A3-C70F-4270-9193-E71E85CB52F2}" destId="{F95365F1-3E7C-47E8-B9F8-C4CFC4484876}" srcOrd="1" destOrd="0" presId="urn:microsoft.com/office/officeart/2005/8/layout/list1"/>
    <dgm:cxn modelId="{546EDCC2-4667-4965-96C7-21714D650995}" type="presParOf" srcId="{936BA4A3-C70F-4270-9193-E71E85CB52F2}" destId="{C1243B96-5E1F-41D2-AEE0-FE0EE75AF6A3}" srcOrd="2" destOrd="0" presId="urn:microsoft.com/office/officeart/2005/8/layout/list1"/>
    <dgm:cxn modelId="{458BFC15-4643-44D6-8E49-C922003A1028}" type="presParOf" srcId="{936BA4A3-C70F-4270-9193-E71E85CB52F2}" destId="{0425EAE8-D870-44F2-834C-59DF3B241D61}" srcOrd="3" destOrd="0" presId="urn:microsoft.com/office/officeart/2005/8/layout/list1"/>
    <dgm:cxn modelId="{EB620D06-D464-4949-8BEE-C70E33D4814B}" type="presParOf" srcId="{936BA4A3-C70F-4270-9193-E71E85CB52F2}" destId="{31CCCF8B-E39B-4A5E-BCD5-46E6607B2105}" srcOrd="4" destOrd="0" presId="urn:microsoft.com/office/officeart/2005/8/layout/list1"/>
    <dgm:cxn modelId="{BFC1C9FB-71BE-46DB-A931-D52B11841CF7}" type="presParOf" srcId="{31CCCF8B-E39B-4A5E-BCD5-46E6607B2105}" destId="{2314E6FE-CE16-43AE-BC63-319DCFD06193}" srcOrd="0" destOrd="0" presId="urn:microsoft.com/office/officeart/2005/8/layout/list1"/>
    <dgm:cxn modelId="{CD87FD3A-D8F9-4CF1-883A-97373B2F32D8}" type="presOf" srcId="{0FC2CCCD-A1C8-4F91-B0FA-945F9FAB34EB}" destId="{2314E6FE-CE16-43AE-BC63-319DCFD06193}" srcOrd="0" destOrd="0" presId="urn:microsoft.com/office/officeart/2005/8/layout/list1"/>
    <dgm:cxn modelId="{B37A60E5-33E0-4C07-AA0F-A7AA4333576F}" type="presParOf" srcId="{31CCCF8B-E39B-4A5E-BCD5-46E6607B2105}" destId="{DC1DDB28-BD31-48D2-A4E3-54BDC7B9F7DD}" srcOrd="1" destOrd="0" presId="urn:microsoft.com/office/officeart/2005/8/layout/list1"/>
    <dgm:cxn modelId="{B61E9DF3-FDDC-4450-B1A2-CB8CD7A4A2A1}" type="presOf" srcId="{0FC2CCCD-A1C8-4F91-B0FA-945F9FAB34EB}" destId="{DC1DDB28-BD31-48D2-A4E3-54BDC7B9F7DD}" srcOrd="1" destOrd="0" presId="urn:microsoft.com/office/officeart/2005/8/layout/list1"/>
    <dgm:cxn modelId="{BF95C5EA-BD1B-42A5-A4C1-3459D0EA429D}" type="presParOf" srcId="{936BA4A3-C70F-4270-9193-E71E85CB52F2}" destId="{B1A18DF0-F583-4CD6-808F-0DA81312D08A}" srcOrd="5" destOrd="0" presId="urn:microsoft.com/office/officeart/2005/8/layout/list1"/>
    <dgm:cxn modelId="{DBA58CB6-B4FA-4DF0-A0E6-22B468BC103A}" type="presParOf" srcId="{936BA4A3-C70F-4270-9193-E71E85CB52F2}" destId="{5E732F20-D268-4A2B-A614-7DD52BA2FDC6}" srcOrd="6" destOrd="0" presId="urn:microsoft.com/office/officeart/2005/8/layout/list1"/>
    <dgm:cxn modelId="{061D23A3-7DD3-4549-A0E6-5E77BE095FDD}" type="presParOf" srcId="{936BA4A3-C70F-4270-9193-E71E85CB52F2}" destId="{F51F16A8-B67F-466F-B9B9-573BC58B92CB}" srcOrd="7" destOrd="0" presId="urn:microsoft.com/office/officeart/2005/8/layout/list1"/>
    <dgm:cxn modelId="{D486E279-9117-4277-9D3F-F37F68C90EE0}" type="presParOf" srcId="{936BA4A3-C70F-4270-9193-E71E85CB52F2}" destId="{D0C7AAC4-6D69-436F-B308-81550955671A}" srcOrd="8" destOrd="0" presId="urn:microsoft.com/office/officeart/2005/8/layout/list1"/>
    <dgm:cxn modelId="{B663C5C9-B62D-48D6-8409-7C33CEA9F6E5}" type="presParOf" srcId="{D0C7AAC4-6D69-436F-B308-81550955671A}" destId="{7132F150-3A37-4605-ABCF-B2E6E91397FD}" srcOrd="0" destOrd="0" presId="urn:microsoft.com/office/officeart/2005/8/layout/list1"/>
    <dgm:cxn modelId="{51C4F546-1938-4C16-948B-D67E97F2A700}" type="presOf" srcId="{EA73D27F-471A-4C20-BE01-5B8A5BEA2511}" destId="{7132F150-3A37-4605-ABCF-B2E6E91397FD}" srcOrd="0" destOrd="0" presId="urn:microsoft.com/office/officeart/2005/8/layout/list1"/>
    <dgm:cxn modelId="{C0AF7CCB-F510-44C3-AA90-0EFC210FFD5D}" type="presParOf" srcId="{D0C7AAC4-6D69-436F-B308-81550955671A}" destId="{FDB9792C-C70D-403B-AE3F-3976B99239BF}" srcOrd="1" destOrd="0" presId="urn:microsoft.com/office/officeart/2005/8/layout/list1"/>
    <dgm:cxn modelId="{E1C898AF-2744-45AB-A677-06AAE5312E4B}" type="presOf" srcId="{EA73D27F-471A-4C20-BE01-5B8A5BEA2511}" destId="{FDB9792C-C70D-403B-AE3F-3976B99239BF}" srcOrd="1" destOrd="0" presId="urn:microsoft.com/office/officeart/2005/8/layout/list1"/>
    <dgm:cxn modelId="{80A6EFAA-0FE3-4F31-AFB0-2358059C4D13}" type="presParOf" srcId="{936BA4A3-C70F-4270-9193-E71E85CB52F2}" destId="{F5BD3BBD-A885-4D32-985C-DCD4DC75B2E1}" srcOrd="9" destOrd="0" presId="urn:microsoft.com/office/officeart/2005/8/layout/list1"/>
    <dgm:cxn modelId="{1CE435B9-6C5D-46EF-ACD3-260BBD07518D}" type="presParOf" srcId="{936BA4A3-C70F-4270-9193-E71E85CB52F2}" destId="{8F1F6B22-0E1C-4825-8FF1-1DCBB6A558BB}" srcOrd="10" destOrd="0" presId="urn:microsoft.com/office/officeart/2005/8/layout/list1"/>
    <dgm:cxn modelId="{D0957988-BD9C-4CC2-844C-594310DF68D7}" type="presParOf" srcId="{936BA4A3-C70F-4270-9193-E71E85CB52F2}" destId="{7E8ED52F-B345-4D30-8DA6-1CEC0271AE9D}" srcOrd="11" destOrd="0" presId="urn:microsoft.com/office/officeart/2005/8/layout/list1"/>
    <dgm:cxn modelId="{AF446C5D-4A86-4221-A942-286C853DD4F1}" type="presParOf" srcId="{936BA4A3-C70F-4270-9193-E71E85CB52F2}" destId="{39DFD6E2-0B6A-4A7D-B064-E65D08367E9F}" srcOrd="12" destOrd="0" presId="urn:microsoft.com/office/officeart/2005/8/layout/list1"/>
    <dgm:cxn modelId="{160C7F93-459A-4447-AD2B-DAD52EAC02B2}" type="presParOf" srcId="{39DFD6E2-0B6A-4A7D-B064-E65D08367E9F}" destId="{5521409A-1B14-4D5D-B65A-8A8D20479976}" srcOrd="0" destOrd="0" presId="urn:microsoft.com/office/officeart/2005/8/layout/list1"/>
    <dgm:cxn modelId="{1B796DE7-CD0C-46AE-9A15-FB7526098B86}" type="presOf" srcId="{EC061F93-7DB2-41E4-83A1-3EBEB86DE074}" destId="{5521409A-1B14-4D5D-B65A-8A8D20479976}" srcOrd="0" destOrd="0" presId="urn:microsoft.com/office/officeart/2005/8/layout/list1"/>
    <dgm:cxn modelId="{BD568081-09C3-4978-9681-A73F1A46F573}" type="presParOf" srcId="{39DFD6E2-0B6A-4A7D-B064-E65D08367E9F}" destId="{E0055A94-82DB-4D3A-B584-9401D504CF7B}" srcOrd="1" destOrd="0" presId="urn:microsoft.com/office/officeart/2005/8/layout/list1"/>
    <dgm:cxn modelId="{2F09EF90-EC9B-4D85-A37D-E6EF5451DC27}" type="presOf" srcId="{EC061F93-7DB2-41E4-83A1-3EBEB86DE074}" destId="{E0055A94-82DB-4D3A-B584-9401D504CF7B}" srcOrd="1" destOrd="0" presId="urn:microsoft.com/office/officeart/2005/8/layout/list1"/>
    <dgm:cxn modelId="{5E496BA9-6410-4680-B4C5-36E7455EA54E}" type="presParOf" srcId="{936BA4A3-C70F-4270-9193-E71E85CB52F2}" destId="{5C8B2A85-45F9-41DC-8D16-D4CE075F058C}" srcOrd="13" destOrd="0" presId="urn:microsoft.com/office/officeart/2005/8/layout/list1"/>
    <dgm:cxn modelId="{F0CD9E52-F2F2-4434-924F-8D6C4E84194C}" type="presParOf" srcId="{936BA4A3-C70F-4270-9193-E71E85CB52F2}" destId="{DBB30E44-C9A2-4449-AEB7-3A27C9FC15AB}" srcOrd="14" destOrd="0" presId="urn:microsoft.com/office/officeart/2005/8/layout/list1"/>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23" name=""/>
      <dsp:cNvGrpSpPr/>
    </dsp:nvGrpSpPr>
    <dsp:grpSpPr/>
    <dsp:sp modelId="{6A382693-F6B9-4364-8171-D7EB4B5813A0}">
      <dsp:nvSpPr>
        <dsp:cNvPr id="24" name=""/>
        <dsp:cNvSpPr/>
      </dsp:nvSpPr>
      <dsp:spPr>
        <a:xfrm>
          <a:off x="0" y="185138"/>
          <a:ext cx="1547446" cy="782163"/>
        </a:xfrm>
        <a:prstGeom prst="notchedRightArrow">
          <a:avLst/>
        </a:prstGeom>
        <a:solidFill>
          <a:schemeClr val="accent1"/>
        </a:solidFill>
        <a:ln>
          <a:noFill/>
        </a:ln>
        <a:effectLst/>
      </dsp:spPr>
      <dsp:style>
        <a:lnRef idx="0">
          <a:scrgbClr r="0" g="0" b="0"/>
        </a:lnRef>
        <a:fillRef idx="1">
          <a:scrgbClr r="0" g="0" b="0"/>
        </a:fillRef>
        <a:effectRef idx="0">
          <a:scrgbClr r="0" g="0" b="0"/>
        </a:effectRef>
        <a:fontRef idx="minor"/>
      </dsp:style>
      <dsp:txBody>
        <a:bodyPr/>
        <a:lstStyle/>
        <a:p/>
      </dsp:txBody>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15" name=""/>
      <dsp:cNvGrpSpPr/>
    </dsp:nvGrpSpPr>
    <dsp:grpSpPr/>
    <dsp:sp modelId="{C1243B96-5E1F-41D2-AEE0-FE0EE75AF6A3}">
      <dsp:nvSpPr>
        <dsp:cNvPr id="16" name=""/>
        <dsp:cNvSpPr/>
      </dsp:nvSpPr>
      <dsp:spPr>
        <a:xfrm>
          <a:off x="0" y="418903"/>
          <a:ext cx="5242335"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a:lstStyle/>
        <a:p/>
      </dsp:txBody>
    </dsp:sp>
    <dsp:sp modelId="{EAEC6355-8D0B-4A54-B4DF-D0689750DE5A}">
      <dsp:nvSpPr>
        <dsp:cNvPr id="17" name=""/>
        <dsp:cNvSpPr/>
      </dsp:nvSpPr>
      <dsp:spPr>
        <a:xfrm>
          <a:off x="262116" y="64663"/>
          <a:ext cx="3669634"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703" tIns="0" rIns="138703" bIns="0" numCol="1" spcCol="1270" anchor="ctr" anchorCtr="0">
          <a:noAutofit/>
        </a:bodyPr>
        <a:lstStyle/>
        <a:p>
          <a:pPr lvl="0" algn="l" defTabSz="622300">
            <a:lnSpc>
              <a:spcPct val="90000"/>
            </a:lnSpc>
            <a:spcBef>
              <a:spcPct val="0"/>
            </a:spcBef>
            <a:spcAft>
              <a:spcPct val="35000"/>
            </a:spcAft>
          </a:pPr>
          <a:r>
            <a:rPr lang="en-US" sz="1400" b="1" kern="1200" smtClean="0">
              <a:solidFill>
                <a:schemeClr val="bg1"/>
              </a:solidFill>
              <a:latin typeface="Akzidenz-Grotesk Std Med"/>
            </a:rPr>
            <a:t>Support goals to improve your  operations, training and performance</a:t>
          </a:r>
          <a:endParaRPr lang="en-US" sz="1400" kern="1200">
            <a:solidFill>
              <a:schemeClr val="bg1"/>
            </a:solidFill>
            <a:latin typeface="Akzidenz-Grotesk Std Med"/>
          </a:endParaRPr>
        </a:p>
      </dsp:txBody>
      <dsp:txXfrm>
        <a:off x="296701" y="99248"/>
        <a:ext cx="3600464" cy="639310"/>
      </dsp:txXfrm>
    </dsp:sp>
    <dsp:sp modelId="{5E732F20-D268-4A2B-A614-7DD52BA2FDC6}">
      <dsp:nvSpPr>
        <dsp:cNvPr id="18" name=""/>
        <dsp:cNvSpPr/>
      </dsp:nvSpPr>
      <dsp:spPr>
        <a:xfrm>
          <a:off x="0" y="1507543"/>
          <a:ext cx="5242335"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a:lstStyle/>
        <a:p/>
      </dsp:txBody>
    </dsp:sp>
    <dsp:sp modelId="{DC1DDB28-BD31-48D2-A4E3-54BDC7B9F7DD}">
      <dsp:nvSpPr>
        <dsp:cNvPr id="19" name=""/>
        <dsp:cNvSpPr/>
      </dsp:nvSpPr>
      <dsp:spPr>
        <a:xfrm>
          <a:off x="262116" y="1153303"/>
          <a:ext cx="3669634"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703" tIns="0" rIns="138703" bIns="0" numCol="1" spcCol="1270" anchor="ctr" anchorCtr="0">
          <a:noAutofit/>
        </a:bodyPr>
        <a:lstStyle/>
        <a:p>
          <a:pPr lvl="0" algn="l" defTabSz="622300">
            <a:lnSpc>
              <a:spcPct val="90000"/>
            </a:lnSpc>
            <a:spcBef>
              <a:spcPct val="0"/>
            </a:spcBef>
            <a:spcAft>
              <a:spcPct val="35000"/>
            </a:spcAft>
          </a:pPr>
          <a:r>
            <a:rPr lang="en-US" sz="1400" b="1" kern="1200" smtClean="0">
              <a:solidFill>
                <a:schemeClr val="bg1"/>
              </a:solidFill>
              <a:latin typeface="Akzidenz-Grotesk Std Med"/>
            </a:rPr>
            <a:t>Increase lifeguard accountability, attention to safety,  professionalism, and pride</a:t>
          </a:r>
          <a:endParaRPr lang="en-US" sz="1400" kern="1200">
            <a:solidFill>
              <a:schemeClr val="bg1"/>
            </a:solidFill>
            <a:latin typeface="Akzidenz-Grotesk Std Med"/>
          </a:endParaRPr>
        </a:p>
      </dsp:txBody>
      <dsp:txXfrm>
        <a:off x="296701" y="1187888"/>
        <a:ext cx="3600464" cy="639310"/>
      </dsp:txXfrm>
    </dsp:sp>
    <dsp:sp modelId="{8F1F6B22-0E1C-4825-8FF1-1DCBB6A558BB}">
      <dsp:nvSpPr>
        <dsp:cNvPr id="20" name=""/>
        <dsp:cNvSpPr/>
      </dsp:nvSpPr>
      <dsp:spPr>
        <a:xfrm>
          <a:off x="0" y="2596183"/>
          <a:ext cx="5242335"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a:lstStyle/>
        <a:p/>
      </dsp:txBody>
    </dsp:sp>
    <dsp:sp modelId="{FDB9792C-C70D-403B-AE3F-3976B99239BF}">
      <dsp:nvSpPr>
        <dsp:cNvPr id="21" name=""/>
        <dsp:cNvSpPr/>
      </dsp:nvSpPr>
      <dsp:spPr>
        <a:xfrm>
          <a:off x="262116" y="2241943"/>
          <a:ext cx="3669634"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703" tIns="0" rIns="138703" bIns="0" numCol="1" spcCol="1270" anchor="ctr" anchorCtr="0">
          <a:noAutofit/>
        </a:bodyPr>
        <a:lstStyle/>
        <a:p>
          <a:pPr lvl="0" algn="l" defTabSz="622300">
            <a:lnSpc>
              <a:spcPct val="90000"/>
            </a:lnSpc>
            <a:spcBef>
              <a:spcPct val="0"/>
            </a:spcBef>
            <a:spcAft>
              <a:spcPct val="35000"/>
            </a:spcAft>
          </a:pPr>
          <a:r>
            <a:rPr lang="en-US" sz="1400" b="1" kern="1200" smtClean="0">
              <a:solidFill>
                <a:schemeClr val="bg1"/>
              </a:solidFill>
              <a:latin typeface="Akzidenz-Grotesk Std Med"/>
            </a:rPr>
            <a:t>Reinforce and strengthen your  lifeguards  emergency response skills</a:t>
          </a:r>
          <a:endParaRPr lang="en-US" sz="1400" kern="1200">
            <a:solidFill>
              <a:schemeClr val="bg1"/>
            </a:solidFill>
            <a:latin typeface="Akzidenz-Grotesk Std Med"/>
          </a:endParaRPr>
        </a:p>
      </dsp:txBody>
      <dsp:txXfrm>
        <a:off x="296701" y="2276528"/>
        <a:ext cx="3600464" cy="639310"/>
      </dsp:txXfrm>
    </dsp:sp>
    <dsp:sp modelId="{DBB30E44-C9A2-4449-AEB7-3A27C9FC15AB}">
      <dsp:nvSpPr>
        <dsp:cNvPr id="22" name=""/>
        <dsp:cNvSpPr/>
      </dsp:nvSpPr>
      <dsp:spPr>
        <a:xfrm>
          <a:off x="0" y="3684823"/>
          <a:ext cx="5242335"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a:lstStyle/>
        <a:p/>
      </dsp:txBody>
    </dsp:sp>
    <dsp:sp modelId="{E0055A94-82DB-4D3A-B584-9401D504CF7B}">
      <dsp:nvSpPr>
        <dsp:cNvPr id="23" name=""/>
        <dsp:cNvSpPr/>
      </dsp:nvSpPr>
      <dsp:spPr>
        <a:xfrm>
          <a:off x="262116" y="3330583"/>
          <a:ext cx="3669634"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703" tIns="0" rIns="138703" bIns="0" numCol="1" spcCol="1270" anchor="ctr" anchorCtr="0">
          <a:noAutofit/>
        </a:bodyPr>
        <a:lstStyle/>
        <a:p>
          <a:pPr lvl="0" algn="l" defTabSz="711200">
            <a:lnSpc>
              <a:spcPct val="90000"/>
            </a:lnSpc>
            <a:spcBef>
              <a:spcPct val="0"/>
            </a:spcBef>
            <a:spcAft>
              <a:spcPct val="35000"/>
            </a:spcAft>
          </a:pPr>
          <a:r>
            <a:rPr lang="en-US" sz="1600" b="1" kern="1200" smtClean="0">
              <a:solidFill>
                <a:schemeClr val="bg1"/>
              </a:solidFill>
              <a:latin typeface="Akzidenz-Grotesk Std Med"/>
            </a:rPr>
            <a:t>Maintain high lifeguarding  operational  standards</a:t>
          </a:r>
          <a:endParaRPr lang="en-US" sz="1600" kern="1200">
            <a:solidFill>
              <a:schemeClr val="bg1"/>
            </a:solidFill>
            <a:latin typeface="Akzidenz-Grotesk Std Med"/>
          </a:endParaRPr>
        </a:p>
      </dsp:txBody>
      <dsp:txXfrm>
        <a:off x="296701" y="3365168"/>
        <a:ext cx="3600464" cy="639310"/>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type="notchedRightArrow" r:blip="">
            <dgm:adjLst/>
          </dgm:shape>
        </dgm:if>
        <dgm:else name="Name6">
          <dgm:shape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type="rect" r:blip="">
                  <dgm:adjLst/>
                </dgm:shape>
                <dgm:presOf axis="desOrSelf" ptType="node"/>
                <dgm:constrLst/>
                <dgm:ruleLst>
                  <dgm:rule type="primFontSz" val="5"/>
                </dgm:ruleLst>
              </dgm:layoutNode>
              <dgm:layoutNode name="circleA">
                <dgm:alg type="sp"/>
                <dgm:shape type="ellipse" r:blip="">
                  <dgm:adjLst/>
                </dgm:shape>
                <dgm:presOf/>
                <dgm:constrLst/>
                <dgm:ruleLst/>
              </dgm:layoutNode>
              <dgm:layoutNode name="spaceA">
                <dgm:alg type="sp"/>
                <dgm:shape r:blip="">
                  <dgm:adjLst/>
                </dgm:shape>
                <dgm:presOf/>
                <dgm:constrLst/>
                <dgm:ruleLst/>
              </dgm:layoutNode>
            </dgm:layoutNode>
          </dgm:if>
          <dgm:else name="Name13">
            <dgm:layoutNode name="compositeB">
              <dgm:alg type="composite"/>
              <dgm:shape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type="rect" r:blip="">
                  <dgm:adjLst/>
                </dgm:shape>
                <dgm:presOf axis="desOrSelf" ptType="node"/>
                <dgm:constrLst/>
                <dgm:ruleLst>
                  <dgm:rule type="primFontSz" val="5"/>
                </dgm:ruleLst>
              </dgm:layoutNode>
              <dgm:layoutNode name="circleB">
                <dgm:alg type="sp"/>
                <dgm:shape type="ellipse" r:blip="">
                  <dgm:adjLst/>
                </dgm:shape>
                <dgm:presOf/>
                <dgm:constrLst/>
                <dgm:ruleLst/>
              </dgm:layoutNode>
              <dgm:layoutNode name="spaceB">
                <dgm:alg type="sp"/>
                <dgm:shape r:blip="">
                  <dgm:adjLst/>
                </dgm:shape>
                <dgm:presOf/>
                <dgm:constrLst/>
                <dgm:ruleLst/>
              </dgm:layoutNode>
            </dgm:layoutNode>
          </dgm:else>
        </dgm:choose>
        <dgm:forEach name="Name14" axis="followSib" ptType="sibTrans" cnt="1">
          <dgm:layoutNode name="space">
            <dgm:alg type="sp"/>
            <dgm:shape r:blip="">
              <dgm:adjLst/>
            </dgm:shape>
            <dgm:presOf/>
            <dgm:constrLst/>
            <dgm:ruleLst/>
          </dgm:layoutNode>
        </dgm:forEach>
      </dgm:forEach>
    </dgm:layoutNode>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r:blip="">
          <dgm:adjLst/>
        </dgm:shape>
        <dgm:presOf/>
        <dgm:constrLst/>
        <dgm:ruleLst/>
        <dgm:layoutNode name="parentLeftMargin">
          <dgm:alg type="sp"/>
          <dgm:shape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type="roundRect" r:blip="">
            <dgm:adjLst/>
          </dgm:shape>
          <dgm:presOf axis="self" ptType="node"/>
          <dgm:constrLst>
            <dgm:constr type="tMarg"/>
            <dgm:constr type="bMarg"/>
          </dgm:constrLst>
          <dgm:ruleLst/>
        </dgm:layoutNode>
      </dgm:layoutNode>
      <dgm:layoutNode name="negativeSpace">
        <dgm:alg type="sp"/>
        <dgm:shape r:blip="">
          <dgm:adjLst/>
        </dgm:shape>
        <dgm:presOf/>
        <dgm:constrLst/>
        <dgm:ruleLst/>
      </dgm:layoutNode>
      <dgm:layoutNode name="childText" styleLbl="conFgAcc1">
        <dgm:varLst>
          <dgm:bulletEnabled val="1"/>
        </dgm:varLst>
        <dgm:alg type="tx">
          <dgm:param type="stBulletLvl" val="1"/>
        </dgm:alg>
        <dgm:shape type="rect" r:blip="" zOrderOff="-2">
          <dgm:adjLst/>
        </dgm:shape>
        <dgm:presOf axis="des" ptType="node"/>
        <dgm:constrLst>
          <dgm:constr type="secFontSz" refType="primFontSz"/>
        </dgm:constrLst>
        <dgm:ruleLst>
          <dgm:rule type="h" val="INF"/>
        </dgm:ruleLst>
      </dgm:layoutNode>
      <dgm:forEach name="Name10" axis="followSib" ptType="sibTrans" cnt="1">
        <dgm:layoutNode name="spaceBetweenRectangles">
          <dgm:alg type="sp"/>
          <dgm:shape r:blip="">
            <dgm:adjLst/>
          </dgm:shape>
          <dgm:presOf/>
          <dgm:constrLst/>
          <dgm:ruleLst/>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pic>
        <p:nvPicPr>
          <p:cNvPr id="7" name="Picture 6" descr="slide-bg.jpg"/>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668070"/>
            <a:ext cx="7436271" cy="2291188"/>
          </a:xfrm>
        </p:spPr>
        <p:txBody>
          <a:bodyPr/>
          <a:lstStyle>
            <a:lvl1pPr>
              <a:defRPr b="0" i="0">
                <a:latin typeface="Akzidenz-Grotesk Std Med"/>
                <a:cs typeface="Akzidenz-Grotesk Std Med"/>
              </a:defRPr>
            </a:lvl1pPr>
          </a:lstStyle>
          <a:p>
            <a:r>
              <a:rPr lang="en-US" smtClean="0"/>
              <a:t>Click to edit Master title style</a:t>
            </a:r>
            <a:endParaRPr lang="en-US"/>
          </a:p>
        </p:txBody>
      </p:sp>
      <p:sp>
        <p:nvSpPr>
          <p:cNvPr id="3" name="Subtitle 2"/>
          <p:cNvSpPr>
            <a:spLocks noGrp="1"/>
          </p:cNvSpPr>
          <p:nvPr>
            <p:ph type="subTitle" idx="1" hasCustomPrompt="1"/>
          </p:nvPr>
        </p:nvSpPr>
        <p:spPr>
          <a:xfrm>
            <a:off x="703621" y="5264729"/>
            <a:ext cx="4259274" cy="1001101"/>
          </a:xfrm>
        </p:spPr>
        <p:txBody>
          <a:bodyPr>
            <a:normAutofit/>
          </a:bodyPr>
          <a:lstStyle>
            <a:lvl1pPr marL="0" indent="0" algn="l">
              <a:buNone/>
              <a:defRPr sz="1800" b="0" i="0">
                <a:solidFill>
                  <a:schemeClr val="tx1"/>
                </a:solidFill>
                <a:latin typeface="Akzidenz-Grotesk Std Regular"/>
                <a:cs typeface="Akzidenz-Grotesk Std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Name</a:t>
            </a:r>
          </a:p>
          <a:p>
            <a:r>
              <a:rPr lang="en-US" smtClean="0"/>
              <a:t>Date</a:t>
            </a:r>
            <a:endParaRPr lang="en-US"/>
          </a:p>
        </p:txBody>
      </p:sp>
    </p:spTree>
    <p:extLst>
      <p:ext uri="{BB962C8B-B14F-4D97-AF65-F5344CB8AC3E}">
        <p14:creationId xmlns:p14="http://schemas.microsoft.com/office/powerpoint/2010/main" val="3474315177"/>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C9285FE-ADE4-6B45-91BF-94C39D7F2E07}" type="slidenum">
              <a:rPr lang="en-US" smtClean="0"/>
              <a:t>‹#›</a:t>
            </a:fld>
            <a:endParaRPr lang="en-US"/>
          </a:p>
        </p:txBody>
      </p:sp>
      <p:cxnSp>
        <p:nvCxnSpPr>
          <p:cNvPr id="7" name="Straight Connector 6"/>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6254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C9285FE-ADE4-6B45-91BF-94C39D7F2E07}" type="slidenum">
              <a:rPr lang="en-US" smtClean="0"/>
              <a:t>‹#›</a:t>
            </a:fld>
            <a:endParaRPr lang="en-US"/>
          </a:p>
        </p:txBody>
      </p:sp>
      <p:cxnSp>
        <p:nvCxnSpPr>
          <p:cNvPr id="7" name="Straight Connector 6"/>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873754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smtClean="0"/>
              <a:t>1</a:t>
            </a:r>
            <a:endParaRPr lang="en-US"/>
          </a:p>
        </p:txBody>
      </p:sp>
      <p:cxnSp>
        <p:nvCxnSpPr>
          <p:cNvPr id="7" name="Straight Connector 6"/>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557092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Akzidenz-Grotesk Std Med"/>
                <a:cs typeface="Akzidenz-Grotesk Std Med"/>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smtClean="0"/>
              <a:t>1</a:t>
            </a:r>
            <a:endParaRPr lang="en-US"/>
          </a:p>
        </p:txBody>
      </p:sp>
    </p:spTree>
    <p:extLst>
      <p:ext uri="{BB962C8B-B14F-4D97-AF65-F5344CB8AC3E}">
        <p14:creationId xmlns:p14="http://schemas.microsoft.com/office/powerpoint/2010/main" val="67289055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lvl1pPr>
              <a:defRPr>
                <a:solidFill>
                  <a:srgbClr val="ED1B2E"/>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CC9285FE-ADE4-6B45-91BF-94C39D7F2E07}" type="slidenum">
              <a:rPr lang="en-US" smtClean="0"/>
              <a:t>‹#›</a:t>
            </a:fld>
            <a:endParaRPr lang="en-US"/>
          </a:p>
        </p:txBody>
      </p:sp>
      <p:cxnSp>
        <p:nvCxnSpPr>
          <p:cNvPr id="8" name="Straight Connector 7"/>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89609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CC9285FE-ADE4-6B45-91BF-94C39D7F2E07}" type="slidenum">
              <a:rPr lang="en-US" smtClean="0"/>
              <a:t>‹#›</a:t>
            </a:fld>
            <a:endParaRPr lang="en-US"/>
          </a:p>
        </p:txBody>
      </p:sp>
      <p:cxnSp>
        <p:nvCxnSpPr>
          <p:cNvPr id="10" name="Straight Connector 9"/>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66329438"/>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C9285FE-ADE4-6B45-91BF-94C39D7F2E07}" type="slidenum">
              <a:rPr lang="en-US" smtClean="0"/>
              <a:t>‹#›</a:t>
            </a:fld>
            <a:endParaRPr lang="en-US"/>
          </a:p>
        </p:txBody>
      </p:sp>
      <p:cxnSp>
        <p:nvCxnSpPr>
          <p:cNvPr id="6" name="Straight Connector 5"/>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24521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CC9285FE-ADE4-6B45-91BF-94C39D7F2E07}" type="slidenum">
              <a:rPr lang="en-US" smtClean="0"/>
              <a:t>‹#›</a:t>
            </a:fld>
            <a:endParaRPr lang="en-US"/>
          </a:p>
        </p:txBody>
      </p:sp>
      <p:cxnSp>
        <p:nvCxnSpPr>
          <p:cNvPr id="5" name="Straight Connector 4"/>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8061901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1800"/>
            </a:lvl1pPr>
            <a:lvl2pPr>
              <a:defRPr sz="1600"/>
            </a:lvl2pPr>
            <a:lvl3pPr>
              <a:defRPr sz="1400"/>
            </a:lvl3pPr>
            <a:lvl4pPr>
              <a:defRPr sz="1200"/>
            </a:lvl4pPr>
            <a:lvl5pPr>
              <a:defRPr sz="11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C9285FE-ADE4-6B45-91BF-94C39D7F2E07}" type="slidenum">
              <a:rPr lang="en-US" smtClean="0"/>
              <a:t>‹#›</a:t>
            </a:fld>
            <a:endParaRPr lang="en-US"/>
          </a:p>
        </p:txBody>
      </p:sp>
      <p:cxnSp>
        <p:nvCxnSpPr>
          <p:cNvPr id="8" name="Straight Connector 7"/>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7605729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C9285FE-ADE4-6B45-91BF-94C39D7F2E07}" type="slidenum">
              <a:rPr lang="en-US" smtClean="0"/>
              <a:t>‹#›</a:t>
            </a:fld>
            <a:endParaRPr lang="en-US"/>
          </a:p>
        </p:txBody>
      </p:sp>
      <p:cxnSp>
        <p:nvCxnSpPr>
          <p:cNvPr id="8" name="Straight Connector 7"/>
          <p:cNvCxnSpPr/>
          <p:nvPr userDrawn="1"/>
        </p:nvCxnSpPr>
        <p:spPr>
          <a:xfrm>
            <a:off x="457200" y="6126163"/>
            <a:ext cx="8229600"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65193025"/>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285FE-ADE4-6B45-91BF-94C39D7F2E07}" type="slidenum">
              <a:rPr lang="en-US" smtClean="0"/>
              <a:t>‹#›</a:t>
            </a:fld>
            <a:endParaRPr lang="en-US"/>
          </a:p>
        </p:txBody>
      </p:sp>
      <p:pic>
        <p:nvPicPr>
          <p:cNvPr id="7" name="Picture 6" descr="ARC_Logo_Bttn_HorizStkd_RGB.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02807" y="6116802"/>
            <a:ext cx="1697012" cy="771235"/>
          </a:xfrm>
          <a:prstGeom prst="rect">
            <a:avLst/>
          </a:prstGeom>
        </p:spPr>
      </p:pic>
    </p:spTree>
    <p:extLst>
      <p:ext uri="{BB962C8B-B14F-4D97-AF65-F5344CB8AC3E}">
        <p14:creationId xmlns:p14="http://schemas.microsoft.com/office/powerpoint/2010/main" val="207402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457200" rtl="0" eaLnBrk="1" latinLnBrk="0" hangingPunct="1">
        <a:spcBef>
          <a:spcPct val="0"/>
        </a:spcBef>
        <a:buNone/>
        <a:defRPr sz="3600" b="0" i="0" kern="1200">
          <a:solidFill>
            <a:schemeClr val="accent1"/>
          </a:solidFill>
          <a:latin typeface="Akzidenz-Grotesk Std Bold"/>
          <a:ea typeface="+mj-ea"/>
          <a:cs typeface="Akzidenz-Grotesk Std Bold"/>
        </a:defRPr>
      </a:lvl1pPr>
    </p:titleStyle>
    <p:bodyStyle>
      <a:lvl1pPr marL="342900" indent="-342900" algn="l" defTabSz="457200" rtl="0" eaLnBrk="1" latinLnBrk="0" hangingPunct="1">
        <a:lnSpc>
          <a:spcPct val="120000"/>
        </a:lnSpc>
        <a:spcBef>
          <a:spcPct val="20000"/>
        </a:spcBef>
        <a:buClr>
          <a:schemeClr val="tx1">
            <a:lumMod val="60000"/>
            <a:lumOff val="40000"/>
          </a:schemeClr>
        </a:buClr>
        <a:buSzTx/>
        <a:buFont typeface="Wingdings" charset="2"/>
        <a:buChar char="§"/>
        <a:defRPr sz="1800" b="0" i="0" kern="1200">
          <a:solidFill>
            <a:schemeClr val="tx1"/>
          </a:solidFill>
          <a:latin typeface="Akzidenz-Grotesk Std Regular"/>
          <a:ea typeface="+mn-ea"/>
          <a:cs typeface="Akzidenz-Grotesk Std Regular"/>
        </a:defRPr>
      </a:lvl1pPr>
      <a:lvl2pPr marL="742950" indent="-285750" algn="l" defTabSz="457200" rtl="0" eaLnBrk="1" latinLnBrk="0" hangingPunct="1">
        <a:lnSpc>
          <a:spcPct val="120000"/>
        </a:lnSpc>
        <a:spcBef>
          <a:spcPct val="20000"/>
        </a:spcBef>
        <a:buClr>
          <a:schemeClr val="tx1">
            <a:lumMod val="60000"/>
            <a:lumOff val="40000"/>
          </a:schemeClr>
        </a:buClr>
        <a:buSzTx/>
        <a:buFont typeface="Wingdings" charset="2"/>
        <a:buChar char="§"/>
        <a:defRPr sz="1600" b="0" i="0" kern="1200">
          <a:solidFill>
            <a:schemeClr val="tx1"/>
          </a:solidFill>
          <a:latin typeface="Akzidenz-Grotesk Std Regular"/>
          <a:ea typeface="+mn-ea"/>
          <a:cs typeface="Akzidenz-Grotesk Std Regular"/>
        </a:defRPr>
      </a:lvl2pPr>
      <a:lvl3pPr marL="1143000" indent="-228600" algn="l" defTabSz="457200" rtl="0" eaLnBrk="1" latinLnBrk="0" hangingPunct="1">
        <a:lnSpc>
          <a:spcPct val="120000"/>
        </a:lnSpc>
        <a:spcBef>
          <a:spcPct val="20000"/>
        </a:spcBef>
        <a:buClr>
          <a:schemeClr val="tx1">
            <a:lumMod val="60000"/>
            <a:lumOff val="40000"/>
          </a:schemeClr>
        </a:buClr>
        <a:buSzTx/>
        <a:buFont typeface="Wingdings" charset="2"/>
        <a:buChar char="§"/>
        <a:defRPr sz="1400" b="0" i="0" kern="1200">
          <a:solidFill>
            <a:schemeClr val="tx1"/>
          </a:solidFill>
          <a:latin typeface="Akzidenz-Grotesk Std Regular"/>
          <a:ea typeface="+mn-ea"/>
          <a:cs typeface="Akzidenz-Grotesk Std Regular"/>
        </a:defRPr>
      </a:lvl3pPr>
      <a:lvl4pPr marL="1600200" indent="-228600" algn="l" defTabSz="457200" rtl="0" eaLnBrk="1" latinLnBrk="0" hangingPunct="1">
        <a:lnSpc>
          <a:spcPct val="120000"/>
        </a:lnSpc>
        <a:spcBef>
          <a:spcPct val="20000"/>
        </a:spcBef>
        <a:buClr>
          <a:schemeClr val="tx1">
            <a:lumMod val="60000"/>
            <a:lumOff val="40000"/>
          </a:schemeClr>
        </a:buClr>
        <a:buSzTx/>
        <a:buFont typeface="Wingdings" charset="2"/>
        <a:buChar char="§"/>
        <a:defRPr sz="1200" b="0" i="0" kern="1200">
          <a:solidFill>
            <a:schemeClr val="tx1"/>
          </a:solidFill>
          <a:latin typeface="Akzidenz-Grotesk Std Regular"/>
          <a:ea typeface="+mn-ea"/>
          <a:cs typeface="Akzidenz-Grotesk Std Regular"/>
        </a:defRPr>
      </a:lvl4pPr>
      <a:lvl5pPr marL="2057400" indent="-228600" algn="l" defTabSz="457200" rtl="0" eaLnBrk="1" latinLnBrk="0" hangingPunct="1">
        <a:lnSpc>
          <a:spcPct val="120000"/>
        </a:lnSpc>
        <a:spcBef>
          <a:spcPct val="20000"/>
        </a:spcBef>
        <a:buClr>
          <a:schemeClr val="tx1">
            <a:lumMod val="60000"/>
            <a:lumOff val="40000"/>
          </a:schemeClr>
        </a:buClr>
        <a:buSzTx/>
        <a:buFont typeface="Wingdings" charset="2"/>
        <a:buChar char="§"/>
        <a:defRPr sz="1100" b="0" i="0" kern="1200">
          <a:solidFill>
            <a:schemeClr val="tx1"/>
          </a:solidFill>
          <a:latin typeface="Akzidenz-Grotesk Std Regular"/>
          <a:ea typeface="+mn-ea"/>
          <a:cs typeface="Akzidenz-Grotesk Std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1.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2.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wmf"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www.redcross.org/" TargetMode="External" /><Relationship Id="rId3" Type="http://schemas.openxmlformats.org/officeDocument/2006/relationships/hyperlink" Target="http://arcphss.org/LTPonRCO" TargetMode="Ex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hyperlink" Target="http://www.redcrossstore.org/" TargetMode="External" /><Relationship Id="rId3" Type="http://schemas.openxmlformats.org/officeDocument/2006/relationships/image" Target="../media/image5.jpeg" /><Relationship Id="rId4" Type="http://schemas.openxmlformats.org/officeDocument/2006/relationships/image" Target="../media/image6.jpeg" /><Relationship Id="rId5" Type="http://schemas.openxmlformats.org/officeDocument/2006/relationships/image" Target="../media/image7.jpeg" /><Relationship Id="rId6" Type="http://schemas.openxmlformats.org/officeDocument/2006/relationships/image" Target="../media/image8.jpeg" /><Relationship Id="rId7" Type="http://schemas.openxmlformats.org/officeDocument/2006/relationships/image" Target="../media/image9.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wmf"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www.redcross.org/aquaticsrepresentatives" TargetMode="Ex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www.instructorscorner.org/" TargetMode="Externa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normAutofit/>
          </a:bodyPr>
          <a:lstStyle/>
          <a:p>
            <a:r>
              <a:rPr lang="en-US" sz="4000" smtClean="0"/>
              <a:t>Boy Scouts of America</a:t>
            </a:r>
            <a:br>
              <a:rPr lang="en-US" sz="4000" smtClean="0"/>
            </a:br>
            <a:r>
              <a:rPr lang="en-US" sz="4000" smtClean="0"/>
              <a:t>and the American Red Cross</a:t>
            </a:r>
            <a:endParaRPr lang="en-US" sz="4000"/>
          </a:p>
        </p:txBody>
      </p:sp>
      <p:sp>
        <p:nvSpPr>
          <p:cNvPr id="3" name="Subtitle 2"/>
          <p:cNvSpPr>
            <a:spLocks noGrp="1"/>
          </p:cNvSpPr>
          <p:nvPr>
            <p:ph type="subTitle" idx="1"/>
          </p:nvPr>
        </p:nvSpPr>
        <p:spPr/>
        <p:txBody>
          <a:bodyPr/>
          <a:lstStyle/>
          <a:p>
            <a:r>
              <a:rPr lang="en-US" smtClean="0"/>
              <a:t>Patrick Beason</a:t>
            </a:r>
          </a:p>
          <a:p>
            <a:r>
              <a:rPr lang="en-US" smtClean="0"/>
              <a:t>September 29, 2016</a:t>
            </a:r>
            <a:endParaRPr lang="en-US"/>
          </a:p>
        </p:txBody>
      </p:sp>
      <p:sp>
        <p:nvSpPr>
          <p:cNvPr id="4" name="TextBox 3"/>
          <p:cNvSpPr txBox="1"/>
          <p:nvPr/>
        </p:nvSpPr>
        <p:spPr>
          <a:xfrm>
            <a:off x="8398412" y="6583680"/>
            <a:ext cx="745588" cy="246221"/>
          </a:xfrm>
          <a:prstGeom prst="rect">
            <a:avLst/>
          </a:prstGeom>
          <a:noFill/>
        </p:spPr>
        <p:txBody>
          <a:bodyPr wrap="square" rtlCol="0">
            <a:spAutoFit/>
          </a:bodyPr>
          <a:lstStyle/>
          <a:p>
            <a:pPr algn="r"/>
            <a:r>
              <a:rPr lang="en-US" sz="1000" smtClean="0">
                <a:latin typeface="Akzidenz-Grotesk Std Regular" pitchFamily="2" charset="0"/>
              </a:rPr>
              <a:t>1</a:t>
            </a:r>
            <a:endParaRPr lang="en-US" sz="1000">
              <a:latin typeface="Akzidenz-Grotesk Std Regular" pitchFamily="2" charset="0"/>
            </a:endParaRPr>
          </a:p>
        </p:txBody>
      </p:sp>
    </p:spTree>
    <p:extLst>
      <p:ext uri="{BB962C8B-B14F-4D97-AF65-F5344CB8AC3E}">
        <p14:creationId xmlns:p14="http://schemas.microsoft.com/office/powerpoint/2010/main" val="1787722512"/>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Lifeguarding Update</a:t>
            </a:r>
            <a:endParaRPr lang="en-US"/>
          </a:p>
        </p:txBody>
      </p:sp>
      <p:sp>
        <p:nvSpPr>
          <p:cNvPr id="3" name="Content Placeholder 2"/>
          <p:cNvSpPr>
            <a:spLocks noGrp="1"/>
          </p:cNvSpPr>
          <p:nvPr>
            <p:ph idx="1"/>
          </p:nvPr>
        </p:nvSpPr>
        <p:spPr>
          <a:xfrm>
            <a:off x="457200" y="1318260"/>
            <a:ext cx="8229600" cy="4716463"/>
          </a:xfrm>
        </p:spPr>
        <p:txBody>
          <a:bodyPr>
            <a:normAutofit/>
          </a:bodyPr>
          <a:lstStyle/>
          <a:p>
            <a:pPr marL="0" indent="0">
              <a:buNone/>
            </a:pPr>
            <a:r>
              <a:rPr lang="en-US" sz="1600"/>
              <a:t>The American Red Cross Scientific Advisory Council is a 50</a:t>
            </a:r>
            <a:r>
              <a:rPr lang="en-US" sz="1600" smtClean="0"/>
              <a:t>+ member </a:t>
            </a:r>
            <a:r>
              <a:rPr lang="en-US" sz="1600"/>
              <a:t>panel of nationally-recognized medical, scientific, and academic experts dedicated to ensuring that the Red Cross is at the vanguard of best-science and </a:t>
            </a:r>
            <a:r>
              <a:rPr lang="en-US" sz="1600" smtClean="0"/>
              <a:t>best-practice.</a:t>
            </a:r>
          </a:p>
          <a:p>
            <a:pPr marL="0" indent="0">
              <a:buNone/>
            </a:pPr>
            <a:r>
              <a:rPr lang="en-US" sz="1600" smtClean="0"/>
              <a:t>2017 Lifeguarding curriculum releasing at the beginning of the year – tune into the Aquatics webcast on 10/6 for details.</a:t>
            </a:r>
          </a:p>
          <a:p>
            <a:pPr marL="0" indent="0">
              <a:buNone/>
            </a:pPr>
            <a:r>
              <a:rPr lang="en-US" sz="1600" smtClean="0"/>
              <a:t>Benchmarks of the American Red Cross Lifeguarding program include:</a:t>
            </a:r>
          </a:p>
          <a:p>
            <a:r>
              <a:rPr lang="en-US" sz="1400" b="1"/>
              <a:t>Professionalism </a:t>
            </a:r>
            <a:r>
              <a:rPr lang="en-US" sz="1400"/>
              <a:t>– proper position and preparedness</a:t>
            </a:r>
          </a:p>
          <a:p>
            <a:r>
              <a:rPr lang="en-US" sz="1400" b="1"/>
              <a:t>Full uniform </a:t>
            </a:r>
            <a:r>
              <a:rPr lang="en-US" sz="1400"/>
              <a:t>– rescue tube, hip pack with mask and gloves, sun protection</a:t>
            </a:r>
          </a:p>
          <a:p>
            <a:r>
              <a:rPr lang="en-US" sz="1400"/>
              <a:t>Maintain </a:t>
            </a:r>
            <a:r>
              <a:rPr lang="en-US" sz="1400" b="1"/>
              <a:t>active posture and change body position </a:t>
            </a:r>
            <a:r>
              <a:rPr lang="en-US" sz="1400"/>
              <a:t>and posture periodically</a:t>
            </a:r>
          </a:p>
          <a:p>
            <a:r>
              <a:rPr lang="en-US" sz="1400" b="1"/>
              <a:t>Stay alert, attentive and focused </a:t>
            </a:r>
            <a:r>
              <a:rPr lang="en-US" sz="1400"/>
              <a:t>on patron surveillance</a:t>
            </a:r>
          </a:p>
          <a:p>
            <a:r>
              <a:rPr lang="en-US" sz="1400" b="1"/>
              <a:t>Use tactics </a:t>
            </a:r>
            <a:r>
              <a:rPr lang="en-US" sz="1400"/>
              <a:t>to deal with scanning challenges</a:t>
            </a:r>
          </a:p>
          <a:p>
            <a:r>
              <a:rPr lang="en-US" sz="1400"/>
              <a:t>Scan zones </a:t>
            </a:r>
            <a:r>
              <a:rPr lang="en-US" sz="1400" b="1"/>
              <a:t>continuously, scanning from point to point thoroughly</a:t>
            </a:r>
          </a:p>
          <a:p>
            <a:r>
              <a:rPr lang="en-US" sz="1400" b="1"/>
              <a:t>Equipped and ready </a:t>
            </a:r>
            <a:r>
              <a:rPr lang="en-US" sz="1400"/>
              <a:t>for rescue</a:t>
            </a:r>
          </a:p>
          <a:p>
            <a:r>
              <a:rPr lang="en-US" sz="1400" b="1"/>
              <a:t>Communicate effectively </a:t>
            </a:r>
            <a:r>
              <a:rPr lang="en-US" sz="1400"/>
              <a:t>– rule enforcement as needed</a:t>
            </a:r>
          </a:p>
          <a:p>
            <a:r>
              <a:rPr lang="en-US" sz="1400" b="1"/>
              <a:t>Quick recognition and response</a:t>
            </a:r>
          </a:p>
          <a:p>
            <a:endParaRPr lang="en-US" smtClean="0"/>
          </a:p>
        </p:txBody>
      </p:sp>
    </p:spTree>
    <p:extLst>
      <p:ext uri="{BB962C8B-B14F-4D97-AF65-F5344CB8AC3E}">
        <p14:creationId xmlns:p14="http://schemas.microsoft.com/office/powerpoint/2010/main" val="1072231145"/>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0" y="0"/>
            <a:ext cx="8820443" cy="1143000"/>
          </a:xfrm>
        </p:spPr>
        <p:txBody>
          <a:bodyPr>
            <a:normAutofit/>
          </a:bodyPr>
          <a:lstStyle/>
          <a:p>
            <a:r>
              <a:rPr lang="en-US" sz="3000" b="1" smtClean="0">
                <a:latin typeface="Akzidenz-Grotesk Std Med"/>
              </a:rPr>
              <a:t>Aquatic Examiner Service (AES)</a:t>
            </a:r>
            <a:endParaRPr lang="en-US" sz="3000" b="1">
              <a:latin typeface="Akzidenz-Grotesk Std Med"/>
            </a:endParaRPr>
          </a:p>
        </p:txBody>
      </p:sp>
      <p:graphicFrame>
        <p:nvGraphicFramePr>
          <p:cNvPr id="18" name="Diagram 17"/>
          <p:cNvGraphicFramePr/>
          <p:nvPr/>
        </p:nvGraphicFramePr>
        <p:xfrm>
          <a:off x="3854546" y="2701002"/>
          <a:ext cx="1547446" cy="1955409"/>
        </p:xfrm>
        <a:graphic>
          <a:graphicData uri="http://schemas.openxmlformats.org/drawingml/2006/diagram">
            <dgm:relIds xmlns:dgm="http://schemas.openxmlformats.org/drawingml/2006/diagram" r:dm="rId3" r:lo="rId4" r:qs="rId5" r:cs="rId6"/>
          </a:graphicData>
        </a:graphic>
      </p:graphicFrame>
      <p:sp>
        <p:nvSpPr>
          <p:cNvPr id="19" name="TextBox 18"/>
          <p:cNvSpPr txBox="1"/>
          <p:nvPr/>
        </p:nvSpPr>
        <p:spPr>
          <a:xfrm>
            <a:off x="5500468" y="1354020"/>
            <a:ext cx="3418451" cy="4555093"/>
          </a:xfrm>
          <a:prstGeom prst="rect">
            <a:avLst/>
          </a:prstGeom>
          <a:noFill/>
        </p:spPr>
        <p:txBody>
          <a:bodyPr wrap="square" rtlCol="0">
            <a:spAutoFit/>
          </a:bodyPr>
          <a:lstStyle/>
          <a:p>
            <a:pPr lvl="0"/>
            <a:r>
              <a:rPr lang="en-US" sz="1600" smtClean="0">
                <a:latin typeface="Akzidenz-Grotesk Std Med"/>
              </a:rPr>
              <a:t>Red Cross is your </a:t>
            </a:r>
            <a:r>
              <a:rPr lang="en-US" sz="1600" b="1" smtClean="0">
                <a:latin typeface="Akzidenz-Grotesk Std Med"/>
              </a:rPr>
              <a:t>partner</a:t>
            </a:r>
            <a:r>
              <a:rPr lang="en-US" sz="1600" smtClean="0">
                <a:latin typeface="Akzidenz-Grotesk Std Med"/>
              </a:rPr>
              <a:t> who can deliver an objective, third-party, evaluation of your aquatics operation!</a:t>
            </a:r>
          </a:p>
          <a:p>
            <a:pPr lvl="0"/>
            <a:endParaRPr lang="en-US" sz="1600" smtClean="0">
              <a:latin typeface="Akzidenz-Grotesk Std Med"/>
            </a:endParaRPr>
          </a:p>
          <a:p>
            <a:pPr lvl="0"/>
            <a:r>
              <a:rPr lang="en-US" sz="1600" smtClean="0">
                <a:latin typeface="Akzidenz-Grotesk Std Med"/>
              </a:rPr>
              <a:t>The Red Cross Aquatic Examiner Service (AES) program will accomplish this by </a:t>
            </a:r>
            <a:r>
              <a:rPr lang="en-US" sz="1600" b="1" smtClean="0">
                <a:solidFill>
                  <a:srgbClr val="FF0000"/>
                </a:solidFill>
                <a:latin typeface="Akzidenz-Grotesk Std Med"/>
              </a:rPr>
              <a:t>allowing you the flexibility to make lifeguard-related operating decisions and facility-specific protocols to improve your lifeguard program performance…</a:t>
            </a:r>
          </a:p>
          <a:p>
            <a:pPr lvl="0"/>
            <a:endParaRPr lang="en-US" sz="1600" b="1" smtClean="0">
              <a:latin typeface="Akzidenz-Grotesk Std Med"/>
            </a:endParaRPr>
          </a:p>
          <a:p>
            <a:pPr lvl="0"/>
            <a:r>
              <a:rPr lang="en-US" sz="1600" b="1" smtClean="0">
                <a:solidFill>
                  <a:srgbClr val="FF0000"/>
                </a:solidFill>
                <a:latin typeface="Akzidenz-Grotesk Std Med"/>
              </a:rPr>
              <a:t>Making  your </a:t>
            </a:r>
            <a:r>
              <a:rPr lang="en-US" sz="1600" b="1" smtClean="0">
                <a:solidFill>
                  <a:srgbClr val="FF0000"/>
                </a:solidFill>
                <a:latin typeface="Akzidenz-Grotesk Std Med"/>
                <a:ea typeface="Times New Roman" pitchFamily="18" charset="0"/>
                <a:cs typeface="Times New Roman" pitchFamily="18" charset="0"/>
              </a:rPr>
              <a:t>community members and staff feel safer and more secure!</a:t>
            </a:r>
            <a:endParaRPr lang="en-US" sz="1600" b="1" smtClean="0">
              <a:solidFill>
                <a:srgbClr val="FF0000"/>
              </a:solidFill>
              <a:latin typeface="Akzidenz-Grotesk Std Med"/>
            </a:endParaRPr>
          </a:p>
          <a:p>
            <a:endParaRPr lang="en-US">
              <a:latin typeface="Akzidenz-Grotesk Std Med"/>
            </a:endParaRPr>
          </a:p>
        </p:txBody>
      </p:sp>
      <p:grpSp>
        <p:nvGrpSpPr>
          <p:cNvPr id="20" name="Group 19"/>
          <p:cNvGrpSpPr/>
          <p:nvPr/>
        </p:nvGrpSpPr>
        <p:grpSpPr>
          <a:xfrm>
            <a:off x="543949" y="1131986"/>
            <a:ext cx="3310597" cy="4681025"/>
            <a:chOff x="-6621194" y="1688947"/>
            <a:chExt cx="3310597" cy="4681025"/>
          </a:xfrm>
        </p:grpSpPr>
        <p:sp>
          <p:nvSpPr>
            <p:cNvPr id="21" name="Rounded Rectangle 20"/>
            <p:cNvSpPr/>
            <p:nvPr/>
          </p:nvSpPr>
          <p:spPr>
            <a:xfrm>
              <a:off x="-6621194" y="1688947"/>
              <a:ext cx="3310597" cy="468102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p:txBody>
        </p:sp>
        <p:sp>
          <p:nvSpPr>
            <p:cNvPr id="22" name="Rounded Rectangle 4"/>
            <p:cNvSpPr/>
            <p:nvPr/>
          </p:nvSpPr>
          <p:spPr>
            <a:xfrm>
              <a:off x="-6494582" y="1910981"/>
              <a:ext cx="2987377" cy="43578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2600" b="1" kern="1200" smtClean="0">
                  <a:latin typeface="Akzidenz-Grotesk Std Med"/>
                </a:rPr>
                <a:t>Does the safety of your Aquatic facility keep you up at night? </a:t>
              </a:r>
            </a:p>
            <a:p>
              <a:pPr lvl="0" algn="ctr" defTabSz="1377950">
                <a:lnSpc>
                  <a:spcPct val="90000"/>
                </a:lnSpc>
                <a:spcBef>
                  <a:spcPct val="0"/>
                </a:spcBef>
                <a:spcAft>
                  <a:spcPct val="35000"/>
                </a:spcAft>
              </a:pPr>
              <a:endParaRPr lang="en-US" sz="2600" b="1" kern="1200" smtClean="0">
                <a:latin typeface="Akzidenz-Grotesk Std Med"/>
              </a:endParaRPr>
            </a:p>
            <a:p>
              <a:pPr lvl="0" algn="ctr" defTabSz="1377950">
                <a:lnSpc>
                  <a:spcPct val="90000"/>
                </a:lnSpc>
                <a:spcBef>
                  <a:spcPct val="0"/>
                </a:spcBef>
                <a:spcAft>
                  <a:spcPct val="35000"/>
                </a:spcAft>
              </a:pPr>
              <a:r>
                <a:rPr lang="en-US" sz="2600" b="1" kern="1200" smtClean="0">
                  <a:latin typeface="Akzidenz-Grotesk Std Med"/>
                </a:rPr>
                <a:t>Are your guards at the top of their game? </a:t>
              </a:r>
              <a:endParaRPr lang="en-US" sz="2600" kern="1200">
                <a:latin typeface="Akzidenz-Grotesk Std Med"/>
              </a:endParaRPr>
            </a:p>
          </p:txBody>
        </p:sp>
      </p:grpSp>
    </p:spTree>
    <p:extLst>
      <p:ext uri="{BB962C8B-B14F-4D97-AF65-F5344CB8AC3E}">
        <p14:creationId xmlns:p14="http://schemas.microsoft.com/office/powerpoint/2010/main" val="3443610963"/>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0" y="0"/>
            <a:ext cx="8820443" cy="717452"/>
          </a:xfrm>
        </p:spPr>
        <p:txBody>
          <a:bodyPr>
            <a:normAutofit/>
          </a:bodyPr>
          <a:lstStyle/>
          <a:p>
            <a:r>
              <a:rPr lang="en-US" sz="3000" b="1" smtClean="0">
                <a:latin typeface="Akzidenz-Grotesk Std Med"/>
              </a:rPr>
              <a:t>Aquatic Examiner Service (AES) - Benefits</a:t>
            </a:r>
            <a:endParaRPr lang="en-US" sz="3000" b="1">
              <a:latin typeface="Akzidenz-Grotesk Std Med"/>
            </a:endParaRPr>
          </a:p>
        </p:txBody>
      </p:sp>
      <p:sp>
        <p:nvSpPr>
          <p:cNvPr id="8" name="TextBox 7"/>
          <p:cNvSpPr txBox="1"/>
          <p:nvPr/>
        </p:nvSpPr>
        <p:spPr>
          <a:xfrm>
            <a:off x="8550812" y="6736080"/>
            <a:ext cx="745588" cy="246221"/>
          </a:xfrm>
          <a:prstGeom prst="rect">
            <a:avLst/>
          </a:prstGeom>
          <a:noFill/>
        </p:spPr>
        <p:txBody>
          <a:bodyPr wrap="square" rtlCol="0">
            <a:spAutoFit/>
          </a:bodyPr>
          <a:lstStyle/>
          <a:p>
            <a:pPr algn="r"/>
            <a:r>
              <a:rPr lang="en-US" sz="1000" smtClean="0">
                <a:latin typeface="Akzidenz-Grotesk Std Regular" pitchFamily="2" charset="0"/>
              </a:rPr>
              <a:t>1</a:t>
            </a:r>
            <a:endParaRPr lang="en-US" sz="1000">
              <a:latin typeface="Akzidenz-Grotesk Std Regular" pitchFamily="2" charset="0"/>
            </a:endParaRPr>
          </a:p>
        </p:txBody>
      </p:sp>
      <p:sp>
        <p:nvSpPr>
          <p:cNvPr id="14" name="TextBox 13"/>
          <p:cNvSpPr txBox="1"/>
          <p:nvPr/>
        </p:nvSpPr>
        <p:spPr>
          <a:xfrm>
            <a:off x="5641148" y="948690"/>
            <a:ext cx="3179295" cy="4524315"/>
          </a:xfrm>
          <a:prstGeom prst="rect">
            <a:avLst/>
          </a:prstGeom>
          <a:noFill/>
        </p:spPr>
        <p:txBody>
          <a:bodyPr wrap="square" rtlCol="0">
            <a:spAutoFit/>
          </a:bodyPr>
          <a:lstStyle/>
          <a:p>
            <a:pPr algn="ctr" fontAlgn="base"/>
            <a:r>
              <a:rPr lang="en-US" sz="1600" b="1" u="sng" smtClean="0">
                <a:solidFill>
                  <a:schemeClr val="tx1">
                    <a:lumMod val="60000"/>
                    <a:lumOff val="40000"/>
                  </a:schemeClr>
                </a:solidFill>
                <a:latin typeface="Akzidenz-Grotesk Std Med"/>
                <a:ea typeface="Times New Roman" pitchFamily="18" charset="0"/>
                <a:cs typeface="Times New Roman" pitchFamily="18" charset="0"/>
              </a:rPr>
              <a:t>Bottom-line</a:t>
            </a:r>
            <a:r>
              <a:rPr lang="en-US" sz="1600" b="1" smtClean="0">
                <a:solidFill>
                  <a:schemeClr val="tx1">
                    <a:lumMod val="60000"/>
                    <a:lumOff val="40000"/>
                  </a:schemeClr>
                </a:solidFill>
                <a:latin typeface="Akzidenz-Grotesk Std Med"/>
                <a:ea typeface="Times New Roman" pitchFamily="18" charset="0"/>
                <a:cs typeface="Times New Roman" pitchFamily="18" charset="0"/>
              </a:rPr>
              <a:t>: </a:t>
            </a:r>
          </a:p>
          <a:p>
            <a:pPr algn="ctr" fontAlgn="base"/>
            <a:endParaRPr lang="en-US" sz="1600" b="1" smtClean="0">
              <a:latin typeface="Akzidenz-Grotesk Std Med"/>
              <a:ea typeface="Times New Roman" pitchFamily="18" charset="0"/>
              <a:cs typeface="Times New Roman" pitchFamily="18" charset="0"/>
            </a:endParaRPr>
          </a:p>
          <a:p>
            <a:pPr fontAlgn="base">
              <a:buClr>
                <a:srgbClr val="FF0000"/>
              </a:buClr>
            </a:pPr>
            <a:r>
              <a:rPr lang="en-US" sz="1600" b="1" smtClean="0">
                <a:solidFill>
                  <a:schemeClr val="tx1">
                    <a:lumMod val="60000"/>
                    <a:lumOff val="40000"/>
                  </a:schemeClr>
                </a:solidFill>
                <a:latin typeface="Akzidenz-Grotesk Std Med"/>
              </a:rPr>
              <a:t>The Red Cross AES program goes above and beyond just relying on a health inspection or a “self audit” – it includes unannounced visits, live </a:t>
            </a:r>
            <a:br>
              <a:rPr lang="en-US" sz="1600" b="1" smtClean="0">
                <a:solidFill>
                  <a:schemeClr val="tx1">
                    <a:lumMod val="60000"/>
                    <a:lumOff val="40000"/>
                  </a:schemeClr>
                </a:solidFill>
                <a:latin typeface="Akzidenz-Grotesk Std Med"/>
              </a:rPr>
            </a:br>
            <a:r>
              <a:rPr lang="en-US" sz="1600" b="1" smtClean="0">
                <a:solidFill>
                  <a:schemeClr val="tx1">
                    <a:lumMod val="60000"/>
                    <a:lumOff val="40000"/>
                  </a:schemeClr>
                </a:solidFill>
                <a:latin typeface="Akzidenz-Grotesk Std Med"/>
              </a:rPr>
              <a:t>drills and dedicated strategic  account executive support.</a:t>
            </a:r>
          </a:p>
          <a:p>
            <a:pPr fontAlgn="base">
              <a:buClr>
                <a:srgbClr val="FF0000"/>
              </a:buClr>
              <a:buFont typeface="Wingdings" pitchFamily="2" charset="2"/>
              <a:buChar char="§"/>
            </a:pPr>
            <a:endParaRPr lang="en-US" sz="1600" b="1" smtClean="0">
              <a:solidFill>
                <a:schemeClr val="tx1">
                  <a:lumMod val="60000"/>
                  <a:lumOff val="40000"/>
                </a:schemeClr>
              </a:solidFill>
              <a:latin typeface="Akzidenz-Grotesk Std Med"/>
            </a:endParaRPr>
          </a:p>
          <a:p>
            <a:pPr fontAlgn="base"/>
            <a:r>
              <a:rPr lang="en-US" sz="1600" b="1" smtClean="0">
                <a:solidFill>
                  <a:schemeClr val="tx1">
                    <a:lumMod val="60000"/>
                    <a:lumOff val="40000"/>
                  </a:schemeClr>
                </a:solidFill>
                <a:latin typeface="Akzidenz-Grotesk Std Med"/>
                <a:ea typeface="Times New Roman" pitchFamily="18" charset="0"/>
                <a:cs typeface="Times New Roman" pitchFamily="18" charset="0"/>
              </a:rPr>
              <a:t>Teaming with the Red Cross enhances your BSA programs by making your scouts feel more secure, safer, and happier as a direct result of having </a:t>
            </a:r>
            <a:r>
              <a:rPr lang="en-US" sz="1600" b="1" smtClean="0">
                <a:solidFill>
                  <a:schemeClr val="tx1">
                    <a:lumMod val="60000"/>
                    <a:lumOff val="40000"/>
                  </a:schemeClr>
                </a:solidFill>
                <a:latin typeface="Akzidenz-Grotesk Std Med"/>
              </a:rPr>
              <a:t>a top-of-the-line aquatics operation!</a:t>
            </a:r>
          </a:p>
          <a:p>
            <a:endParaRPr lang="en-US" sz="1600">
              <a:latin typeface="Akzidenz-Grotesk Std Med"/>
            </a:endParaRPr>
          </a:p>
        </p:txBody>
      </p:sp>
      <p:graphicFrame>
        <p:nvGraphicFramePr>
          <p:cNvPr id="12" name="Diagram 11"/>
          <p:cNvGraphicFramePr/>
          <p:nvPr>
            <p:extLst>
              <p:ext uri="{D42A27DB-BD31-4B8C-83A1-F6EECF244321}">
                <p14:modId xmlns:p14="http://schemas.microsoft.com/office/powerpoint/2010/main" val="2635884365"/>
              </p:ext>
            </p:extLst>
          </p:nvPr>
        </p:nvGraphicFramePr>
        <p:xfrm>
          <a:off x="159658" y="1320787"/>
          <a:ext cx="5242335" cy="4354287"/>
        </p:xfrm>
        <a:graphic>
          <a:graphicData uri="http://schemas.openxmlformats.org/drawingml/2006/diagram">
            <dgm:relIds xmlns:dgm="http://schemas.openxmlformats.org/drawingml/2006/diagram" r:dm="rId3" r:lo="rId4" r:qs="rId5" r:cs="rId6"/>
          </a:graphicData>
        </a:graphic>
      </p:graphicFrame>
    </p:spTree>
    <p:extLst>
      <p:ext uri="{BB962C8B-B14F-4D97-AF65-F5344CB8AC3E}">
        <p14:creationId xmlns:p14="http://schemas.microsoft.com/office/powerpoint/2010/main" val="3443610963"/>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0"/>
            <a:ext cx="8229600" cy="900332"/>
          </a:xfrm>
        </p:spPr>
        <p:txBody>
          <a:bodyPr>
            <a:normAutofit/>
          </a:bodyPr>
          <a:lstStyle/>
          <a:p>
            <a:r>
              <a:rPr lang="en-US" sz="3000" b="1" smtClean="0">
                <a:latin typeface="Akzidenz-Grotesk Std Med"/>
              </a:rPr>
              <a:t>AES - Component Overview</a:t>
            </a:r>
            <a:endParaRPr lang="en-US" sz="3000" b="1">
              <a:latin typeface="Akzidenz-Grotesk Std Med"/>
            </a:endParaRPr>
          </a:p>
        </p:txBody>
      </p:sp>
      <p:graphicFrame>
        <p:nvGraphicFramePr>
          <p:cNvPr id="5" name="Table 4"/>
          <p:cNvGraphicFramePr>
            <a:graphicFrameLocks noGrp="1"/>
          </p:cNvGraphicFramePr>
          <p:nvPr>
            <p:extLst>
              <p:ext uri="{D42A27DB-BD31-4B8C-83A1-F6EECF244321}">
                <p14:modId xmlns:p14="http://schemas.microsoft.com/office/powerpoint/2010/main" val="2408150812"/>
              </p:ext>
            </p:extLst>
          </p:nvPr>
        </p:nvGraphicFramePr>
        <p:xfrm>
          <a:off x="248576" y="1182396"/>
          <a:ext cx="8664604" cy="3847985"/>
        </p:xfrm>
        <a:graphic>
          <a:graphicData uri="http://schemas.openxmlformats.org/drawingml/2006/table">
            <a:tbl>
              <a:tblPr firstRow="1" bandRow="1">
                <a:tableStyleId>{85BE263C-DBD7-4A20-BB59-AAB30ACAA65A}</a:tableStyleId>
              </a:tblPr>
              <a:tblGrid>
                <a:gridCol w="1660149"/>
                <a:gridCol w="1269481"/>
                <a:gridCol w="1455938"/>
                <a:gridCol w="1633491"/>
                <a:gridCol w="1308331"/>
                <a:gridCol w="1337214"/>
              </a:tblGrid>
              <a:tr h="774154">
                <a:tc>
                  <a:txBody>
                    <a:bodyPr/>
                    <a:lstStyle/>
                    <a:p>
                      <a:pPr algn="ctr"/>
                      <a:r>
                        <a:rPr lang="en-US" sz="1100" smtClean="0">
                          <a:latin typeface="Akzidenz-Grotesk Std Med"/>
                          <a:cs typeface="Arial" pitchFamily="34" charset="0"/>
                        </a:rPr>
                        <a:t>Components Included</a:t>
                      </a:r>
                      <a:endParaRPr lang="en-US" sz="1100">
                        <a:solidFill>
                          <a:schemeClr val="tx1"/>
                        </a:solidFill>
                        <a:latin typeface="Akzidenz-Grotesk Std Med"/>
                        <a:cs typeface="Arial" pitchFamily="34" charset="0"/>
                      </a:endParaRPr>
                    </a:p>
                  </a:txBody>
                  <a:tcPr marT="81280" marB="81280">
                    <a:solidFill>
                      <a:srgbClr val="FF0000"/>
                    </a:solidFill>
                  </a:tcPr>
                </a:tc>
                <a:tc>
                  <a:txBody>
                    <a:bodyPr/>
                    <a:lstStyle/>
                    <a:p>
                      <a:pPr algn="ctr"/>
                      <a:r>
                        <a:rPr lang="en-US" sz="1100" smtClean="0">
                          <a:latin typeface="Akzidenz-Grotesk Std Med"/>
                          <a:cs typeface="Arial" pitchFamily="34" charset="0"/>
                        </a:rPr>
                        <a:t>Single Pool </a:t>
                      </a:r>
                    </a:p>
                    <a:p>
                      <a:pPr algn="ctr"/>
                      <a:r>
                        <a:rPr lang="en-US" sz="1100" smtClean="0">
                          <a:latin typeface="Akzidenz-Grotesk Std Med"/>
                          <a:cs typeface="Arial" pitchFamily="34" charset="0"/>
                        </a:rPr>
                        <a:t>Site</a:t>
                      </a:r>
                      <a:endParaRPr lang="en-US" sz="1100">
                        <a:solidFill>
                          <a:schemeClr val="tx1"/>
                        </a:solidFill>
                        <a:latin typeface="Akzidenz-Grotesk Std Med"/>
                        <a:cs typeface="Arial" pitchFamily="34" charset="0"/>
                      </a:endParaRPr>
                    </a:p>
                  </a:txBody>
                  <a:tcPr marT="81280" marB="81280">
                    <a:solidFill>
                      <a:srgbClr val="FF0000"/>
                    </a:solidFill>
                  </a:tcPr>
                </a:tc>
                <a:tc>
                  <a:txBody>
                    <a:bodyPr/>
                    <a:lstStyle/>
                    <a:p>
                      <a:pPr algn="ctr"/>
                      <a:r>
                        <a:rPr lang="en-US" sz="1100" smtClean="0">
                          <a:latin typeface="Akzidenz-Grotesk Std Med"/>
                          <a:cs typeface="Arial" pitchFamily="34" charset="0"/>
                        </a:rPr>
                        <a:t>Multi Pool </a:t>
                      </a:r>
                    </a:p>
                    <a:p>
                      <a:pPr algn="ctr"/>
                      <a:r>
                        <a:rPr lang="en-US" sz="1100" smtClean="0">
                          <a:latin typeface="Akzidenz-Grotesk Std Med"/>
                          <a:cs typeface="Arial" pitchFamily="34" charset="0"/>
                        </a:rPr>
                        <a:t>(3</a:t>
                      </a:r>
                      <a:r>
                        <a:rPr lang="en-US" sz="1100" baseline="0" smtClean="0">
                          <a:latin typeface="Akzidenz-Grotesk Std Med"/>
                          <a:cs typeface="Arial" pitchFamily="34" charset="0"/>
                        </a:rPr>
                        <a:t> site max)</a:t>
                      </a:r>
                      <a:endParaRPr lang="en-US" sz="1100">
                        <a:solidFill>
                          <a:schemeClr val="tx1"/>
                        </a:solidFill>
                        <a:latin typeface="Akzidenz-Grotesk Std Med"/>
                        <a:cs typeface="Arial" pitchFamily="34" charset="0"/>
                      </a:endParaRPr>
                    </a:p>
                  </a:txBody>
                  <a:tcPr marT="81280" marB="81280">
                    <a:solidFill>
                      <a:srgbClr val="FF0000"/>
                    </a:solidFill>
                  </a:tcPr>
                </a:tc>
                <a:tc>
                  <a:txBody>
                    <a:bodyPr/>
                    <a:lstStyle/>
                    <a:p>
                      <a:pPr algn="ctr"/>
                      <a:r>
                        <a:rPr lang="en-US" sz="1100" smtClean="0">
                          <a:latin typeface="Akzidenz-Grotesk Std Med"/>
                          <a:cs typeface="Arial" pitchFamily="34" charset="0"/>
                        </a:rPr>
                        <a:t>Multi Pool</a:t>
                      </a:r>
                    </a:p>
                    <a:p>
                      <a:pPr algn="ctr"/>
                      <a:r>
                        <a:rPr lang="en-US" sz="1100" smtClean="0">
                          <a:latin typeface="Akzidenz-Grotesk Std Med"/>
                          <a:cs typeface="Arial" pitchFamily="34" charset="0"/>
                        </a:rPr>
                        <a:t>&gt;</a:t>
                      </a:r>
                      <a:r>
                        <a:rPr lang="en-US" sz="1100" baseline="0" smtClean="0">
                          <a:latin typeface="Akzidenz-Grotesk Std Med"/>
                          <a:cs typeface="Arial" pitchFamily="34" charset="0"/>
                        </a:rPr>
                        <a:t> 3 Sites</a:t>
                      </a:r>
                      <a:endParaRPr lang="en-US" sz="1100">
                        <a:solidFill>
                          <a:schemeClr val="tx1"/>
                        </a:solidFill>
                        <a:latin typeface="Akzidenz-Grotesk Std Med"/>
                        <a:cs typeface="Arial" pitchFamily="34" charset="0"/>
                      </a:endParaRPr>
                    </a:p>
                  </a:txBody>
                  <a:tcPr marT="81280" marB="81280">
                    <a:solidFill>
                      <a:srgbClr val="FF0000"/>
                    </a:solidFill>
                  </a:tcPr>
                </a:tc>
                <a:tc>
                  <a:txBody>
                    <a:bodyPr/>
                    <a:lstStyle/>
                    <a:p>
                      <a:pPr algn="ctr"/>
                      <a:r>
                        <a:rPr lang="en-US" sz="1100" smtClean="0">
                          <a:latin typeface="Akzidenz-Grotesk Std Med"/>
                          <a:cs typeface="Arial" pitchFamily="34" charset="0"/>
                        </a:rPr>
                        <a:t>Waterfront</a:t>
                      </a:r>
                      <a:endParaRPr lang="en-US" sz="1100">
                        <a:solidFill>
                          <a:schemeClr val="tx1"/>
                        </a:solidFill>
                        <a:latin typeface="Akzidenz-Grotesk Std Med"/>
                        <a:cs typeface="Arial" pitchFamily="34" charset="0"/>
                      </a:endParaRPr>
                    </a:p>
                  </a:txBody>
                  <a:tcPr marT="81280" marB="81280">
                    <a:solidFill>
                      <a:srgbClr val="FF0000"/>
                    </a:solidFill>
                  </a:tcPr>
                </a:tc>
                <a:tc>
                  <a:txBody>
                    <a:bodyPr/>
                    <a:lstStyle/>
                    <a:p>
                      <a:pPr algn="ctr"/>
                      <a:r>
                        <a:rPr lang="en-US" sz="1100" smtClean="0">
                          <a:latin typeface="Akzidenz-Grotesk Std Med"/>
                          <a:cs typeface="Arial" pitchFamily="34" charset="0"/>
                        </a:rPr>
                        <a:t>Explorer</a:t>
                      </a:r>
                      <a:r>
                        <a:rPr lang="en-US" sz="1100" baseline="0" smtClean="0">
                          <a:latin typeface="Akzidenz-Grotesk Std Med"/>
                          <a:cs typeface="Arial" pitchFamily="34" charset="0"/>
                        </a:rPr>
                        <a:t> Package</a:t>
                      </a:r>
                      <a:endParaRPr lang="en-US" sz="1100">
                        <a:solidFill>
                          <a:schemeClr val="tx1"/>
                        </a:solidFill>
                        <a:latin typeface="Akzidenz-Grotesk Std Med"/>
                        <a:cs typeface="Arial" pitchFamily="34" charset="0"/>
                      </a:endParaRPr>
                    </a:p>
                  </a:txBody>
                  <a:tcPr marT="81280" marB="81280">
                    <a:solidFill>
                      <a:srgbClr val="FF0000"/>
                    </a:solidFill>
                  </a:tcPr>
                </a:tc>
              </a:tr>
              <a:tr h="676071">
                <a:tc>
                  <a:txBody>
                    <a:bodyPr/>
                    <a:lstStyle/>
                    <a:p>
                      <a:pPr algn="ctr"/>
                      <a:r>
                        <a:rPr lang="en-US" sz="1100" b="1" smtClean="0">
                          <a:latin typeface="Akzidenz-Grotesk Std Med"/>
                          <a:cs typeface="Arial" pitchFamily="34" charset="0"/>
                        </a:rPr>
                        <a:t>Assessment  &amp; Report</a:t>
                      </a:r>
                      <a:endParaRPr lang="en-US" sz="1100" b="1">
                        <a:latin typeface="Akzidenz-Grotesk Std Med"/>
                        <a:cs typeface="Arial" pitchFamily="34" charset="0"/>
                      </a:endParaRPr>
                    </a:p>
                  </a:txBody>
                  <a:tcPr marT="81280" marB="81280"/>
                </a:tc>
                <a:tc>
                  <a:txBody>
                    <a:bodyPr/>
                    <a:lstStyle/>
                    <a:p>
                      <a:pPr algn="ctr">
                        <a:buFont typeface="Wingdings" pitchFamily="2" charset="2"/>
                        <a:buNone/>
                      </a:pPr>
                      <a:endParaRPr lang="en-US" sz="1100">
                        <a:latin typeface="Akzidenz-Grotesk Std Med"/>
                        <a:cs typeface="Arial" pitchFamily="34" charset="0"/>
                      </a:endParaRPr>
                    </a:p>
                  </a:txBody>
                  <a:tcPr marT="81280" marB="81280"/>
                </a:tc>
                <a:tc>
                  <a:txBody>
                    <a:bodyPr/>
                    <a:lstStyle/>
                    <a:p>
                      <a:pPr algn="ctr"/>
                      <a:endParaRPr lang="en-US" sz="1100">
                        <a:latin typeface="Akzidenz-Grotesk Std Med"/>
                        <a:cs typeface="Arial" pitchFamily="34" charset="0"/>
                      </a:endParaRPr>
                    </a:p>
                  </a:txBody>
                  <a:tcPr marT="81280" marB="81280"/>
                </a:tc>
                <a:tc>
                  <a:txBody>
                    <a:bodyPr/>
                    <a:lstStyle/>
                    <a:p>
                      <a:pPr algn="ctr"/>
                      <a:endParaRPr lang="en-US" sz="1100">
                        <a:latin typeface="Akzidenz-Grotesk Std Med"/>
                        <a:cs typeface="Arial" pitchFamily="34" charset="0"/>
                      </a:endParaRPr>
                    </a:p>
                  </a:txBody>
                  <a:tcPr marT="81280" marB="81280"/>
                </a:tc>
                <a:tc>
                  <a:txBody>
                    <a:bodyPr/>
                    <a:lstStyle/>
                    <a:p>
                      <a:pPr algn="ctr"/>
                      <a:endParaRPr lang="en-US" sz="1100">
                        <a:latin typeface="Akzidenz-Grotesk Std Med"/>
                        <a:cs typeface="Arial" pitchFamily="34" charset="0"/>
                      </a:endParaRPr>
                    </a:p>
                  </a:txBody>
                  <a:tcPr marT="81280" marB="81280"/>
                </a:tc>
                <a:tc>
                  <a:txBody>
                    <a:bodyPr/>
                    <a:lstStyle/>
                    <a:p>
                      <a:pPr algn="ctr"/>
                      <a:endParaRPr lang="en-US" sz="1100">
                        <a:latin typeface="Akzidenz-Grotesk Std Med"/>
                        <a:cs typeface="Arial" pitchFamily="34" charset="0"/>
                      </a:endParaRPr>
                    </a:p>
                  </a:txBody>
                  <a:tcPr marT="81280" marB="81280"/>
                </a:tc>
              </a:tr>
              <a:tr h="772160">
                <a:tc>
                  <a:txBody>
                    <a:bodyPr/>
                    <a:lstStyle/>
                    <a:p>
                      <a:pPr algn="ctr"/>
                      <a:endParaRPr lang="en-US" sz="1100" b="1">
                        <a:latin typeface="Akzidenz-Grotesk Std Med"/>
                        <a:cs typeface="Arial" pitchFamily="34" charset="0"/>
                      </a:endParaRPr>
                    </a:p>
                  </a:txBody>
                  <a:tcPr marT="81280" marB="81280"/>
                </a:tc>
                <a:tc>
                  <a:txBody>
                    <a:bodyPr/>
                    <a:lstStyle/>
                    <a:p>
                      <a:pPr algn="ctr"/>
                      <a:r>
                        <a:rPr lang="en-US" sz="1100" smtClean="0">
                          <a:latin typeface="Akzidenz-Grotesk Std Med"/>
                          <a:cs typeface="Arial" pitchFamily="34" charset="0"/>
                        </a:rPr>
                        <a:t>Submit information or In-person</a:t>
                      </a:r>
                      <a:endParaRPr lang="en-US" sz="1100">
                        <a:latin typeface="Akzidenz-Grotesk Std Med"/>
                        <a:cs typeface="Arial" pitchFamily="34" charset="0"/>
                      </a:endParaRPr>
                    </a:p>
                  </a:txBody>
                  <a:tcPr marT="81280" marB="81280"/>
                </a:tc>
                <a:tc>
                  <a:txBody>
                    <a:bodyPr/>
                    <a:lstStyle/>
                    <a:p>
                      <a:pPr marL="0" marR="0" indent="0" algn="ctr" defTabSz="457200" rtl="0" eaLnBrk="1" fontAlgn="auto" latinLnBrk="0" hangingPunct="1">
                        <a:lnSpc>
                          <a:spcPct val="100000"/>
                        </a:lnSpc>
                        <a:spcBef>
                          <a:spcPct val="0"/>
                        </a:spcBef>
                        <a:spcAft>
                          <a:spcPct val="0"/>
                        </a:spcAft>
                        <a:buClrTx/>
                        <a:buSzTx/>
                        <a:buFontTx/>
                        <a:buNone/>
                        <a:defRPr/>
                      </a:pPr>
                      <a:r>
                        <a:rPr lang="en-US" sz="1100" smtClean="0">
                          <a:latin typeface="Akzidenz-Grotesk Std Med"/>
                          <a:cs typeface="Arial" pitchFamily="34" charset="0"/>
                        </a:rPr>
                        <a:t>Submit</a:t>
                      </a:r>
                      <a:r>
                        <a:rPr lang="en-US" sz="1100" baseline="0" smtClean="0">
                          <a:latin typeface="Akzidenz-Grotesk Std Med"/>
                          <a:cs typeface="Arial" pitchFamily="34" charset="0"/>
                        </a:rPr>
                        <a:t> information </a:t>
                      </a:r>
                      <a:r>
                        <a:rPr lang="en-US" sz="1100" smtClean="0">
                          <a:latin typeface="Akzidenz-Grotesk Std Med"/>
                          <a:cs typeface="Arial" pitchFamily="34" charset="0"/>
                        </a:rPr>
                        <a:t>or In-person</a:t>
                      </a:r>
                    </a:p>
                    <a:p>
                      <a:pPr algn="ctr"/>
                      <a:endParaRPr lang="en-US" sz="1100">
                        <a:latin typeface="Akzidenz-Grotesk Std Med"/>
                        <a:cs typeface="Arial" pitchFamily="34" charset="0"/>
                      </a:endParaRPr>
                    </a:p>
                  </a:txBody>
                  <a:tcPr marT="81280" marB="81280"/>
                </a:tc>
                <a:tc>
                  <a:txBody>
                    <a:bodyPr/>
                    <a:lstStyle/>
                    <a:p>
                      <a:pPr algn="ctr"/>
                      <a:r>
                        <a:rPr lang="en-US" sz="1100" smtClean="0">
                          <a:latin typeface="Akzidenz-Grotesk Std Med"/>
                          <a:cs typeface="Arial" pitchFamily="34" charset="0"/>
                        </a:rPr>
                        <a:t>In-person recommended</a:t>
                      </a:r>
                    </a:p>
                  </a:txBody>
                  <a:tcPr marT="81280" marB="81280"/>
                </a:tc>
                <a:tc>
                  <a:txBody>
                    <a:bodyPr/>
                    <a:lstStyle/>
                    <a:p>
                      <a:pPr algn="ctr"/>
                      <a:r>
                        <a:rPr lang="en-US" sz="1100" smtClean="0">
                          <a:latin typeface="Akzidenz-Grotesk Std Med"/>
                          <a:cs typeface="Arial" pitchFamily="34" charset="0"/>
                        </a:rPr>
                        <a:t>In-person</a:t>
                      </a:r>
                      <a:r>
                        <a:rPr lang="en-US" sz="1100" baseline="0" smtClean="0">
                          <a:latin typeface="Akzidenz-Grotesk Std Med"/>
                          <a:cs typeface="Arial" pitchFamily="34" charset="0"/>
                        </a:rPr>
                        <a:t> recommended for new clients</a:t>
                      </a:r>
                      <a:endParaRPr lang="en-US" sz="1100">
                        <a:latin typeface="Akzidenz-Grotesk Std Med"/>
                        <a:cs typeface="Arial" pitchFamily="34" charset="0"/>
                      </a:endParaRPr>
                    </a:p>
                  </a:txBody>
                  <a:tcPr marT="81280" marB="81280"/>
                </a:tc>
                <a:tc>
                  <a:txBody>
                    <a:bodyPr/>
                    <a:lstStyle/>
                    <a:p>
                      <a:pPr algn="ctr"/>
                      <a:r>
                        <a:rPr lang="en-US" sz="1100" smtClean="0">
                          <a:latin typeface="Akzidenz-Grotesk Std Med"/>
                          <a:cs typeface="Arial" pitchFamily="34" charset="0"/>
                        </a:rPr>
                        <a:t>In-person</a:t>
                      </a:r>
                      <a:r>
                        <a:rPr lang="en-US" sz="1100" baseline="0" smtClean="0">
                          <a:latin typeface="Akzidenz-Grotesk Std Med"/>
                          <a:cs typeface="Arial" pitchFamily="34" charset="0"/>
                        </a:rPr>
                        <a:t> only</a:t>
                      </a:r>
                      <a:endParaRPr lang="en-US" sz="1100">
                        <a:latin typeface="Akzidenz-Grotesk Std Med"/>
                        <a:cs typeface="Arial" pitchFamily="34" charset="0"/>
                      </a:endParaRPr>
                    </a:p>
                  </a:txBody>
                  <a:tcPr marT="81280" marB="81280"/>
                </a:tc>
              </a:tr>
              <a:tr h="975360">
                <a:tc>
                  <a:txBody>
                    <a:bodyPr/>
                    <a:lstStyle/>
                    <a:p>
                      <a:pPr algn="ctr"/>
                      <a:r>
                        <a:rPr lang="en-US" sz="1100" b="1" smtClean="0">
                          <a:latin typeface="Akzidenz-Grotesk Std Med"/>
                          <a:cs typeface="Arial" pitchFamily="34" charset="0"/>
                        </a:rPr>
                        <a:t>Unannounced Site Visits</a:t>
                      </a:r>
                      <a:endParaRPr lang="en-US" sz="1100" b="1">
                        <a:latin typeface="Akzidenz-Grotesk Std Med"/>
                        <a:cs typeface="Arial" pitchFamily="34" charset="0"/>
                      </a:endParaRPr>
                    </a:p>
                  </a:txBody>
                  <a:tcPr marT="81280" marB="81280"/>
                </a:tc>
                <a:tc>
                  <a:txBody>
                    <a:bodyPr/>
                    <a:lstStyle/>
                    <a:p>
                      <a:pPr marL="0" marR="0" indent="0" algn="ctr" defTabSz="914400" rtl="0" eaLnBrk="1" fontAlgn="auto" latinLnBrk="0" hangingPunct="1">
                        <a:lnSpc>
                          <a:spcPct val="100000"/>
                        </a:lnSpc>
                        <a:spcBef>
                          <a:spcPct val="0"/>
                        </a:spcBef>
                        <a:spcAft>
                          <a:spcPct val="0"/>
                        </a:spcAft>
                        <a:buClrTx/>
                        <a:buSzTx/>
                        <a:buFontTx/>
                        <a:buNone/>
                        <a:defRPr/>
                      </a:pPr>
                      <a:r>
                        <a:rPr lang="en-US" sz="1100" smtClean="0">
                          <a:latin typeface="Akzidenz-Grotesk Std Med"/>
                          <a:cs typeface="Arial" pitchFamily="34" charset="0"/>
                        </a:rPr>
                        <a:t>Choice</a:t>
                      </a:r>
                      <a:r>
                        <a:rPr lang="en-US" sz="1100" baseline="0" smtClean="0">
                          <a:latin typeface="Akzidenz-Grotesk Std Med"/>
                          <a:cs typeface="Arial" pitchFamily="34" charset="0"/>
                        </a:rPr>
                        <a:t> :</a:t>
                      </a:r>
                    </a:p>
                    <a:p>
                      <a:pPr marL="0" marR="0" indent="0" algn="ctr" defTabSz="914400" rtl="0" eaLnBrk="1" fontAlgn="auto" latinLnBrk="0" hangingPunct="1">
                        <a:lnSpc>
                          <a:spcPct val="100000"/>
                        </a:lnSpc>
                        <a:spcBef>
                          <a:spcPct val="0"/>
                        </a:spcBef>
                        <a:spcAft>
                          <a:spcPct val="0"/>
                        </a:spcAft>
                        <a:buClrTx/>
                        <a:buSzTx/>
                        <a:buFontTx/>
                        <a:buNone/>
                        <a:defRPr/>
                      </a:pPr>
                      <a:r>
                        <a:rPr lang="en-US" sz="1100" baseline="0" smtClean="0">
                          <a:latin typeface="Akzidenz-Grotesk Std Med"/>
                          <a:cs typeface="Arial" pitchFamily="34" charset="0"/>
                        </a:rPr>
                        <a:t> 2, 3 or 4 per season</a:t>
                      </a:r>
                      <a:endParaRPr lang="en-US" sz="1100" smtClean="0">
                        <a:latin typeface="Akzidenz-Grotesk Std Med"/>
                        <a:cs typeface="Arial" pitchFamily="34" charset="0"/>
                      </a:endParaRPr>
                    </a:p>
                    <a:p>
                      <a:endParaRPr lang="en-US" sz="1100">
                        <a:latin typeface="Akzidenz-Grotesk Std Med"/>
                        <a:cs typeface="Arial" pitchFamily="34" charset="0"/>
                      </a:endParaRPr>
                    </a:p>
                  </a:txBody>
                  <a:tcPr marT="81280" marB="81280"/>
                </a:tc>
                <a:tc>
                  <a:txBody>
                    <a:bodyPr/>
                    <a:lstStyle/>
                    <a:p>
                      <a:pPr marL="0" marR="0" indent="0" algn="ctr" defTabSz="914400" rtl="0" eaLnBrk="1" fontAlgn="auto" latinLnBrk="0" hangingPunct="1">
                        <a:lnSpc>
                          <a:spcPct val="100000"/>
                        </a:lnSpc>
                        <a:spcBef>
                          <a:spcPct val="0"/>
                        </a:spcBef>
                        <a:spcAft>
                          <a:spcPct val="0"/>
                        </a:spcAft>
                        <a:buClrTx/>
                        <a:buSzTx/>
                        <a:buFontTx/>
                        <a:buNone/>
                        <a:defRPr/>
                      </a:pPr>
                      <a:r>
                        <a:rPr lang="en-US" sz="1100" smtClean="0">
                          <a:latin typeface="Akzidenz-Grotesk Std Med"/>
                          <a:cs typeface="Arial" pitchFamily="34" charset="0"/>
                        </a:rPr>
                        <a:t>Choice</a:t>
                      </a:r>
                      <a:r>
                        <a:rPr lang="en-US" sz="1100" baseline="0" smtClean="0">
                          <a:latin typeface="Akzidenz-Grotesk Std Med"/>
                          <a:cs typeface="Arial" pitchFamily="34" charset="0"/>
                        </a:rPr>
                        <a:t> :</a:t>
                      </a:r>
                    </a:p>
                    <a:p>
                      <a:pPr marL="0" marR="0" indent="0" algn="ctr" defTabSz="914400" rtl="0" eaLnBrk="1" fontAlgn="auto" latinLnBrk="0" hangingPunct="1">
                        <a:lnSpc>
                          <a:spcPct val="100000"/>
                        </a:lnSpc>
                        <a:spcBef>
                          <a:spcPct val="0"/>
                        </a:spcBef>
                        <a:spcAft>
                          <a:spcPct val="0"/>
                        </a:spcAft>
                        <a:buClrTx/>
                        <a:buSzTx/>
                        <a:buFontTx/>
                        <a:buNone/>
                        <a:defRPr/>
                      </a:pPr>
                      <a:r>
                        <a:rPr lang="en-US" sz="1100" baseline="0" smtClean="0">
                          <a:latin typeface="Akzidenz-Grotesk Std Med"/>
                          <a:cs typeface="Arial" pitchFamily="34" charset="0"/>
                        </a:rPr>
                        <a:t> 2, 3 or 4 per season</a:t>
                      </a:r>
                      <a:endParaRPr lang="en-US" sz="1100" smtClean="0">
                        <a:latin typeface="Akzidenz-Grotesk Std Med"/>
                        <a:cs typeface="Arial" pitchFamily="34" charset="0"/>
                      </a:endParaRPr>
                    </a:p>
                    <a:p>
                      <a:pPr algn="ctr"/>
                      <a:endParaRPr lang="en-US" sz="1100">
                        <a:latin typeface="Akzidenz-Grotesk Std Med"/>
                        <a:cs typeface="Arial" pitchFamily="34" charset="0"/>
                      </a:endParaRPr>
                    </a:p>
                  </a:txBody>
                  <a:tcPr marT="81280" marB="81280"/>
                </a:tc>
                <a:tc>
                  <a:txBody>
                    <a:bodyPr/>
                    <a:lstStyle/>
                    <a:p>
                      <a:pPr marL="0" marR="0" indent="0" algn="ctr" defTabSz="914400" rtl="0" eaLnBrk="1" fontAlgn="auto" latinLnBrk="0" hangingPunct="1">
                        <a:lnSpc>
                          <a:spcPct val="100000"/>
                        </a:lnSpc>
                        <a:spcBef>
                          <a:spcPct val="0"/>
                        </a:spcBef>
                        <a:spcAft>
                          <a:spcPct val="0"/>
                        </a:spcAft>
                        <a:buClrTx/>
                        <a:buSzTx/>
                        <a:buFontTx/>
                        <a:buNone/>
                        <a:defRPr/>
                      </a:pPr>
                      <a:r>
                        <a:rPr lang="en-US" sz="1100" smtClean="0">
                          <a:latin typeface="Akzidenz-Grotesk Std Med"/>
                          <a:cs typeface="Arial" pitchFamily="34" charset="0"/>
                        </a:rPr>
                        <a:t>Choice</a:t>
                      </a:r>
                      <a:r>
                        <a:rPr lang="en-US" sz="1100" baseline="0" smtClean="0">
                          <a:latin typeface="Akzidenz-Grotesk Std Med"/>
                          <a:cs typeface="Arial" pitchFamily="34" charset="0"/>
                        </a:rPr>
                        <a:t> :</a:t>
                      </a:r>
                    </a:p>
                    <a:p>
                      <a:pPr marL="0" marR="0" indent="0" algn="ctr" defTabSz="914400" rtl="0" eaLnBrk="1" fontAlgn="auto" latinLnBrk="0" hangingPunct="1">
                        <a:lnSpc>
                          <a:spcPct val="100000"/>
                        </a:lnSpc>
                        <a:spcBef>
                          <a:spcPct val="0"/>
                        </a:spcBef>
                        <a:spcAft>
                          <a:spcPct val="0"/>
                        </a:spcAft>
                        <a:buClrTx/>
                        <a:buSzTx/>
                        <a:buFontTx/>
                        <a:buNone/>
                        <a:defRPr/>
                      </a:pPr>
                      <a:r>
                        <a:rPr lang="en-US" sz="1100" baseline="0" smtClean="0">
                          <a:latin typeface="Akzidenz-Grotesk Std Med"/>
                          <a:cs typeface="Arial" pitchFamily="34" charset="0"/>
                        </a:rPr>
                        <a:t> 2, 3 or 4 per season</a:t>
                      </a:r>
                      <a:endParaRPr lang="en-US" sz="1100" smtClean="0">
                        <a:latin typeface="Akzidenz-Grotesk Std Med"/>
                        <a:cs typeface="Arial" pitchFamily="34" charset="0"/>
                      </a:endParaRPr>
                    </a:p>
                    <a:p>
                      <a:pPr algn="ctr"/>
                      <a:r>
                        <a:rPr lang="en-US" sz="1100" smtClean="0">
                          <a:latin typeface="Akzidenz-Grotesk Std Med"/>
                          <a:cs typeface="Arial" pitchFamily="34" charset="0"/>
                        </a:rPr>
                        <a:t> (# of sites</a:t>
                      </a:r>
                      <a:r>
                        <a:rPr lang="en-US" sz="1100" baseline="0" smtClean="0">
                          <a:latin typeface="Akzidenz-Grotesk Std Med"/>
                          <a:cs typeface="Arial" pitchFamily="34" charset="0"/>
                        </a:rPr>
                        <a:t> per visit varies)</a:t>
                      </a:r>
                      <a:endParaRPr lang="en-US" sz="1100">
                        <a:latin typeface="Akzidenz-Grotesk Std Med"/>
                        <a:cs typeface="Arial" pitchFamily="34" charset="0"/>
                      </a:endParaRPr>
                    </a:p>
                  </a:txBody>
                  <a:tcPr marT="81280" marB="81280"/>
                </a:tc>
                <a:tc>
                  <a:txBody>
                    <a:bodyPr/>
                    <a:lstStyle/>
                    <a:p>
                      <a:pPr marL="0" marR="0" indent="0" algn="ctr" defTabSz="914400" rtl="0" eaLnBrk="1" fontAlgn="auto" latinLnBrk="0" hangingPunct="1">
                        <a:lnSpc>
                          <a:spcPct val="100000"/>
                        </a:lnSpc>
                        <a:spcBef>
                          <a:spcPct val="0"/>
                        </a:spcBef>
                        <a:spcAft>
                          <a:spcPct val="0"/>
                        </a:spcAft>
                        <a:buClrTx/>
                        <a:buSzTx/>
                        <a:buFontTx/>
                        <a:buNone/>
                        <a:defRPr/>
                      </a:pPr>
                      <a:r>
                        <a:rPr lang="en-US" sz="1100" smtClean="0">
                          <a:latin typeface="Akzidenz-Grotesk Std Med"/>
                          <a:cs typeface="Arial" pitchFamily="34" charset="0"/>
                        </a:rPr>
                        <a:t>Choice</a:t>
                      </a:r>
                      <a:r>
                        <a:rPr lang="en-US" sz="1100" baseline="0" smtClean="0">
                          <a:latin typeface="Akzidenz-Grotesk Std Med"/>
                          <a:cs typeface="Arial" pitchFamily="34" charset="0"/>
                        </a:rPr>
                        <a:t> :</a:t>
                      </a:r>
                    </a:p>
                    <a:p>
                      <a:pPr marL="0" marR="0" indent="0" algn="ctr" defTabSz="914400" rtl="0" eaLnBrk="1" fontAlgn="auto" latinLnBrk="0" hangingPunct="1">
                        <a:lnSpc>
                          <a:spcPct val="100000"/>
                        </a:lnSpc>
                        <a:spcBef>
                          <a:spcPct val="0"/>
                        </a:spcBef>
                        <a:spcAft>
                          <a:spcPct val="0"/>
                        </a:spcAft>
                        <a:buClrTx/>
                        <a:buSzTx/>
                        <a:buFontTx/>
                        <a:buNone/>
                        <a:defRPr/>
                      </a:pPr>
                      <a:r>
                        <a:rPr lang="en-US" sz="1100" baseline="0" smtClean="0">
                          <a:latin typeface="Akzidenz-Grotesk Std Med"/>
                          <a:cs typeface="Arial" pitchFamily="34" charset="0"/>
                        </a:rPr>
                        <a:t> 2, 3 or 4 per season</a:t>
                      </a:r>
                      <a:endParaRPr lang="en-US" sz="1100" smtClean="0">
                        <a:latin typeface="Akzidenz-Grotesk Std Med"/>
                        <a:cs typeface="Arial" pitchFamily="34" charset="0"/>
                      </a:endParaRPr>
                    </a:p>
                    <a:p>
                      <a:pPr algn="ctr"/>
                      <a:endParaRPr lang="en-US" sz="1100">
                        <a:latin typeface="Akzidenz-Grotesk Std Med"/>
                        <a:cs typeface="Arial" pitchFamily="34" charset="0"/>
                      </a:endParaRPr>
                    </a:p>
                  </a:txBody>
                  <a:tcPr marT="81280" marB="81280"/>
                </a:tc>
                <a:tc>
                  <a:txBody>
                    <a:bodyPr/>
                    <a:lstStyle/>
                    <a:p>
                      <a:pPr algn="ctr"/>
                      <a:r>
                        <a:rPr lang="en-US" sz="1100" smtClean="0">
                          <a:latin typeface="Akzidenz-Grotesk Std Med"/>
                          <a:cs typeface="Arial" pitchFamily="34" charset="0"/>
                        </a:rPr>
                        <a:t>1 visit</a:t>
                      </a:r>
                      <a:r>
                        <a:rPr lang="en-US" sz="1100" baseline="0" smtClean="0">
                          <a:latin typeface="Akzidenz-Grotesk Std Med"/>
                          <a:cs typeface="Arial" pitchFamily="34" charset="0"/>
                        </a:rPr>
                        <a:t> combined with Assessment</a:t>
                      </a:r>
                      <a:endParaRPr lang="en-US" sz="1100">
                        <a:latin typeface="Akzidenz-Grotesk Std Med"/>
                        <a:cs typeface="Arial" pitchFamily="34" charset="0"/>
                      </a:endParaRPr>
                    </a:p>
                  </a:txBody>
                  <a:tcPr marT="81280" marB="81280"/>
                </a:tc>
              </a:tr>
              <a:tr h="650240">
                <a:tc>
                  <a:txBody>
                    <a:bodyPr/>
                    <a:lstStyle/>
                    <a:p>
                      <a:pPr algn="ctr"/>
                      <a:r>
                        <a:rPr lang="en-US" sz="1100" b="1" smtClean="0">
                          <a:latin typeface="Akzidenz-Grotesk Std Med"/>
                          <a:cs typeface="Arial" pitchFamily="34" charset="0"/>
                        </a:rPr>
                        <a:t>Observation</a:t>
                      </a:r>
                      <a:r>
                        <a:rPr lang="en-US" sz="1100" b="1" baseline="0" smtClean="0">
                          <a:latin typeface="Akzidenz-Grotesk Std Med"/>
                          <a:cs typeface="Arial" pitchFamily="34" charset="0"/>
                        </a:rPr>
                        <a:t> of 1 live recognition drill</a:t>
                      </a:r>
                      <a:endParaRPr lang="en-US" sz="1100" b="1">
                        <a:latin typeface="Akzidenz-Grotesk Std Med"/>
                        <a:cs typeface="Arial" pitchFamily="34" charset="0"/>
                      </a:endParaRPr>
                    </a:p>
                  </a:txBody>
                  <a:tcPr marT="81280" marB="81280"/>
                </a:tc>
                <a:tc>
                  <a:txBody>
                    <a:bodyPr/>
                    <a:lstStyle/>
                    <a:p>
                      <a:pPr algn="ctr"/>
                      <a:r>
                        <a:rPr lang="en-US" sz="1100" smtClean="0">
                          <a:latin typeface="Akzidenz-Grotesk Std Med"/>
                          <a:cs typeface="Arial" pitchFamily="34" charset="0"/>
                        </a:rPr>
                        <a:t>Available</a:t>
                      </a:r>
                      <a:r>
                        <a:rPr lang="en-US" sz="1100" baseline="0" smtClean="0">
                          <a:latin typeface="Akzidenz-Grotesk Std Med"/>
                          <a:cs typeface="Arial" pitchFamily="34" charset="0"/>
                        </a:rPr>
                        <a:t> as optional add on</a:t>
                      </a:r>
                      <a:endParaRPr lang="en-US" sz="1100">
                        <a:latin typeface="Akzidenz-Grotesk Std Med"/>
                        <a:cs typeface="Arial" pitchFamily="34" charset="0"/>
                      </a:endParaRPr>
                    </a:p>
                  </a:txBody>
                  <a:tcPr marT="81280" marB="81280"/>
                </a:tc>
                <a:tc>
                  <a:txBody>
                    <a:bodyPr/>
                    <a:lstStyle/>
                    <a:p>
                      <a:pPr marL="0" marR="0" indent="0" algn="ctr" defTabSz="457200" rtl="0" eaLnBrk="1" fontAlgn="auto" latinLnBrk="0" hangingPunct="1">
                        <a:lnSpc>
                          <a:spcPct val="100000"/>
                        </a:lnSpc>
                        <a:spcBef>
                          <a:spcPct val="0"/>
                        </a:spcBef>
                        <a:spcAft>
                          <a:spcPct val="0"/>
                        </a:spcAft>
                        <a:buClrTx/>
                        <a:buSzTx/>
                        <a:buFontTx/>
                        <a:buNone/>
                        <a:defRPr/>
                      </a:pPr>
                      <a:r>
                        <a:rPr lang="en-US" sz="1100" smtClean="0">
                          <a:latin typeface="Akzidenz-Grotesk Std Med"/>
                          <a:cs typeface="Arial" pitchFamily="34" charset="0"/>
                        </a:rPr>
                        <a:t>Available</a:t>
                      </a:r>
                      <a:r>
                        <a:rPr lang="en-US" sz="1100" baseline="0" smtClean="0">
                          <a:latin typeface="Akzidenz-Grotesk Std Med"/>
                          <a:cs typeface="Arial" pitchFamily="34" charset="0"/>
                        </a:rPr>
                        <a:t> as optional add on</a:t>
                      </a:r>
                      <a:endParaRPr lang="en-US" sz="1100" smtClean="0">
                        <a:latin typeface="Akzidenz-Grotesk Std Med"/>
                        <a:cs typeface="Arial" pitchFamily="34" charset="0"/>
                      </a:endParaRPr>
                    </a:p>
                  </a:txBody>
                  <a:tcPr marT="81280" marB="81280"/>
                </a:tc>
                <a:tc>
                  <a:txBody>
                    <a:bodyPr/>
                    <a:lstStyle/>
                    <a:p>
                      <a:pPr algn="ctr"/>
                      <a:r>
                        <a:rPr lang="en-US" sz="1100" smtClean="0">
                          <a:latin typeface="Akzidenz-Grotesk Std Med"/>
                          <a:cs typeface="Arial" pitchFamily="34" charset="0"/>
                        </a:rPr>
                        <a:t>Included</a:t>
                      </a:r>
                      <a:endParaRPr lang="en-US" sz="1100">
                        <a:latin typeface="Akzidenz-Grotesk Std Med"/>
                        <a:cs typeface="Arial" pitchFamily="34" charset="0"/>
                      </a:endParaRPr>
                    </a:p>
                  </a:txBody>
                  <a:tcPr marT="81280" marB="81280"/>
                </a:tc>
                <a:tc>
                  <a:txBody>
                    <a:bodyPr/>
                    <a:lstStyle/>
                    <a:p>
                      <a:pPr algn="ctr"/>
                      <a:r>
                        <a:rPr lang="en-US" sz="1100" smtClean="0">
                          <a:latin typeface="Akzidenz-Grotesk Std Med"/>
                          <a:cs typeface="Arial" pitchFamily="34" charset="0"/>
                        </a:rPr>
                        <a:t>Included</a:t>
                      </a:r>
                      <a:endParaRPr lang="en-US" sz="1100">
                        <a:latin typeface="Akzidenz-Grotesk Std Med"/>
                        <a:cs typeface="Arial" pitchFamily="34" charset="0"/>
                      </a:endParaRPr>
                    </a:p>
                  </a:txBody>
                  <a:tcPr marT="81280" marB="81280"/>
                </a:tc>
                <a:tc>
                  <a:txBody>
                    <a:bodyPr/>
                    <a:lstStyle/>
                    <a:p>
                      <a:pPr algn="ctr"/>
                      <a:r>
                        <a:rPr lang="en-US" sz="1100" smtClean="0">
                          <a:latin typeface="Akzidenz-Grotesk Std Med"/>
                          <a:cs typeface="Arial" pitchFamily="34" charset="0"/>
                        </a:rPr>
                        <a:t>n/a</a:t>
                      </a:r>
                      <a:endParaRPr lang="en-US" sz="1100">
                        <a:latin typeface="Akzidenz-Grotesk Std Med"/>
                        <a:cs typeface="Arial" pitchFamily="34" charset="0"/>
                      </a:endParaRPr>
                    </a:p>
                  </a:txBody>
                  <a:tcPr marT="81280" marB="81280"/>
                </a:tc>
              </a:tr>
            </a:tbl>
          </a:graphicData>
        </a:graphic>
      </p:graphicFrame>
      <p:pic>
        <p:nvPicPr>
          <p:cNvPr id="6" name="Picture 3" descr="C:\Users\ShookS\AppData\Local\Microsoft\Windows\Temporary Internet Files\Content.IE5\J7L2PHJM\MC900434665[1].wmf"/>
          <p:cNvPicPr>
            <a:picLocks noChangeAspect="1" noChangeArrowheads="1"/>
          </p:cNvPicPr>
          <p:nvPr/>
        </p:nvPicPr>
        <p:blipFill>
          <a:blip r:embed="rId2"/>
          <a:stretch>
            <a:fillRect/>
          </a:stretch>
        </p:blipFill>
        <p:spPr bwMode="auto">
          <a:xfrm>
            <a:off x="2390399" y="2061077"/>
            <a:ext cx="248404" cy="304800"/>
          </a:xfrm>
          <a:prstGeom prst="rect">
            <a:avLst/>
          </a:prstGeom>
          <a:noFill/>
        </p:spPr>
      </p:pic>
      <p:pic>
        <p:nvPicPr>
          <p:cNvPr id="7" name="Picture 3" descr="C:\Users\ShookS\AppData\Local\Microsoft\Windows\Temporary Internet Files\Content.IE5\J7L2PHJM\MC900434665[1].wmf"/>
          <p:cNvPicPr>
            <a:picLocks noChangeAspect="1" noChangeArrowheads="1"/>
          </p:cNvPicPr>
          <p:nvPr/>
        </p:nvPicPr>
        <p:blipFill>
          <a:blip r:embed="rId2"/>
          <a:stretch>
            <a:fillRect/>
          </a:stretch>
        </p:blipFill>
        <p:spPr bwMode="auto">
          <a:xfrm>
            <a:off x="3771900" y="2061077"/>
            <a:ext cx="248404" cy="304800"/>
          </a:xfrm>
          <a:prstGeom prst="rect">
            <a:avLst/>
          </a:prstGeom>
          <a:noFill/>
        </p:spPr>
      </p:pic>
      <p:pic>
        <p:nvPicPr>
          <p:cNvPr id="8" name="Picture 3" descr="C:\Users\ShookS\AppData\Local\Microsoft\Windows\Temporary Internet Files\Content.IE5\J7L2PHJM\MC900434665[1].wmf"/>
          <p:cNvPicPr>
            <a:picLocks noChangeAspect="1" noChangeArrowheads="1"/>
          </p:cNvPicPr>
          <p:nvPr/>
        </p:nvPicPr>
        <p:blipFill>
          <a:blip r:embed="rId2"/>
          <a:stretch>
            <a:fillRect/>
          </a:stretch>
        </p:blipFill>
        <p:spPr bwMode="auto">
          <a:xfrm>
            <a:off x="5340927" y="2061077"/>
            <a:ext cx="248404" cy="304800"/>
          </a:xfrm>
          <a:prstGeom prst="rect">
            <a:avLst/>
          </a:prstGeom>
          <a:noFill/>
        </p:spPr>
      </p:pic>
      <p:pic>
        <p:nvPicPr>
          <p:cNvPr id="9" name="Picture 3" descr="C:\Users\ShookS\AppData\Local\Microsoft\Windows\Temporary Internet Files\Content.IE5\J7L2PHJM\MC900434665[1].wmf"/>
          <p:cNvPicPr>
            <a:picLocks noChangeAspect="1" noChangeArrowheads="1"/>
          </p:cNvPicPr>
          <p:nvPr/>
        </p:nvPicPr>
        <p:blipFill>
          <a:blip r:embed="rId2"/>
          <a:stretch>
            <a:fillRect/>
          </a:stretch>
        </p:blipFill>
        <p:spPr bwMode="auto">
          <a:xfrm>
            <a:off x="6785264" y="2061077"/>
            <a:ext cx="248404" cy="304800"/>
          </a:xfrm>
          <a:prstGeom prst="rect">
            <a:avLst/>
          </a:prstGeom>
          <a:noFill/>
        </p:spPr>
      </p:pic>
      <p:pic>
        <p:nvPicPr>
          <p:cNvPr id="10" name="Picture 3" descr="C:\Users\ShookS\AppData\Local\Microsoft\Windows\Temporary Internet Files\Content.IE5\J7L2PHJM\MC900434665[1].wmf"/>
          <p:cNvPicPr>
            <a:picLocks noChangeAspect="1" noChangeArrowheads="1"/>
          </p:cNvPicPr>
          <p:nvPr/>
        </p:nvPicPr>
        <p:blipFill>
          <a:blip r:embed="rId2"/>
          <a:stretch>
            <a:fillRect/>
          </a:stretch>
        </p:blipFill>
        <p:spPr bwMode="auto">
          <a:xfrm>
            <a:off x="8143987" y="2061077"/>
            <a:ext cx="248404" cy="304800"/>
          </a:xfrm>
          <a:prstGeom prst="rect">
            <a:avLst/>
          </a:prstGeom>
          <a:noFill/>
        </p:spPr>
      </p:pic>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TextBox 5"/>
          <p:cNvSpPr txBox="1"/>
          <p:nvPr/>
        </p:nvSpPr>
        <p:spPr>
          <a:xfrm>
            <a:off x="478302" y="1615727"/>
            <a:ext cx="8074855" cy="4093428"/>
          </a:xfrm>
          <a:prstGeom prst="rect">
            <a:avLst/>
          </a:prstGeom>
          <a:noFill/>
        </p:spPr>
        <p:txBody>
          <a:bodyPr wrap="square" rtlCol="0">
            <a:spAutoFit/>
          </a:bodyPr>
          <a:lstStyle/>
          <a:p>
            <a:pPr fontAlgn="base"/>
            <a:r>
              <a:rPr lang="en-US" b="1" smtClean="0">
                <a:latin typeface="Akzidenz-Grotesk Std Med"/>
              </a:rPr>
              <a:t>Assessment and Reports Include:</a:t>
            </a:r>
            <a:endParaRPr lang="en-US" sz="1600" smtClean="0">
              <a:latin typeface="Akzidenz-Grotesk Std Med"/>
            </a:endParaRPr>
          </a:p>
          <a:p>
            <a:pPr lvl="0" fontAlgn="base"/>
            <a:endParaRPr lang="en-US" sz="1600" smtClean="0">
              <a:latin typeface="Akzidenz-Grotesk Std Med"/>
            </a:endParaRPr>
          </a:p>
          <a:p>
            <a:pPr>
              <a:lnSpc>
                <a:spcPct val="200000"/>
              </a:lnSpc>
              <a:buClr>
                <a:srgbClr val="FF0000"/>
              </a:buClr>
              <a:buFont typeface="Wingdings" pitchFamily="2" charset="2"/>
              <a:buChar char="§"/>
            </a:pPr>
            <a:r>
              <a:rPr lang="en-US" sz="1600" smtClean="0">
                <a:latin typeface="Akzidenz-Grotesk Std Med"/>
              </a:rPr>
              <a:t> Policies and procedures</a:t>
            </a:r>
          </a:p>
          <a:p>
            <a:pPr>
              <a:lnSpc>
                <a:spcPct val="200000"/>
              </a:lnSpc>
              <a:buClr>
                <a:srgbClr val="FF0000"/>
              </a:buClr>
              <a:buFont typeface="Wingdings" pitchFamily="2" charset="2"/>
              <a:buChar char="§"/>
            </a:pPr>
            <a:r>
              <a:rPr lang="en-US" sz="1600" smtClean="0">
                <a:latin typeface="Akzidenz-Grotesk Std Med"/>
              </a:rPr>
              <a:t> Maintenance/safety of rescue supplies</a:t>
            </a:r>
          </a:p>
          <a:p>
            <a:pPr>
              <a:lnSpc>
                <a:spcPct val="200000"/>
              </a:lnSpc>
              <a:buClr>
                <a:srgbClr val="FF0000"/>
              </a:buClr>
              <a:buFont typeface="Wingdings" pitchFamily="2" charset="2"/>
              <a:buChar char="§"/>
            </a:pPr>
            <a:r>
              <a:rPr lang="en-US" sz="1600" smtClean="0">
                <a:latin typeface="Akzidenz-Grotesk Std Med"/>
              </a:rPr>
              <a:t> Review of lifeguard certifications and in-service records</a:t>
            </a:r>
          </a:p>
          <a:p>
            <a:pPr>
              <a:lnSpc>
                <a:spcPct val="200000"/>
              </a:lnSpc>
              <a:buClr>
                <a:srgbClr val="FF0000"/>
              </a:buClr>
              <a:buFont typeface="Wingdings" pitchFamily="2" charset="2"/>
              <a:buChar char="§"/>
            </a:pPr>
            <a:r>
              <a:rPr lang="en-US" sz="1600" smtClean="0">
                <a:latin typeface="Akzidenz-Grotesk Std Med"/>
              </a:rPr>
              <a:t> Emergency action plans</a:t>
            </a:r>
          </a:p>
          <a:p>
            <a:pPr>
              <a:lnSpc>
                <a:spcPct val="200000"/>
              </a:lnSpc>
              <a:buClr>
                <a:srgbClr val="FF0000"/>
              </a:buClr>
              <a:buFont typeface="Wingdings" pitchFamily="2" charset="2"/>
              <a:buChar char="§"/>
            </a:pPr>
            <a:r>
              <a:rPr lang="en-US" sz="1600" smtClean="0">
                <a:latin typeface="Akzidenz-Grotesk Std Med"/>
              </a:rPr>
              <a:t> Commendations and goals for improvement</a:t>
            </a:r>
          </a:p>
          <a:p>
            <a:pPr>
              <a:lnSpc>
                <a:spcPct val="200000"/>
              </a:lnSpc>
              <a:buClr>
                <a:srgbClr val="FF0000"/>
              </a:buClr>
              <a:buFont typeface="Wingdings" pitchFamily="2" charset="2"/>
              <a:buChar char="§"/>
            </a:pPr>
            <a:r>
              <a:rPr lang="en-US" sz="1600" smtClean="0">
                <a:latin typeface="Akzidenz-Grotesk Std Med"/>
              </a:rPr>
              <a:t> Either in-person or self-guided (cost saving option)</a:t>
            </a:r>
          </a:p>
          <a:p>
            <a:pPr lvl="0" fontAlgn="base"/>
            <a:endParaRPr lang="en-US" sz="1600" smtClean="0">
              <a:latin typeface="Akzidenz-Grotesk Std Regular" pitchFamily="2" charset="0"/>
            </a:endParaRPr>
          </a:p>
          <a:p>
            <a:pPr fontAlgn="base"/>
            <a:r>
              <a:rPr lang="en-US" smtClean="0">
                <a:latin typeface="Akzidenz-Grotesk Std Regular" pitchFamily="2" charset="0"/>
              </a:rPr>
              <a:t> </a:t>
            </a:r>
            <a:endParaRPr lang="en-US" sz="1600" smtClean="0">
              <a:latin typeface="Akzidenz-Grotesk Std Regular" pitchFamily="2" charset="0"/>
            </a:endParaRPr>
          </a:p>
        </p:txBody>
      </p:sp>
      <p:sp>
        <p:nvSpPr>
          <p:cNvPr id="7" name="Title 1"/>
          <p:cNvSpPr>
            <a:spLocks noGrp="1"/>
          </p:cNvSpPr>
          <p:nvPr>
            <p:ph type="title"/>
          </p:nvPr>
        </p:nvSpPr>
        <p:spPr>
          <a:xfrm>
            <a:off x="0" y="0"/>
            <a:ext cx="9570507" cy="1143000"/>
          </a:xfrm>
        </p:spPr>
        <p:txBody>
          <a:bodyPr>
            <a:normAutofit/>
          </a:bodyPr>
          <a:lstStyle/>
          <a:p>
            <a:r>
              <a:rPr lang="en-US" sz="3000" b="1">
                <a:latin typeface="Akzidenz-Grotesk Std Med"/>
              </a:rPr>
              <a:t>Aquatic Examiner Service (AES</a:t>
            </a:r>
            <a:r>
              <a:rPr lang="en-US" sz="3000" b="1" smtClean="0">
                <a:latin typeface="Akzidenz-Grotesk Std Med"/>
              </a:rPr>
              <a:t>) – Value Add Components</a:t>
            </a:r>
            <a:endParaRPr lang="en-US" sz="3000" b="1">
              <a:latin typeface="Akzidenz-Grotesk Std Med"/>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TextBox 5"/>
          <p:cNvSpPr txBox="1"/>
          <p:nvPr/>
        </p:nvSpPr>
        <p:spPr>
          <a:xfrm>
            <a:off x="478302" y="1392702"/>
            <a:ext cx="8074855" cy="3939540"/>
          </a:xfrm>
          <a:prstGeom prst="rect">
            <a:avLst/>
          </a:prstGeom>
          <a:noFill/>
        </p:spPr>
        <p:txBody>
          <a:bodyPr wrap="square" rtlCol="0">
            <a:spAutoFit/>
          </a:bodyPr>
          <a:lstStyle/>
          <a:p>
            <a:endParaRPr lang="en-US" sz="1600" smtClean="0">
              <a:latin typeface="Akzidenz-Grotesk Std Regular" pitchFamily="2" charset="0"/>
            </a:endParaRPr>
          </a:p>
          <a:p>
            <a:pPr marL="342900" lvl="0" indent="-342900" fontAlgn="base">
              <a:buFont typeface="Arial" panose="020b0604020202020204" pitchFamily="34" charset="0"/>
              <a:buChar char="•"/>
            </a:pPr>
            <a:r>
              <a:rPr lang="en-US" sz="2000" smtClean="0"/>
              <a:t>Check with your insurance carrier to ask about possible premium discounts for use of the Aquatic Examiner Service</a:t>
            </a:r>
          </a:p>
          <a:p>
            <a:pPr marL="342900" lvl="0" indent="-342900" fontAlgn="base">
              <a:buFont typeface="Arial" panose="020b0604020202020204" pitchFamily="34" charset="0"/>
              <a:buChar char="•"/>
            </a:pPr>
            <a:endParaRPr lang="en-US" sz="2000"/>
          </a:p>
          <a:p>
            <a:pPr marL="342900" lvl="0" indent="-342900" fontAlgn="base">
              <a:buFont typeface="Arial" panose="020b0604020202020204" pitchFamily="34" charset="0"/>
              <a:buChar char="•"/>
            </a:pPr>
            <a:r>
              <a:rPr lang="en-US" sz="2000" smtClean="0"/>
              <a:t>Contact your Aquatics Representative for a quote for services</a:t>
            </a:r>
          </a:p>
          <a:p>
            <a:pPr marL="342900" lvl="0" indent="-342900" fontAlgn="base">
              <a:buFont typeface="Arial" panose="020b0604020202020204" pitchFamily="34" charset="0"/>
              <a:buChar char="•"/>
            </a:pPr>
            <a:endParaRPr lang="en-US" sz="2000"/>
          </a:p>
          <a:p>
            <a:pPr marL="342900" lvl="0" indent="-342900" fontAlgn="base">
              <a:buFont typeface="Arial" panose="020b0604020202020204" pitchFamily="34" charset="0"/>
              <a:buChar char="•"/>
            </a:pPr>
            <a:r>
              <a:rPr lang="en-US" sz="2000" smtClean="0"/>
              <a:t>We can furnish parameters of the program for you to provide to your insurance company</a:t>
            </a:r>
          </a:p>
          <a:p>
            <a:pPr marL="285750" indent="-285750" fontAlgn="base">
              <a:buFont typeface="Arial" panose="020b0604020202020204" pitchFamily="34" charset="0"/>
              <a:buChar char="•"/>
            </a:pPr>
            <a:endParaRPr lang="en-US">
              <a:latin typeface="Akzidenz-Grotesk Std Regular" pitchFamily="2" charset="0"/>
            </a:endParaRPr>
          </a:p>
          <a:p>
            <a:pPr marL="285750" indent="-285750" fontAlgn="base">
              <a:buFont typeface="Arial" panose="020b0604020202020204" pitchFamily="34" charset="0"/>
              <a:buChar char="•"/>
            </a:pPr>
            <a:r>
              <a:rPr lang="en-US" sz="2000" smtClean="0">
                <a:solidFill>
                  <a:schemeClr val="bg1">
                    <a:lumMod val="10000"/>
                  </a:schemeClr>
                </a:solidFill>
                <a:latin typeface="Calibri Light" panose="020f0302020204030204" pitchFamily="34" charset="0"/>
              </a:rPr>
              <a:t>Enjoy the benefits and peace of mind having the Red Cross provide an objective, third party evaluation of facility safety, lifeguard assessments, and recommendations for improvements</a:t>
            </a:r>
          </a:p>
          <a:p>
            <a:pPr marL="285750" indent="-285750" fontAlgn="base">
              <a:buFont typeface="Arial" panose="020b0604020202020204" pitchFamily="34" charset="0"/>
              <a:buChar char="•"/>
            </a:pPr>
            <a:endParaRPr lang="en-US" sz="1600" smtClean="0">
              <a:latin typeface="Akzidenz-Grotesk Std Regular" pitchFamily="2" charset="0"/>
            </a:endParaRPr>
          </a:p>
        </p:txBody>
      </p:sp>
      <p:sp>
        <p:nvSpPr>
          <p:cNvPr id="7" name="Title 1"/>
          <p:cNvSpPr>
            <a:spLocks noGrp="1"/>
          </p:cNvSpPr>
          <p:nvPr>
            <p:ph type="title"/>
          </p:nvPr>
        </p:nvSpPr>
        <p:spPr>
          <a:xfrm>
            <a:off x="0" y="0"/>
            <a:ext cx="9570507" cy="1143000"/>
          </a:xfrm>
        </p:spPr>
        <p:txBody>
          <a:bodyPr>
            <a:normAutofit/>
          </a:bodyPr>
          <a:lstStyle/>
          <a:p>
            <a:r>
              <a:rPr lang="en-US" sz="3000" b="1" smtClean="0">
                <a:latin typeface="Akzidenz-Grotesk Std Med"/>
              </a:rPr>
              <a:t>AES – What’s in it for me?</a:t>
            </a:r>
            <a:endParaRPr lang="en-US" sz="3000" b="1">
              <a:latin typeface="Akzidenz-Grotesk Std Med"/>
            </a:endParaRPr>
          </a:p>
        </p:txBody>
      </p:sp>
    </p:spTree>
    <p:extLst>
      <p:ext uri="{BB962C8B-B14F-4D97-AF65-F5344CB8AC3E}">
        <p14:creationId xmlns:p14="http://schemas.microsoft.com/office/powerpoint/2010/main" val="4275029232"/>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Learn To Swim; BSI; WSI</a:t>
            </a:r>
            <a:endParaRPr lang="en-US"/>
          </a:p>
        </p:txBody>
      </p:sp>
      <p:sp>
        <p:nvSpPr>
          <p:cNvPr id="3" name="Content Placeholder 2"/>
          <p:cNvSpPr>
            <a:spLocks noGrp="1"/>
          </p:cNvSpPr>
          <p:nvPr>
            <p:ph idx="1"/>
          </p:nvPr>
        </p:nvSpPr>
        <p:spPr/>
        <p:txBody>
          <a:bodyPr/>
          <a:lstStyle/>
          <a:p>
            <a:r>
              <a:rPr lang="en-US" smtClean="0"/>
              <a:t>Water Safety Instructor Crossovers may be done for instructors who are currently certified under a nationally-recognized swimming instructor curriculum</a:t>
            </a:r>
          </a:p>
          <a:p>
            <a:r>
              <a:rPr lang="en-US" smtClean="0"/>
              <a:t>Basic Swim Instructor crossovers may also be completed for instructors who wish to only teach up to Level 3</a:t>
            </a:r>
          </a:p>
          <a:p>
            <a:r>
              <a:rPr lang="en-US" smtClean="0"/>
              <a:t>Boy Scouts are welcome to utilize the Red Cross Learn-To-Swim program as a licensed training provider (annual fee applies for use)</a:t>
            </a:r>
          </a:p>
          <a:p>
            <a:r>
              <a:rPr lang="en-US" smtClean="0"/>
              <a:t>Learn-To-Swim may be taught at facility pools with depths from shallow to deep</a:t>
            </a:r>
          </a:p>
          <a:p>
            <a:r>
              <a:rPr lang="en-US" smtClean="0"/>
              <a:t>Water Safety Instructor Trainer certification also available for WSIs who meet criteria for IT Academy</a:t>
            </a:r>
            <a:endParaRPr lang="en-US"/>
          </a:p>
        </p:txBody>
      </p:sp>
    </p:spTree>
    <p:extLst>
      <p:ext uri="{BB962C8B-B14F-4D97-AF65-F5344CB8AC3E}">
        <p14:creationId xmlns:p14="http://schemas.microsoft.com/office/powerpoint/2010/main" val="1644236809"/>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LTP on RCO</a:t>
            </a:r>
            <a:endParaRPr lang="en-US"/>
          </a:p>
        </p:txBody>
      </p:sp>
      <p:sp>
        <p:nvSpPr>
          <p:cNvPr id="3" name="Content Placeholder 2"/>
          <p:cNvSpPr>
            <a:spLocks noGrp="1"/>
          </p:cNvSpPr>
          <p:nvPr>
            <p:ph idx="1"/>
          </p:nvPr>
        </p:nvSpPr>
        <p:spPr/>
        <p:txBody>
          <a:bodyPr/>
          <a:lstStyle/>
          <a:p>
            <a:r>
              <a:rPr lang="en-US" smtClean="0"/>
              <a:t>Customers may upload their aquatics course schedules to </a:t>
            </a:r>
            <a:r>
              <a:rPr lang="en-US" smtClean="0">
                <a:hlinkClick r:id="rId2"/>
              </a:rPr>
              <a:t>www.redcross.org</a:t>
            </a:r>
            <a:r>
              <a:rPr lang="en-US" smtClean="0"/>
              <a:t> “RCO” to advertise the trainings they are offering in order to drive enrollment.  This service is FREE and may help BSA organizations attract new students, counselors, and Sea Scouts in addition to bringing in more revenue</a:t>
            </a:r>
          </a:p>
          <a:p>
            <a:endParaRPr lang="en-US"/>
          </a:p>
          <a:p>
            <a:r>
              <a:rPr lang="en-US" smtClean="0"/>
              <a:t>Contact your Aquatics Rep for the link to apply for access form: </a:t>
            </a:r>
            <a:r>
              <a:rPr lang="en-US" b="1" u="sng">
                <a:hlinkClick r:id="rId3"/>
              </a:rPr>
              <a:t>http://arcphss.org/LTPonRCO</a:t>
            </a:r>
            <a:endParaRPr lang="en-US" smtClean="0"/>
          </a:p>
          <a:p>
            <a:endParaRPr lang="en-US"/>
          </a:p>
        </p:txBody>
      </p:sp>
    </p:spTree>
    <p:extLst>
      <p:ext uri="{BB962C8B-B14F-4D97-AF65-F5344CB8AC3E}">
        <p14:creationId xmlns:p14="http://schemas.microsoft.com/office/powerpoint/2010/main" val="3374430640"/>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0482" name="Rectangle 2"/>
          <p:cNvSpPr>
            <a:spLocks noGrp="1"/>
          </p:cNvSpPr>
          <p:nvPr>
            <p:ph type="title" idx="4294967295"/>
          </p:nvPr>
        </p:nvSpPr>
        <p:spPr>
          <a:xfrm>
            <a:off x="533400" y="0"/>
            <a:ext cx="8229600" cy="1524000"/>
          </a:xfrm>
        </p:spPr>
        <p:txBody>
          <a:bodyPr/>
          <a:lstStyle/>
          <a:p>
            <a:pPr algn="ctr"/>
            <a:r>
              <a:rPr lang="en-US" altLang="en-US" sz="3600" smtClean="0">
                <a:latin typeface="Akzidenz-Grotesk Std Regular"/>
                <a:hlinkClick r:id="rId2"/>
              </a:rPr>
              <a:t>www.RedCrossStore.org</a:t>
            </a:r>
            <a:br>
              <a:rPr lang="en-US" altLang="en-US" sz="3600" smtClean="0">
                <a:latin typeface="Akzidenz-Grotesk Std Med" pitchFamily="2" charset="0"/>
                <a:hlinkClick r:id="rId2"/>
              </a:rPr>
            </a:br>
            <a:endParaRPr lang="en-US" altLang="en-US" sz="3600" smtClean="0">
              <a:latin typeface="Akzidenz-Grotesk Std Med" pitchFamily="2" charset="0"/>
            </a:endParaRPr>
          </a:p>
        </p:txBody>
      </p:sp>
      <p:sp>
        <p:nvSpPr>
          <p:cNvPr id="20483" name="Rectangle 3"/>
          <p:cNvSpPr>
            <a:spLocks noGrp="1"/>
          </p:cNvSpPr>
          <p:nvPr>
            <p:ph type="body" idx="4294967295"/>
          </p:nvPr>
        </p:nvSpPr>
        <p:spPr>
          <a:xfrm>
            <a:off x="152400" y="990600"/>
            <a:ext cx="8766175" cy="4525963"/>
          </a:xfrm>
        </p:spPr>
        <p:txBody>
          <a:bodyPr/>
          <a:lstStyle/>
          <a:p>
            <a:pPr algn="ctr">
              <a:buFont typeface="Wingdings" pitchFamily="2" charset="2"/>
              <a:buNone/>
            </a:pPr>
            <a:r>
              <a:rPr lang="en-US" altLang="en-US" sz="2800" smtClean="0">
                <a:latin typeface="Akzidenz-Grotesk Std Regular" pitchFamily="2" charset="0"/>
              </a:rPr>
              <a:t>Receive a 10% discount at RedCrossStore.org</a:t>
            </a:r>
          </a:p>
          <a:p>
            <a:pPr>
              <a:buFont typeface="Wingdings" pitchFamily="2" charset="2"/>
              <a:buNone/>
            </a:pPr>
            <a:endParaRPr lang="en-US" altLang="en-US" smtClean="0"/>
          </a:p>
        </p:txBody>
      </p:sp>
      <p:pic>
        <p:nvPicPr>
          <p:cNvPr id="20484" name="Picture 9" descr="ItemImage_723_7150Z"/>
          <p:cNvPicPr>
            <a:picLocks noChangeAspect="1" noChangeArrowheads="1"/>
          </p:cNvPicPr>
          <p:nvPr/>
        </p:nvPicPr>
        <p:blipFill>
          <a:blip r:embed="rId3"/>
          <a:stretch>
            <a:fillRect/>
          </a:stretch>
        </p:blipFill>
        <p:spPr bwMode="auto">
          <a:xfrm>
            <a:off x="152400" y="1600200"/>
            <a:ext cx="3810000" cy="1609725"/>
          </a:xfrm>
          <a:prstGeom prst="rect">
            <a:avLst/>
          </a:prstGeom>
          <a:noFill/>
          <a:ln w="9525">
            <a:noFill/>
            <a:miter lim="800000"/>
          </a:ln>
        </p:spPr>
      </p:pic>
      <p:pic>
        <p:nvPicPr>
          <p:cNvPr id="20485" name="Picture 11" descr="ItemImage_579_7189Z"/>
          <p:cNvPicPr>
            <a:picLocks noChangeAspect="1" noChangeArrowheads="1"/>
          </p:cNvPicPr>
          <p:nvPr/>
        </p:nvPicPr>
        <p:blipFill>
          <a:blip r:embed="rId4"/>
          <a:stretch>
            <a:fillRect/>
          </a:stretch>
        </p:blipFill>
        <p:spPr bwMode="auto">
          <a:xfrm>
            <a:off x="6400800" y="1524000"/>
            <a:ext cx="2557463" cy="2033588"/>
          </a:xfrm>
          <a:prstGeom prst="rect">
            <a:avLst/>
          </a:prstGeom>
          <a:noFill/>
          <a:ln w="9525">
            <a:noFill/>
            <a:miter lim="800000"/>
          </a:ln>
        </p:spPr>
      </p:pic>
      <p:pic>
        <p:nvPicPr>
          <p:cNvPr id="20486" name="Picture 13" descr="ItemImage_216_7030">
            <a:hlinkClick/>
          </p:cNvPr>
          <p:cNvPicPr>
            <a:picLocks noChangeAspect="1" noChangeArrowheads="1"/>
          </p:cNvPicPr>
          <p:nvPr/>
        </p:nvPicPr>
        <p:blipFill>
          <a:blip r:embed="rId5"/>
          <a:stretch>
            <a:fillRect/>
          </a:stretch>
        </p:blipFill>
        <p:spPr bwMode="auto">
          <a:xfrm>
            <a:off x="457200" y="3505200"/>
            <a:ext cx="1481138" cy="1917700"/>
          </a:xfrm>
          <a:prstGeom prst="rect">
            <a:avLst/>
          </a:prstGeom>
          <a:noFill/>
          <a:ln w="9525">
            <a:noFill/>
            <a:miter lim="800000"/>
          </a:ln>
        </p:spPr>
      </p:pic>
      <p:pic>
        <p:nvPicPr>
          <p:cNvPr id="20487" name="Picture 15" descr="ItemImage_767_5959Z"/>
          <p:cNvPicPr>
            <a:picLocks noChangeAspect="1" noChangeArrowheads="1"/>
          </p:cNvPicPr>
          <p:nvPr/>
        </p:nvPicPr>
        <p:blipFill>
          <a:blip r:embed="rId6"/>
          <a:stretch>
            <a:fillRect/>
          </a:stretch>
        </p:blipFill>
        <p:spPr bwMode="auto">
          <a:xfrm>
            <a:off x="6934200" y="3733800"/>
            <a:ext cx="1614488" cy="1954213"/>
          </a:xfrm>
          <a:prstGeom prst="rect">
            <a:avLst/>
          </a:prstGeom>
          <a:noFill/>
          <a:ln w="9525">
            <a:noFill/>
            <a:miter lim="800000"/>
          </a:ln>
        </p:spPr>
      </p:pic>
      <p:pic>
        <p:nvPicPr>
          <p:cNvPr id="20488" name="Picture 17" descr="ItemImage_721_7141Z"/>
          <p:cNvPicPr>
            <a:picLocks noChangeAspect="1" noChangeArrowheads="1"/>
          </p:cNvPicPr>
          <p:nvPr/>
        </p:nvPicPr>
        <p:blipFill>
          <a:blip r:embed="rId7"/>
          <a:stretch>
            <a:fillRect/>
          </a:stretch>
        </p:blipFill>
        <p:spPr bwMode="auto">
          <a:xfrm>
            <a:off x="3124200" y="2971800"/>
            <a:ext cx="3382963" cy="2849563"/>
          </a:xfrm>
          <a:prstGeom prst="rect">
            <a:avLst/>
          </a:prstGeom>
          <a:noFill/>
          <a:ln w="9525">
            <a:noFill/>
            <a:miter lim="800000"/>
          </a:ln>
        </p:spPr>
      </p:pic>
    </p:spTree>
    <p:extLst>
      <p:ext uri="{BB962C8B-B14F-4D97-AF65-F5344CB8AC3E}">
        <p14:creationId xmlns:p14="http://schemas.microsoft.com/office/powerpoint/2010/main" val="3701895540"/>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smtClean="0"/>
              <a:t>Join our October 6 Aquatics Webcast!</a:t>
            </a:r>
            <a:endParaRPr lang="en-US"/>
          </a:p>
        </p:txBody>
      </p:sp>
      <p:sp>
        <p:nvSpPr>
          <p:cNvPr id="3" name="Content Placeholder 2"/>
          <p:cNvSpPr>
            <a:spLocks noGrp="1"/>
          </p:cNvSpPr>
          <p:nvPr>
            <p:ph idx="1"/>
          </p:nvPr>
        </p:nvSpPr>
        <p:spPr/>
        <p:txBody>
          <a:bodyPr/>
          <a:lstStyle/>
          <a:p>
            <a:pPr marL="0" indent="0">
              <a:buNone/>
            </a:pPr>
            <a:r>
              <a:rPr lang="en-US" sz="1600" smtClean="0"/>
              <a:t>Topics will include:</a:t>
            </a:r>
          </a:p>
          <a:p>
            <a:pPr lvl="0"/>
            <a:r>
              <a:rPr lang="en-US" sz="1600" b="1" smtClean="0"/>
              <a:t>2017 Lifeguarding/First Aid/CPR/AED program updates including</a:t>
            </a:r>
            <a:r>
              <a:rPr lang="en-US" sz="1600" smtClean="0"/>
              <a:t>: </a:t>
            </a:r>
          </a:p>
          <a:p>
            <a:pPr lvl="1"/>
            <a:r>
              <a:rPr lang="en-US" sz="1600" smtClean="0"/>
              <a:t>The latest scientific guidelines and industry best practices</a:t>
            </a:r>
          </a:p>
          <a:p>
            <a:pPr lvl="1"/>
            <a:r>
              <a:rPr lang="en-US" sz="1600" smtClean="0"/>
              <a:t>A sneak peak at the new water rescue techniques</a:t>
            </a:r>
          </a:p>
          <a:p>
            <a:pPr lvl="1"/>
            <a:r>
              <a:rPr lang="en-US" sz="1600" smtClean="0"/>
              <a:t>New program materials including videos and a deluxe Lifeguarding Instructor kit</a:t>
            </a:r>
          </a:p>
          <a:p>
            <a:pPr lvl="0"/>
            <a:r>
              <a:rPr lang="en-US" sz="1600" b="1" smtClean="0"/>
              <a:t>Centennial Campaign in action</a:t>
            </a:r>
            <a:r>
              <a:rPr lang="en-US" sz="1600" smtClean="0"/>
              <a:t>. Learn about how the centennial campaign is helping to create a sustainable ecosystem of water safety education to help keep people safe in and around the water.</a:t>
            </a:r>
          </a:p>
          <a:p>
            <a:pPr lvl="0"/>
            <a:r>
              <a:rPr lang="en-US" sz="1600" b="1" smtClean="0"/>
              <a:t>Interested in becoming an Instructor Trainer?</a:t>
            </a:r>
            <a:r>
              <a:rPr lang="en-US" sz="1600" smtClean="0"/>
              <a:t> Learn about IT academies and our new alternate qualifications for WSITs and LGITs. </a:t>
            </a:r>
          </a:p>
          <a:p>
            <a:endParaRPr lang="en-US" smtClean="0"/>
          </a:p>
        </p:txBody>
      </p:sp>
      <p:sp>
        <p:nvSpPr>
          <p:cNvPr id="4" name="Slide Number Placeholder 3"/>
          <p:cNvSpPr>
            <a:spLocks noGrp="1"/>
          </p:cNvSpPr>
          <p:nvPr>
            <p:ph type="sldNum" sz="quarter" idx="4294967295"/>
          </p:nvPr>
        </p:nvSpPr>
        <p:spPr>
          <a:xfrm>
            <a:off x="7616825" y="6343650"/>
            <a:ext cx="1069975" cy="365125"/>
          </a:xfrm>
          <a:prstGeom prst="rect">
            <a:avLst/>
          </a:prstGeom>
        </p:spPr>
        <p:txBody>
          <a:bodyPr/>
          <a:lstStyle/>
          <a:p>
            <a:pPr>
              <a:defRPr/>
            </a:pPr>
            <a:endParaRPr lang="en-US"/>
          </a:p>
        </p:txBody>
      </p:sp>
    </p:spTree>
    <p:extLst>
      <p:ext uri="{BB962C8B-B14F-4D97-AF65-F5344CB8AC3E}">
        <p14:creationId xmlns:p14="http://schemas.microsoft.com/office/powerpoint/2010/main" val="366842518"/>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0242" name="Rectangle 3"/>
          <p:cNvSpPr>
            <a:spLocks noGrp="1"/>
          </p:cNvSpPr>
          <p:nvPr>
            <p:ph type="body" idx="1"/>
          </p:nvPr>
        </p:nvSpPr>
        <p:spPr>
          <a:xfrm>
            <a:off x="457200" y="914400"/>
            <a:ext cx="8229600" cy="5327374"/>
          </a:xfrm>
        </p:spPr>
        <p:txBody>
          <a:bodyPr/>
          <a:lstStyle/>
          <a:p>
            <a:pPr>
              <a:lnSpc>
                <a:spcPct val="80000"/>
              </a:lnSpc>
              <a:defRPr/>
            </a:pPr>
            <a:endParaRPr lang="en-US" altLang="en-US" sz="1800" smtClean="0">
              <a:latin typeface="Akzidenz-Grotesk Std Regular" pitchFamily="2" charset="0"/>
            </a:endParaRPr>
          </a:p>
          <a:p>
            <a:pPr>
              <a:lnSpc>
                <a:spcPct val="80000"/>
              </a:lnSpc>
              <a:defRPr/>
            </a:pPr>
            <a:endParaRPr lang="en-US" altLang="en-US" sz="1800" smtClean="0">
              <a:solidFill>
                <a:schemeClr val="bg1">
                  <a:lumMod val="50000"/>
                </a:schemeClr>
              </a:solidFill>
              <a:latin typeface="Akzidenz-Grotesk Std Regular" pitchFamily="2" charset="0"/>
            </a:endParaRPr>
          </a:p>
          <a:p>
            <a:pPr>
              <a:lnSpc>
                <a:spcPct val="80000"/>
              </a:lnSpc>
              <a:defRPr/>
            </a:pPr>
            <a:r>
              <a:rPr lang="en-US" altLang="en-US" sz="1600" smtClean="0">
                <a:solidFill>
                  <a:schemeClr val="bg1">
                    <a:lumMod val="10000"/>
                  </a:schemeClr>
                </a:solidFill>
                <a:latin typeface="Akzidenz-Grotesk Std Regular" pitchFamily="2" charset="0"/>
              </a:rPr>
              <a:t>BSA and Red Cross </a:t>
            </a:r>
            <a:r>
              <a:rPr lang="en-US" altLang="en-US" sz="1600" smtClean="0">
                <a:latin typeface="Akzidenz-Grotesk Std Regular" pitchFamily="2" charset="0"/>
              </a:rPr>
              <a:t>have signed a Memorandum of Understanding</a:t>
            </a:r>
          </a:p>
          <a:p>
            <a:pPr>
              <a:lnSpc>
                <a:spcPct val="80000"/>
              </a:lnSpc>
              <a:buFont typeface="Wingdings" pitchFamily="2" charset="2"/>
              <a:buNone/>
              <a:defRPr/>
            </a:pPr>
            <a:endParaRPr lang="en-US" altLang="en-US" sz="1600" smtClean="0">
              <a:latin typeface="Akzidenz-Grotesk Std Regular" pitchFamily="2" charset="0"/>
            </a:endParaRPr>
          </a:p>
          <a:p>
            <a:pPr>
              <a:lnSpc>
                <a:spcPct val="80000"/>
              </a:lnSpc>
              <a:defRPr/>
            </a:pPr>
            <a:r>
              <a:rPr lang="en-US" altLang="en-US" sz="1600" smtClean="0">
                <a:latin typeface="Akzidenz-Grotesk Std Regular" pitchFamily="2" charset="0"/>
              </a:rPr>
              <a:t>All Councils and units (Troops and Packs) without a current agreement will need to sign a new Licensed Training Provider or Full Service agreement to participate</a:t>
            </a:r>
          </a:p>
          <a:p>
            <a:pPr>
              <a:lnSpc>
                <a:spcPct val="80000"/>
              </a:lnSpc>
              <a:buFont typeface="Wingdings" pitchFamily="2" charset="2"/>
              <a:buNone/>
              <a:defRPr/>
            </a:pPr>
            <a:endParaRPr lang="en-US" altLang="en-US" sz="1600" smtClean="0">
              <a:latin typeface="Akzidenz-Grotesk Std Regular" pitchFamily="2" charset="0"/>
            </a:endParaRPr>
          </a:p>
          <a:p>
            <a:pPr>
              <a:lnSpc>
                <a:spcPct val="80000"/>
              </a:lnSpc>
              <a:defRPr/>
            </a:pPr>
            <a:r>
              <a:rPr lang="en-US" altLang="en-US" sz="1600" smtClean="0">
                <a:latin typeface="Akzidenz-Grotesk Std Regular" pitchFamily="2" charset="0"/>
              </a:rPr>
              <a:t>BSA customers who offer any aquatics training should contact their local aquatics representative to set up their new agreement.  BSA customers not offering aquatics should contact our Training Support Center at 1-800-RED-CROSS</a:t>
            </a:r>
          </a:p>
          <a:p>
            <a:pPr>
              <a:lnSpc>
                <a:spcPct val="80000"/>
              </a:lnSpc>
              <a:buFont typeface="Wingdings" pitchFamily="2" charset="2"/>
              <a:buNone/>
              <a:defRPr/>
            </a:pPr>
            <a:endParaRPr lang="en-US" altLang="en-US" sz="1600" smtClean="0">
              <a:latin typeface="Akzidenz-Grotesk Std Regular" pitchFamily="2" charset="0"/>
            </a:endParaRPr>
          </a:p>
          <a:p>
            <a:pPr>
              <a:lnSpc>
                <a:spcPct val="80000"/>
              </a:lnSpc>
              <a:defRPr/>
            </a:pPr>
            <a:r>
              <a:rPr lang="en-US" altLang="en-US" sz="1600" smtClean="0">
                <a:latin typeface="Akzidenz-Grotesk Std Regular" pitchFamily="2" charset="0"/>
              </a:rPr>
              <a:t>Agreements are signed on the Council, Troop or Pack Level.  High Adventure councils are covered by BSA National Agreement</a:t>
            </a:r>
          </a:p>
          <a:p>
            <a:pPr>
              <a:lnSpc>
                <a:spcPct val="80000"/>
              </a:lnSpc>
              <a:defRPr/>
            </a:pPr>
            <a:endParaRPr lang="en-US" altLang="en-US" sz="1600">
              <a:solidFill>
                <a:srgbClr val="FF0000"/>
              </a:solidFill>
              <a:latin typeface="Akzidenz-Grotesk Std Regular" pitchFamily="2" charset="0"/>
            </a:endParaRPr>
          </a:p>
          <a:p>
            <a:pPr marL="1588" indent="-1588">
              <a:lnSpc>
                <a:spcPct val="80000"/>
              </a:lnSpc>
            </a:pPr>
            <a:r>
              <a:rPr lang="en-US" altLang="ja-JP" sz="1600" smtClean="0">
                <a:latin typeface="Akzidenz-Grotesk Std Regular" pitchFamily="2" charset="0"/>
              </a:rPr>
              <a:t>    20</a:t>
            </a:r>
            <a:r>
              <a:rPr lang="en-US" altLang="ja-JP" sz="1600">
                <a:latin typeface="Akzidenz-Grotesk Std Regular" pitchFamily="2" charset="0"/>
              </a:rPr>
              <a:t>% discount for Full Service training classes and onsite delivery fee</a:t>
            </a:r>
          </a:p>
          <a:p>
            <a:pPr marL="1588" indent="-1588">
              <a:lnSpc>
                <a:spcPct val="80000"/>
              </a:lnSpc>
              <a:buNone/>
            </a:pPr>
            <a:endParaRPr lang="en-US" altLang="ja-JP" sz="1600">
              <a:latin typeface="Akzidenz-Grotesk Std Regular" pitchFamily="2" charset="0"/>
            </a:endParaRPr>
          </a:p>
          <a:p>
            <a:pPr marL="1588" indent="-1588">
              <a:lnSpc>
                <a:spcPct val="80000"/>
              </a:lnSpc>
            </a:pPr>
            <a:r>
              <a:rPr lang="en-US" altLang="ja-JP" sz="1600">
                <a:latin typeface="Akzidenz-Grotesk Std Regular" pitchFamily="2" charset="0"/>
              </a:rPr>
              <a:t> </a:t>
            </a:r>
            <a:r>
              <a:rPr lang="en-US" altLang="ja-JP" sz="1600" smtClean="0">
                <a:latin typeface="Akzidenz-Grotesk Std Regular" pitchFamily="2" charset="0"/>
              </a:rPr>
              <a:t>   47</a:t>
            </a:r>
            <a:r>
              <a:rPr lang="en-US" altLang="ja-JP" sz="1600">
                <a:latin typeface="Akzidenz-Grotesk Std Regular" pitchFamily="2" charset="0"/>
              </a:rPr>
              <a:t>% discount for all Licensed Training Provider courses</a:t>
            </a:r>
          </a:p>
          <a:p>
            <a:pPr>
              <a:lnSpc>
                <a:spcPct val="80000"/>
              </a:lnSpc>
              <a:defRPr/>
            </a:pPr>
            <a:endParaRPr lang="en-US" altLang="en-US" sz="1600" smtClean="0">
              <a:solidFill>
                <a:srgbClr val="FF0000"/>
              </a:solidFill>
              <a:latin typeface="Akzidenz-Grotesk Std Regular" pitchFamily="2" charset="0"/>
            </a:endParaRPr>
          </a:p>
          <a:p>
            <a:pPr>
              <a:lnSpc>
                <a:spcPct val="80000"/>
              </a:lnSpc>
              <a:defRPr/>
            </a:pPr>
            <a:endParaRPr lang="en-US" altLang="en-US" sz="1800" smtClean="0">
              <a:latin typeface="Akzidenz-Grotesk Std Regular" pitchFamily="2" charset="0"/>
            </a:endParaRPr>
          </a:p>
        </p:txBody>
      </p:sp>
      <p:pic>
        <p:nvPicPr>
          <p:cNvPr id="10243" name="Picture 4" descr="MC900297161[1]"/>
          <p:cNvPicPr>
            <a:picLocks noChangeAspect="1" noChangeArrowheads="1"/>
          </p:cNvPicPr>
          <p:nvPr/>
        </p:nvPicPr>
        <p:blipFill>
          <a:blip r:embed="rId2"/>
          <a:stretch>
            <a:fillRect/>
          </a:stretch>
        </p:blipFill>
        <p:spPr bwMode="auto">
          <a:xfrm>
            <a:off x="7467600" y="304800"/>
            <a:ext cx="1524000" cy="1427163"/>
          </a:xfrm>
          <a:prstGeom prst="rect">
            <a:avLst/>
          </a:prstGeom>
          <a:noFill/>
          <a:ln w="9525">
            <a:noFill/>
            <a:miter lim="800000"/>
          </a:ln>
        </p:spPr>
      </p:pic>
      <p:sp>
        <p:nvSpPr>
          <p:cNvPr id="10244" name="Rectangle 6"/>
          <p:cNvSpPr>
            <a:spLocks noChangeArrowheads="1"/>
          </p:cNvSpPr>
          <p:nvPr/>
        </p:nvSpPr>
        <p:spPr bwMode="auto">
          <a:xfrm>
            <a:off x="622852" y="234950"/>
            <a:ext cx="7327759" cy="584775"/>
          </a:xfrm>
          <a:prstGeom prst="rect">
            <a:avLst/>
          </a:prstGeom>
          <a:noFill/>
          <a:ln w="9525">
            <a:noFill/>
            <a:miter lim="800000"/>
          </a:ln>
        </p:spPr>
        <p:txBody>
          <a:bodyPr wrap="square">
            <a:spAutoFit/>
          </a:bodyPr>
          <a:lstStyle/>
          <a:p>
            <a:pPr eaLnBrk="1" hangingPunct="1"/>
            <a:r>
              <a:rPr lang="en-US" altLang="en-US" sz="3200" smtClean="0">
                <a:solidFill>
                  <a:schemeClr val="accent1"/>
                </a:solidFill>
                <a:latin typeface="Akzidenz-Grotesk Std Regular"/>
              </a:rPr>
              <a:t>Boy Scouts &amp; Red Cross Agreement</a:t>
            </a:r>
            <a:endParaRPr lang="en-US" altLang="en-US" sz="3200" b="0">
              <a:solidFill>
                <a:schemeClr val="accent1"/>
              </a:solidFill>
              <a:latin typeface="Akzidenz-Grotesk Std Regular"/>
            </a:endParaRPr>
          </a:p>
        </p:txBody>
      </p:sp>
    </p:spTree>
    <p:extLst>
      <p:ext uri="{BB962C8B-B14F-4D97-AF65-F5344CB8AC3E}">
        <p14:creationId xmlns:p14="http://schemas.microsoft.com/office/powerpoint/2010/main" val="368611915"/>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4400" smtClean="0">
              <a:solidFill>
                <a:srgbClr val="FF0000"/>
              </a:solidFill>
            </a:endParaRPr>
          </a:p>
          <a:p>
            <a:pPr marL="0" indent="0" algn="ctr">
              <a:buNone/>
            </a:pPr>
            <a:r>
              <a:rPr lang="en-US" sz="4400" smtClean="0">
                <a:solidFill>
                  <a:srgbClr val="FF0000"/>
                </a:solidFill>
              </a:rPr>
              <a:t>Questions?</a:t>
            </a:r>
            <a:endParaRPr lang="en-US" sz="4400">
              <a:solidFill>
                <a:srgbClr val="FF0000"/>
              </a:solidFill>
            </a:endParaRPr>
          </a:p>
        </p:txBody>
      </p:sp>
    </p:spTree>
    <p:extLst>
      <p:ext uri="{BB962C8B-B14F-4D97-AF65-F5344CB8AC3E}">
        <p14:creationId xmlns:p14="http://schemas.microsoft.com/office/powerpoint/2010/main" val="2613794418"/>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Types of Agreements</a:t>
            </a:r>
            <a:endParaRPr lang="en-US"/>
          </a:p>
        </p:txBody>
      </p:sp>
      <p:sp>
        <p:nvSpPr>
          <p:cNvPr id="3" name="Content Placeholder 2"/>
          <p:cNvSpPr>
            <a:spLocks noGrp="1"/>
          </p:cNvSpPr>
          <p:nvPr>
            <p:ph idx="1"/>
          </p:nvPr>
        </p:nvSpPr>
        <p:spPr/>
        <p:txBody>
          <a:bodyPr>
            <a:normAutofit/>
          </a:bodyPr>
          <a:lstStyle/>
          <a:p>
            <a:pPr marL="0" indent="0" eaLnBrk="0" fontAlgn="base" hangingPunct="0">
              <a:buNone/>
            </a:pPr>
            <a:r>
              <a:rPr lang="en-US" smtClean="0"/>
              <a:t>The </a:t>
            </a:r>
            <a:r>
              <a:rPr lang="en-US"/>
              <a:t>American Red Cross offers three types of Training Agreements:</a:t>
            </a:r>
          </a:p>
          <a:p>
            <a:pPr lvl="0" eaLnBrk="0" fontAlgn="base" hangingPunct="0"/>
            <a:r>
              <a:rPr lang="en-US"/>
              <a:t>Authorized Provider (AP) – Provider is only training their </a:t>
            </a:r>
            <a:r>
              <a:rPr lang="en-US" smtClean="0"/>
              <a:t>staff</a:t>
            </a:r>
            <a:endParaRPr lang="en-US"/>
          </a:p>
          <a:p>
            <a:pPr lvl="0" eaLnBrk="0" fontAlgn="base" hangingPunct="0"/>
            <a:r>
              <a:rPr lang="en-US"/>
              <a:t>Licensed Training Provider (LTP) – Provider is training their staff and/or public </a:t>
            </a:r>
            <a:r>
              <a:rPr lang="en-US" smtClean="0"/>
              <a:t>participants</a:t>
            </a:r>
            <a:endParaRPr lang="en-US"/>
          </a:p>
          <a:p>
            <a:pPr lvl="0" eaLnBrk="0" fontAlgn="base" hangingPunct="0"/>
            <a:r>
              <a:rPr lang="en-US"/>
              <a:t>Full Service (FS) – Provider contracts with American Red Cross to provide an instructor and equipment at the Provider’s facility to execute the </a:t>
            </a:r>
            <a:r>
              <a:rPr lang="en-US" smtClean="0"/>
              <a:t>course</a:t>
            </a:r>
            <a:endParaRPr lang="en-US"/>
          </a:p>
        </p:txBody>
      </p:sp>
    </p:spTree>
    <p:extLst>
      <p:ext uri="{BB962C8B-B14F-4D97-AF65-F5344CB8AC3E}">
        <p14:creationId xmlns:p14="http://schemas.microsoft.com/office/powerpoint/2010/main" val="769763857"/>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Aquatics Representatives</a:t>
            </a:r>
            <a:endParaRPr lang="en-US"/>
          </a:p>
        </p:txBody>
      </p:sp>
      <p:sp>
        <p:nvSpPr>
          <p:cNvPr id="3" name="Content Placeholder 2"/>
          <p:cNvSpPr>
            <a:spLocks noGrp="1"/>
          </p:cNvSpPr>
          <p:nvPr>
            <p:ph idx="1"/>
          </p:nvPr>
        </p:nvSpPr>
        <p:spPr/>
        <p:txBody>
          <a:bodyPr/>
          <a:lstStyle/>
          <a:p>
            <a:r>
              <a:rPr lang="en-US" smtClean="0">
                <a:hlinkClick r:id="rId2"/>
              </a:rPr>
              <a:t>www.redcross.org/aquaticsrepresentatives</a:t>
            </a:r>
            <a:endParaRPr lang="en-US" smtClean="0"/>
          </a:p>
          <a:p>
            <a:r>
              <a:rPr lang="en-US" smtClean="0"/>
              <a:t>Please use the link above to contact the Red Cross aquatics representative of your state for questions about aquatics programming or to set up a provider agreement for your BSA Council </a:t>
            </a:r>
          </a:p>
          <a:p>
            <a:r>
              <a:rPr lang="en-US" smtClean="0"/>
              <a:t>BSA Councils who offer any aquatics programs or plan to are strongly recommended to work with their regional aquatics representative for easy access to aquatics support once the agreement is signed</a:t>
            </a:r>
          </a:p>
          <a:p>
            <a:r>
              <a:rPr lang="en-US" smtClean="0"/>
              <a:t>Please sign up as a Licensed Training Provider, which allows you to offer both internal and external training</a:t>
            </a:r>
            <a:endParaRPr lang="en-US"/>
          </a:p>
          <a:p>
            <a:pPr marL="0" indent="0">
              <a:buNone/>
            </a:pPr>
            <a:endParaRPr lang="en-US"/>
          </a:p>
        </p:txBody>
      </p:sp>
    </p:spTree>
    <p:extLst>
      <p:ext uri="{BB962C8B-B14F-4D97-AF65-F5344CB8AC3E}">
        <p14:creationId xmlns:p14="http://schemas.microsoft.com/office/powerpoint/2010/main" val="44155454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mtClean="0"/>
              <a:t>Overview of Key Aquatic Certifications</a:t>
            </a:r>
            <a:endParaRPr lang="en-US"/>
          </a:p>
        </p:txBody>
      </p:sp>
      <p:sp>
        <p:nvSpPr>
          <p:cNvPr id="3" name="Content Placeholder 2"/>
          <p:cNvSpPr>
            <a:spLocks noGrp="1"/>
          </p:cNvSpPr>
          <p:nvPr>
            <p:ph idx="1"/>
          </p:nvPr>
        </p:nvSpPr>
        <p:spPr/>
        <p:txBody>
          <a:bodyPr/>
          <a:lstStyle/>
          <a:p>
            <a:r>
              <a:rPr lang="en-US" smtClean="0"/>
              <a:t>Lifeguarding Instructor/Lifeguarding Instructor Trainer </a:t>
            </a:r>
          </a:p>
          <a:p>
            <a:pPr lvl="1"/>
            <a:r>
              <a:rPr lang="en-US" smtClean="0"/>
              <a:t>Lifeguarding Instructor and Lifeguarding Instructor Trainers may teach CPR/AED for the Professional Rescuers courses, Lifeguarding courses, Bloodborne Pathogens, Oxygen Administration</a:t>
            </a:r>
            <a:r>
              <a:rPr lang="en-US"/>
              <a:t> </a:t>
            </a:r>
            <a:r>
              <a:rPr lang="en-US" smtClean="0"/>
              <a:t>and more, with easy online instructor bridges to other programs. </a:t>
            </a:r>
          </a:p>
          <a:p>
            <a:r>
              <a:rPr lang="en-US" smtClean="0"/>
              <a:t>Free online bridges available for Lifeguarding Instructors:</a:t>
            </a:r>
          </a:p>
          <a:p>
            <a:pPr lvl="1"/>
            <a:r>
              <a:rPr lang="en-US" smtClean="0"/>
              <a:t>Wilderness First Aid</a:t>
            </a:r>
          </a:p>
          <a:p>
            <a:pPr lvl="1"/>
            <a:r>
              <a:rPr lang="en-US" smtClean="0"/>
              <a:t>First Aid/CPR/AED Instructor</a:t>
            </a:r>
          </a:p>
          <a:p>
            <a:pPr lvl="1"/>
            <a:r>
              <a:rPr lang="en-US" smtClean="0"/>
              <a:t>Babysitter Training Instructor</a:t>
            </a:r>
          </a:p>
          <a:p>
            <a:pPr lvl="1"/>
            <a:r>
              <a:rPr lang="en-US" smtClean="0"/>
              <a:t>BLS Instructor</a:t>
            </a:r>
            <a:endParaRPr lang="en-US"/>
          </a:p>
        </p:txBody>
      </p:sp>
    </p:spTree>
    <p:extLst>
      <p:ext uri="{BB962C8B-B14F-4D97-AF65-F5344CB8AC3E}">
        <p14:creationId xmlns:p14="http://schemas.microsoft.com/office/powerpoint/2010/main" val="3921336139"/>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Wilderness &amp; Remote First Aid</a:t>
            </a:r>
            <a:endParaRPr lang="en-US"/>
          </a:p>
        </p:txBody>
      </p:sp>
      <p:sp>
        <p:nvSpPr>
          <p:cNvPr id="3" name="Content Placeholder 2"/>
          <p:cNvSpPr>
            <a:spLocks noGrp="1"/>
          </p:cNvSpPr>
          <p:nvPr>
            <p:ph idx="1"/>
          </p:nvPr>
        </p:nvSpPr>
        <p:spPr/>
        <p:txBody>
          <a:bodyPr/>
          <a:lstStyle/>
          <a:p>
            <a:pPr lvl="0"/>
            <a:r>
              <a:rPr lang="en-US" sz="1400" b="1" smtClean="0"/>
              <a:t>16-hour course for ages 14 and up based on the Boy Scouts of America (BSA) </a:t>
            </a:r>
            <a:r>
              <a:rPr lang="en-US" sz="1400" b="1" i="1" smtClean="0"/>
              <a:t>Wilderness First Aid Curriculum and Doctrine Guidelines</a:t>
            </a:r>
            <a:endParaRPr lang="en-US" sz="1400" smtClean="0"/>
          </a:p>
          <a:p>
            <a:r>
              <a:rPr lang="en-US" sz="1400" b="1" smtClean="0"/>
              <a:t> Meets BSA requirements for High Adventure Camps</a:t>
            </a:r>
            <a:endParaRPr lang="en-US" sz="1400" smtClean="0"/>
          </a:p>
          <a:p>
            <a:r>
              <a:rPr lang="en-US" sz="1400" b="1" smtClean="0"/>
              <a:t> Reviewed and/or supported by the American Camp Association, American Canoe Association, National Recreation and Park Association, and JCC Association</a:t>
            </a:r>
            <a:endParaRPr lang="en-US" sz="1400" smtClean="0"/>
          </a:p>
          <a:p>
            <a:pPr marL="0" indent="0">
              <a:buNone/>
            </a:pPr>
            <a:endParaRPr lang="en-US" sz="1400" b="1" smtClean="0"/>
          </a:p>
          <a:p>
            <a:pPr marL="0" indent="0">
              <a:buNone/>
            </a:pPr>
            <a:r>
              <a:rPr lang="en-US" sz="1400" b="1" smtClean="0"/>
              <a:t>Topics Include:</a:t>
            </a:r>
            <a:endParaRPr lang="en-US" sz="1400" smtClean="0"/>
          </a:p>
          <a:p>
            <a:pPr marL="0" indent="0">
              <a:buNone/>
            </a:pPr>
            <a:endParaRPr lang="en-US" sz="1400" b="1" smtClean="0"/>
          </a:p>
          <a:p>
            <a:pPr marL="0" indent="0">
              <a:buNone/>
            </a:pPr>
            <a:r>
              <a:rPr lang="en-US" sz="1400" b="1" smtClean="0"/>
              <a:t>• </a:t>
            </a:r>
            <a:r>
              <a:rPr lang="en-US" sz="1400" smtClean="0"/>
              <a:t>Head (Brain), Neck and Spinal Injuries	</a:t>
            </a:r>
            <a:r>
              <a:rPr lang="en-US" sz="1400" b="1" smtClean="0"/>
              <a:t>• </a:t>
            </a:r>
            <a:r>
              <a:rPr lang="en-US" sz="1400" smtClean="0"/>
              <a:t>Wounds and Wound Infection</a:t>
            </a:r>
          </a:p>
          <a:p>
            <a:pPr marL="0" indent="0">
              <a:buNone/>
            </a:pPr>
            <a:r>
              <a:rPr lang="en-US" sz="1400" b="1" smtClean="0"/>
              <a:t>• </a:t>
            </a:r>
            <a:r>
              <a:rPr lang="en-US" sz="1400" smtClean="0"/>
              <a:t>Hypothermia					</a:t>
            </a:r>
            <a:r>
              <a:rPr lang="en-US" sz="1400" b="1" smtClean="0"/>
              <a:t>• </a:t>
            </a:r>
            <a:r>
              <a:rPr lang="en-US" sz="1400" smtClean="0"/>
              <a:t>Heat-Related Emergencies</a:t>
            </a:r>
          </a:p>
          <a:p>
            <a:pPr marL="0" indent="0">
              <a:buNone/>
            </a:pPr>
            <a:r>
              <a:rPr lang="en-US" sz="1400" b="1" smtClean="0"/>
              <a:t>• </a:t>
            </a:r>
            <a:r>
              <a:rPr lang="en-US" sz="1400" smtClean="0"/>
              <a:t>Allergies and Anaphylaxis			</a:t>
            </a:r>
            <a:r>
              <a:rPr lang="en-US" sz="1400" b="1" smtClean="0"/>
              <a:t>• </a:t>
            </a:r>
            <a:r>
              <a:rPr lang="en-US" sz="1400" smtClean="0"/>
              <a:t>Altitude-Related Illnesses</a:t>
            </a:r>
          </a:p>
          <a:p>
            <a:pPr marL="0" indent="0">
              <a:buNone/>
            </a:pPr>
            <a:r>
              <a:rPr lang="en-US" sz="1400" b="1" smtClean="0"/>
              <a:t>• </a:t>
            </a:r>
            <a:r>
              <a:rPr lang="en-US" sz="1400" smtClean="0"/>
              <a:t>Bone and Joint Injuries			</a:t>
            </a:r>
            <a:r>
              <a:rPr lang="en-US" sz="1400" b="1" smtClean="0"/>
              <a:t>• </a:t>
            </a:r>
            <a:r>
              <a:rPr lang="en-US" sz="1400" smtClean="0"/>
              <a:t>Burns, and more….</a:t>
            </a:r>
          </a:p>
          <a:p>
            <a:endParaRPr lang="en-US"/>
          </a:p>
        </p:txBody>
      </p:sp>
    </p:spTree>
    <p:extLst>
      <p:ext uri="{BB962C8B-B14F-4D97-AF65-F5344CB8AC3E}">
        <p14:creationId xmlns:p14="http://schemas.microsoft.com/office/powerpoint/2010/main" val="236492443"/>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Other Programs of Interest</a:t>
            </a:r>
            <a:endParaRPr lang="en-US"/>
          </a:p>
        </p:txBody>
      </p:sp>
      <p:sp>
        <p:nvSpPr>
          <p:cNvPr id="3" name="Content Placeholder 2"/>
          <p:cNvSpPr>
            <a:spLocks noGrp="1"/>
          </p:cNvSpPr>
          <p:nvPr>
            <p:ph idx="1"/>
          </p:nvPr>
        </p:nvSpPr>
        <p:spPr/>
        <p:txBody>
          <a:bodyPr/>
          <a:lstStyle/>
          <a:p>
            <a:pPr>
              <a:buFont typeface="Arial" pitchFamily="34" charset="0"/>
              <a:buChar char="•"/>
            </a:pPr>
            <a:r>
              <a:rPr lang="en-US" smtClean="0"/>
              <a:t>  Basic Life Support (NEW!)</a:t>
            </a:r>
          </a:p>
          <a:p>
            <a:pPr>
              <a:buFont typeface="Arial" pitchFamily="34" charset="0"/>
              <a:buChar char="•"/>
            </a:pPr>
            <a:r>
              <a:rPr lang="en-US" smtClean="0"/>
              <a:t>  First Aid/CPR/AED (for the layperson)</a:t>
            </a:r>
          </a:p>
          <a:p>
            <a:pPr>
              <a:buFont typeface="Arial" pitchFamily="34" charset="0"/>
              <a:buChar char="•"/>
            </a:pPr>
            <a:r>
              <a:rPr lang="en-US" smtClean="0"/>
              <a:t>  Water Safety Instructor/Basic Swim Instructor</a:t>
            </a:r>
          </a:p>
          <a:p>
            <a:pPr>
              <a:buFont typeface="Arial" pitchFamily="34" charset="0"/>
              <a:buChar char="•"/>
            </a:pPr>
            <a:r>
              <a:rPr lang="en-US" smtClean="0"/>
              <a:t>  Bloodborne Pathogens</a:t>
            </a:r>
          </a:p>
          <a:p>
            <a:pPr>
              <a:buFont typeface="Arial" pitchFamily="34" charset="0"/>
              <a:buChar char="•"/>
            </a:pPr>
            <a:r>
              <a:rPr lang="en-US" smtClean="0"/>
              <a:t>  Babysitter’s Training</a:t>
            </a:r>
          </a:p>
          <a:p>
            <a:pPr>
              <a:buFont typeface="Arial" pitchFamily="34" charset="0"/>
              <a:buChar char="•"/>
            </a:pPr>
            <a:r>
              <a:rPr lang="en-US" smtClean="0"/>
              <a:t>  Basic Water Rescue</a:t>
            </a:r>
          </a:p>
          <a:p>
            <a:pPr>
              <a:buFont typeface="Arial" pitchFamily="34" charset="0"/>
              <a:buChar char="•"/>
            </a:pPr>
            <a:r>
              <a:rPr lang="en-US" smtClean="0"/>
              <a:t>  Safety Training for Swim Coaches</a:t>
            </a:r>
          </a:p>
          <a:p>
            <a:pPr>
              <a:buFont typeface="Arial" pitchFamily="34" charset="0"/>
              <a:buChar char="•"/>
            </a:pPr>
            <a:r>
              <a:rPr lang="en-US" smtClean="0"/>
              <a:t>  Shallow Water Lifeguarding (up to 5 feet)</a:t>
            </a:r>
          </a:p>
          <a:p>
            <a:pPr>
              <a:buFont typeface="Arial" pitchFamily="34" charset="0"/>
              <a:buChar char="•"/>
            </a:pPr>
            <a:r>
              <a:rPr lang="en-US" smtClean="0"/>
              <a:t>  Aquatic Attraction Lifeguarding (3 feet or less)</a:t>
            </a:r>
          </a:p>
          <a:p>
            <a:pPr>
              <a:buFont typeface="Arial" pitchFamily="34" charset="0"/>
              <a:buChar char="•"/>
            </a:pPr>
            <a:r>
              <a:rPr lang="en-US" smtClean="0"/>
              <a:t>…and more!</a:t>
            </a:r>
          </a:p>
          <a:p>
            <a:endParaRPr lang="en-US" smtClean="0"/>
          </a:p>
          <a:p>
            <a:endParaRPr lang="en-US"/>
          </a:p>
        </p:txBody>
      </p:sp>
    </p:spTree>
    <p:extLst>
      <p:ext uri="{BB962C8B-B14F-4D97-AF65-F5344CB8AC3E}">
        <p14:creationId xmlns:p14="http://schemas.microsoft.com/office/powerpoint/2010/main" val="2854129094"/>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smtClean="0"/>
              <a:t>Crossing over LGIs from BSA to ARC</a:t>
            </a:r>
            <a:endParaRPr lang="en-US"/>
          </a:p>
        </p:txBody>
      </p:sp>
      <p:sp>
        <p:nvSpPr>
          <p:cNvPr id="3" name="Content Placeholder 2"/>
          <p:cNvSpPr>
            <a:spLocks noGrp="1"/>
          </p:cNvSpPr>
          <p:nvPr>
            <p:ph idx="1"/>
          </p:nvPr>
        </p:nvSpPr>
        <p:spPr/>
        <p:txBody>
          <a:bodyPr>
            <a:normAutofit/>
          </a:bodyPr>
          <a:lstStyle/>
          <a:p>
            <a:pPr>
              <a:buFont typeface="Arial" pitchFamily="34" charset="0"/>
              <a:buChar char="•"/>
            </a:pPr>
            <a:r>
              <a:rPr lang="en-US" sz="2400" smtClean="0"/>
              <a:t>BSA Lifeguarding Instructors may complete an 11.5-hour Crossover/Re-Entry course to certify as Red Cross LGIs (partially online and partially in classroom/pool)</a:t>
            </a:r>
          </a:p>
          <a:p>
            <a:pPr>
              <a:buFont typeface="Arial" pitchFamily="34" charset="0"/>
              <a:buChar char="•"/>
            </a:pPr>
            <a:r>
              <a:rPr lang="en-US" sz="2400" smtClean="0"/>
              <a:t>Must show proof of current external credentials </a:t>
            </a:r>
          </a:p>
          <a:p>
            <a:pPr>
              <a:buFont typeface="Arial" pitchFamily="34" charset="0"/>
              <a:buChar char="•"/>
            </a:pPr>
            <a:r>
              <a:rPr lang="en-US" sz="2400" smtClean="0"/>
              <a:t>Waterfront Lifeguarding instructor certification may be added if student completes the Waterfront Skills add-on component of the Red Cross Lifeguarding Program (5 hours, 40 minutes)</a:t>
            </a:r>
          </a:p>
          <a:p>
            <a:endParaRPr lang="en-US"/>
          </a:p>
        </p:txBody>
      </p:sp>
    </p:spTree>
    <p:extLst>
      <p:ext uri="{BB962C8B-B14F-4D97-AF65-F5344CB8AC3E}">
        <p14:creationId xmlns:p14="http://schemas.microsoft.com/office/powerpoint/2010/main" val="230044945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4294967295"/>
          </p:nvPr>
        </p:nvSpPr>
        <p:spPr>
          <a:xfrm>
            <a:off x="7616825" y="6343650"/>
            <a:ext cx="1069975" cy="365125"/>
          </a:xfrm>
          <a:prstGeom prst="rect">
            <a:avLst/>
          </a:prstGeom>
        </p:spPr>
        <p:txBody>
          <a:bodyPr/>
          <a:lstStyle/>
          <a:p>
            <a:pPr>
              <a:defRPr/>
            </a:pPr>
            <a:endParaRPr lang="en-US"/>
          </a:p>
        </p:txBody>
      </p:sp>
      <p:sp>
        <p:nvSpPr>
          <p:cNvPr id="7" name="Content Placeholder 2"/>
          <p:cNvSpPr>
            <a:spLocks noGrp="1"/>
          </p:cNvSpPr>
          <p:nvPr>
            <p:ph idx="1"/>
          </p:nvPr>
        </p:nvSpPr>
        <p:spPr>
          <a:xfrm>
            <a:off x="457200" y="462423"/>
            <a:ext cx="8229600" cy="5671677"/>
          </a:xfrm>
        </p:spPr>
        <p:txBody>
          <a:bodyPr>
            <a:normAutofit/>
          </a:bodyPr>
          <a:lstStyle/>
          <a:p>
            <a:pPr marL="0" indent="0">
              <a:lnSpc>
                <a:spcPct val="100000"/>
              </a:lnSpc>
              <a:buNone/>
            </a:pPr>
            <a:r>
              <a:rPr lang="en-US" sz="2000">
                <a:solidFill>
                  <a:srgbClr val="FF0000"/>
                </a:solidFill>
              </a:rPr>
              <a:t>Question</a:t>
            </a:r>
            <a:r>
              <a:rPr lang="en-US" sz="2000" smtClean="0">
                <a:solidFill>
                  <a:srgbClr val="FF0000"/>
                </a:solidFill>
              </a:rPr>
              <a:t>:  How do I become an Instructor Trainer so I can certify my own instructors?</a:t>
            </a:r>
          </a:p>
          <a:p>
            <a:pPr>
              <a:lnSpc>
                <a:spcPct val="100000"/>
              </a:lnSpc>
            </a:pPr>
            <a:endParaRPr lang="en-US" sz="1400" smtClean="0"/>
          </a:p>
          <a:p>
            <a:pPr marL="0" indent="0">
              <a:lnSpc>
                <a:spcPct val="100000"/>
              </a:lnSpc>
              <a:buNone/>
            </a:pPr>
            <a:r>
              <a:rPr lang="en-US" sz="1400" smtClean="0"/>
              <a:t>Answer:  Attend our IT Academy.  Details are on </a:t>
            </a:r>
            <a:r>
              <a:rPr lang="en-US" sz="1400" smtClean="0">
                <a:hlinkClick r:id="rId2"/>
              </a:rPr>
              <a:t>www.instructorscorner.org</a:t>
            </a:r>
            <a:r>
              <a:rPr lang="en-US" sz="1400" smtClean="0"/>
              <a:t>.  </a:t>
            </a:r>
          </a:p>
          <a:p>
            <a:pPr marL="0" indent="0">
              <a:lnSpc>
                <a:spcPct val="100000"/>
              </a:lnSpc>
              <a:buNone/>
            </a:pPr>
            <a:endParaRPr lang="en-US" sz="1400"/>
          </a:p>
          <a:p>
            <a:pPr marL="0" indent="0">
              <a:lnSpc>
                <a:spcPct val="100000"/>
              </a:lnSpc>
              <a:buNone/>
            </a:pPr>
            <a:r>
              <a:rPr lang="en-US" sz="1400" smtClean="0"/>
              <a:t>Lifeguarding Instructor Trainers must currently have the following qualifications:</a:t>
            </a:r>
          </a:p>
          <a:p>
            <a:pPr>
              <a:lnSpc>
                <a:spcPct val="100000"/>
              </a:lnSpc>
              <a:buFont typeface="Arial" panose="020b0604020202020204" pitchFamily="34" charset="0"/>
              <a:buChar char="•"/>
            </a:pPr>
            <a:r>
              <a:rPr lang="en-US" sz="1400" smtClean="0"/>
              <a:t>Current certification in both basic and instructor-level Lifeguarding, in good standing</a:t>
            </a:r>
          </a:p>
          <a:p>
            <a:pPr>
              <a:lnSpc>
                <a:spcPct val="100000"/>
              </a:lnSpc>
              <a:buFont typeface="Arial" panose="020b0604020202020204" pitchFamily="34" charset="0"/>
              <a:buChar char="•"/>
            </a:pPr>
            <a:r>
              <a:rPr lang="en-US" sz="1400" smtClean="0"/>
              <a:t>Verifiable teaching history of the full course – at least an average of three courses a year within the past three years with at least six students – variety is encouraged (larger class sizes, blended learning)</a:t>
            </a:r>
          </a:p>
          <a:p>
            <a:pPr>
              <a:lnSpc>
                <a:spcPct val="100000"/>
              </a:lnSpc>
              <a:buFont typeface="Arial" panose="020b0604020202020204" pitchFamily="34" charset="0"/>
              <a:buChar char="•"/>
            </a:pPr>
            <a:r>
              <a:rPr lang="en-US" sz="1400" smtClean="0"/>
              <a:t>Current or previous work experience as a lifeguard</a:t>
            </a:r>
          </a:p>
          <a:p>
            <a:pPr>
              <a:lnSpc>
                <a:spcPct val="100000"/>
              </a:lnSpc>
              <a:buFont typeface="Arial" panose="020b0604020202020204" pitchFamily="34" charset="0"/>
              <a:buChar char="•"/>
            </a:pPr>
            <a:r>
              <a:rPr lang="en-US" sz="1400" smtClean="0"/>
              <a:t>Letter of recommendation mentioning specific criteria:</a:t>
            </a:r>
          </a:p>
          <a:p>
            <a:pPr marL="0" indent="0">
              <a:lnSpc>
                <a:spcPct val="100000"/>
              </a:lnSpc>
              <a:buNone/>
            </a:pPr>
            <a:r>
              <a:rPr lang="en-US" sz="1400"/>
              <a:t>o Current and future needs for American Red Cross instructor training </a:t>
            </a:r>
            <a:endParaRPr lang="en-US" sz="1400" smtClean="0"/>
          </a:p>
          <a:p>
            <a:pPr marL="0" indent="0">
              <a:lnSpc>
                <a:spcPct val="100000"/>
              </a:lnSpc>
              <a:buNone/>
            </a:pPr>
            <a:r>
              <a:rPr lang="en-US" sz="1400" smtClean="0"/>
              <a:t>o </a:t>
            </a:r>
            <a:r>
              <a:rPr lang="en-US" sz="1400"/>
              <a:t>Why the applicant is suitable to become an instructor trainer </a:t>
            </a:r>
            <a:endParaRPr lang="en-US" sz="1400" smtClean="0"/>
          </a:p>
          <a:p>
            <a:pPr marL="0" indent="0">
              <a:lnSpc>
                <a:spcPct val="100000"/>
              </a:lnSpc>
              <a:buNone/>
            </a:pPr>
            <a:r>
              <a:rPr lang="en-US" sz="1400" smtClean="0"/>
              <a:t>o </a:t>
            </a:r>
            <a:r>
              <a:rPr lang="en-US" sz="1400"/>
              <a:t>Training schedule and frequency for instructor courses </a:t>
            </a:r>
            <a:endParaRPr lang="en-US" sz="1400" smtClean="0"/>
          </a:p>
          <a:p>
            <a:pPr marL="0" indent="0">
              <a:lnSpc>
                <a:spcPct val="100000"/>
              </a:lnSpc>
              <a:buNone/>
            </a:pPr>
            <a:r>
              <a:rPr lang="en-US" sz="1400" smtClean="0"/>
              <a:t>o </a:t>
            </a:r>
            <a:r>
              <a:rPr lang="en-US" sz="1400"/>
              <a:t>Target audience for instructor courses </a:t>
            </a:r>
            <a:endParaRPr lang="en-US" sz="1400" smtClean="0"/>
          </a:p>
          <a:p>
            <a:pPr marL="0" indent="0">
              <a:lnSpc>
                <a:spcPct val="100000"/>
              </a:lnSpc>
              <a:buNone/>
            </a:pPr>
            <a:r>
              <a:rPr lang="en-US" sz="1400" smtClean="0"/>
              <a:t>o </a:t>
            </a:r>
            <a:r>
              <a:rPr lang="en-US" sz="1400"/>
              <a:t>Agreeable to have quality assurance visits to instructor classes offered by the </a:t>
            </a:r>
            <a:r>
              <a:rPr lang="en-US" sz="1400" smtClean="0"/>
              <a:t>organization</a:t>
            </a:r>
          </a:p>
          <a:p>
            <a:pPr marL="0" indent="0">
              <a:lnSpc>
                <a:spcPct val="100000"/>
              </a:lnSpc>
              <a:buNone/>
            </a:pPr>
            <a:endParaRPr lang="en-US" smtClean="0"/>
          </a:p>
          <a:p>
            <a:pPr marL="0" indent="0">
              <a:lnSpc>
                <a:spcPct val="100000"/>
              </a:lnSpc>
              <a:buNone/>
            </a:pPr>
            <a:r>
              <a:rPr lang="en-US" sz="1400" smtClean="0"/>
              <a:t>Upcoming LGIT Training is being offered in CA, FL, SC, NV, TX, PA, HI, MO, MA, IA, CO, IL, KS, &amp; OH in 2016-2017  Training schedule is posted on </a:t>
            </a:r>
            <a:r>
              <a:rPr lang="en-US" sz="1400" smtClean="0">
                <a:hlinkClick r:id="rId2"/>
              </a:rPr>
              <a:t>www.instructorscorner.org</a:t>
            </a:r>
            <a:r>
              <a:rPr lang="en-US" sz="1400" smtClean="0"/>
              <a:t> and will be updated as more training dates and locations are added</a:t>
            </a:r>
            <a:r>
              <a:rPr lang="en-US" sz="1600" smtClean="0"/>
              <a:t>.</a:t>
            </a:r>
          </a:p>
          <a:p>
            <a:pPr marL="0" indent="0">
              <a:lnSpc>
                <a:spcPct val="100000"/>
              </a:lnSpc>
              <a:buNone/>
            </a:pPr>
            <a:endParaRPr lang="en-US"/>
          </a:p>
        </p:txBody>
      </p:sp>
    </p:spTree>
    <p:extLst>
      <p:ext uri="{BB962C8B-B14F-4D97-AF65-F5344CB8AC3E}">
        <p14:creationId xmlns:p14="http://schemas.microsoft.com/office/powerpoint/2010/main" val="37169961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nodeType="clickEffect">
                                  <p:childTnLst>
                                    <p:set>
                                      <p:cBhvr>
                                        <p:cTn id="11"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indefinite"/>
                            </p:stCondLst>
                          </p:cTn>
                        </p:par>
                        <p:par>
                          <p:cTn id="14" fill="hold" nodeType="afterGroup">
                            <p:stCondLst>
                              <p:cond delay="0"/>
                            </p:stCondLst>
                            <p:childTnLst>
                              <p:par>
                                <p:cTn id="15" presetID="1" presetClass="entr" presetSubtype="0" fill="hold" nodeType="clickEffec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1" presetClass="entr" presetSubtype="0" fill="hold" nodeType="clickEffect">
                                  <p:childTnLst>
                                    <p:set>
                                      <p:cBhvr>
                                        <p:cTn id="21"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indefinite"/>
                            </p:stCondLst>
                          </p:cTn>
                        </p:par>
                        <p:par>
                          <p:cTn id="24" fill="hold" nodeType="afterGroup">
                            <p:stCondLst>
                              <p:cond delay="0"/>
                            </p:stCondLst>
                            <p:childTnLst>
                              <p:par>
                                <p:cTn id="25" presetID="1" presetClass="entr" presetSubtype="0" fill="hold" nodeType="clickEffec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indefinite"/>
                            </p:stCondLst>
                          </p:cTn>
                        </p:par>
                        <p:par>
                          <p:cTn id="29" fill="hold" nodeType="afterGroup">
                            <p:stCondLst>
                              <p:cond delay="0"/>
                            </p:stCondLst>
                            <p:childTnLst>
                              <p:par>
                                <p:cTn id="30" presetID="1" presetClass="entr" presetSubtype="0" fill="hold" nodeType="clickEffect">
                                  <p:childTnLst>
                                    <p:set>
                                      <p:cBhvr>
                                        <p:cTn id="31"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indefinite"/>
                            </p:stCondLst>
                          </p:cTn>
                        </p:par>
                        <p:par>
                          <p:cTn id="34" fill="hold" nodeType="afterGroup">
                            <p:stCondLst>
                              <p:cond delay="0"/>
                            </p:stCondLst>
                            <p:childTnLst>
                              <p:par>
                                <p:cTn id="35" presetID="1" presetClass="entr" presetSubtype="0" fill="hold" nodeType="clickEffect">
                                  <p:childTnLst>
                                    <p:set>
                                      <p:cBhvr>
                                        <p:cTn id="3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indefinite"/>
                            </p:stCondLst>
                          </p:cTn>
                        </p:par>
                        <p:par>
                          <p:cTn id="39" fill="hold" nodeType="afterGroup">
                            <p:stCondLst>
                              <p:cond delay="0"/>
                            </p:stCondLst>
                            <p:childTnLst>
                              <p:par>
                                <p:cTn id="40" presetID="1" presetClass="entr" presetSubtype="0" fill="hold" nodeType="clickEffect">
                                  <p:childTnLst>
                                    <p:set>
                                      <p:cBhvr>
                                        <p:cTn id="41"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indefinite"/>
                            </p:stCondLst>
                          </p:cTn>
                        </p:par>
                        <p:par>
                          <p:cTn id="44" fill="hold" nodeType="afterGroup">
                            <p:stCondLst>
                              <p:cond delay="0"/>
                            </p:stCondLst>
                            <p:childTnLst>
                              <p:par>
                                <p:cTn id="45" presetID="1" presetClass="entr" presetSubtype="0" fill="hold" nodeType="clickEffec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indefinite"/>
                            </p:stCondLst>
                          </p:cTn>
                        </p:par>
                        <p:par>
                          <p:cTn id="49" fill="hold" nodeType="afterGroup">
                            <p:stCondLst>
                              <p:cond delay="0"/>
                            </p:stCondLst>
                            <p:childTnLst>
                              <p:par>
                                <p:cTn id="50" presetID="1" presetClass="entr" presetSubtype="0" fill="hold" nodeType="clickEffect">
                                  <p:childTnLst>
                                    <p:set>
                                      <p:cBhvr>
                                        <p:cTn id="51"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indefinite"/>
                            </p:stCondLst>
                          </p:cTn>
                        </p:par>
                        <p:par>
                          <p:cTn id="54" fill="hold" nodeType="afterGroup">
                            <p:stCondLst>
                              <p:cond delay="0"/>
                            </p:stCondLst>
                            <p:childTnLst>
                              <p:par>
                                <p:cTn id="55" presetID="1" presetClass="entr" presetSubtype="0" fill="hold" nodeType="clickEffect">
                                  <p:childTnLst>
                                    <p:set>
                                      <p:cBhvr>
                                        <p:cTn id="5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indefinite"/>
                            </p:stCondLst>
                          </p:cTn>
                        </p:par>
                        <p:par>
                          <p:cTn id="59" fill="hold" nodeType="afterGroup">
                            <p:stCondLst>
                              <p:cond delay="0"/>
                            </p:stCondLst>
                            <p:childTnLst>
                              <p:par>
                                <p:cTn id="60" presetID="1" presetClass="entr" presetSubtype="0" fill="hold" nodeType="clickEffect">
                                  <p:childTnLst>
                                    <p:set>
                                      <p:cBhvr>
                                        <p:cTn id="61"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indefinite"/>
                            </p:stCondLst>
                          </p:cTn>
                        </p:par>
                        <p:par>
                          <p:cTn id="64" fill="hold" nodeType="afterGroup">
                            <p:stCondLst>
                              <p:cond delay="0"/>
                            </p:stCondLst>
                            <p:childTnLst>
                              <p:par>
                                <p:cTn id="65" presetID="1" presetClass="entr" presetSubtype="0" fill="hold" nodeType="clickEffect">
                                  <p:childTnLst>
                                    <p:set>
                                      <p:cBhvr>
                                        <p:cTn id="66" dur="1" fill="hold">
                                          <p:stCondLst>
                                            <p:cond delay="0"/>
                                          </p:stCondLst>
                                        </p:cTn>
                                        <p:tgtEl>
                                          <p:spTgt spid="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AS_NET" val="4.0.30319.42000"/>
  <p:tag name="AS_OS" val="Microsoft Windows NT 6.2.9200.0"/>
  <p:tag name="AS_RELEASE_DATE" val="2016.09.09"/>
  <p:tag name="AS_TITLE" val="Aspose.Slides for .NET 4.0"/>
  <p:tag name="AS_VERSION" val="16.8.0.0"/>
</p:tagLst>
</file>

<file path=ppt/theme/theme1.xml><?xml version="1.0" encoding="utf-8"?>
<a:theme xmlns:r="http://schemas.openxmlformats.org/officeDocument/2006/relationships" xmlns:a="http://schemas.openxmlformats.org/drawingml/2006/main" name="Office Theme">
  <a:themeElements>
    <a:clrScheme name="Red Cross">
      <a:dk1>
        <a:srgbClr val="6D6E70"/>
      </a:dk1>
      <a:lt1>
        <a:srgbClr val="FFFFFE"/>
      </a:lt1>
      <a:dk2>
        <a:srgbClr val="D7D7D8"/>
      </a:dk2>
      <a:lt2>
        <a:srgbClr val="FFFFFE"/>
      </a:lt2>
      <a:accent1>
        <a:srgbClr val="ED1B2E"/>
      </a:accent1>
      <a:accent2>
        <a:srgbClr val="9F9FA3"/>
      </a:accent2>
      <a:accent3>
        <a:srgbClr val="8EC06C"/>
      </a:accent3>
      <a:accent4>
        <a:srgbClr val="ECB731"/>
      </a:accent4>
      <a:accent5>
        <a:srgbClr val="7F181B"/>
      </a:accent5>
      <a:accent6>
        <a:srgbClr val="004B79"/>
      </a:accent6>
      <a:hlink>
        <a:srgbClr val="0076AF"/>
      </a:hlink>
      <a:folHlink>
        <a:srgbClr val="0076A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docProps/app.xml><?xml version="1.0" encoding="utf-8"?>
<Properties xmlns:vt="http://schemas.openxmlformats.org/officeDocument/2006/docPropsVTypes" xmlns="http://schemas.openxmlformats.org/officeDocument/2006/extended-properties">
  <Company>Blackbarn Media</Company>
  <PresentationFormat>On-screen Show (4:3)</PresentationFormat>
  <Paragraphs>129</Paragraphs>
  <Slides>20</Slides>
  <Notes>0</Notes>
  <TotalTime>21699</TotalTime>
  <HiddenSlides>0</HiddenSlides>
  <MMClips>0</MMClips>
  <ScaleCrop>0</ScaleCrop>
  <HeadingPairs>
    <vt:vector baseType="variant" size="4">
      <vt:variant>
        <vt:lpstr>Theme</vt:lpstr>
      </vt:variant>
      <vt:variant>
        <vt:i4>1</vt:i4>
      </vt:variant>
      <vt:variant>
        <vt:lpstr>Slide Titles</vt:lpstr>
      </vt:variant>
      <vt:variant>
        <vt:i4>20</vt:i4>
      </vt:variant>
    </vt:vector>
  </HeadingPairs>
  <TitlesOfParts>
    <vt:vector baseType="lpstr" size="21">
      <vt:lpstr>Office Theme</vt:lpstr>
      <vt:lpstr>Boy Scouts of Americaand the American Red Cross</vt:lpstr>
      <vt:lpstr>Slide 2</vt:lpstr>
      <vt:lpstr>Types of Agreements</vt:lpstr>
      <vt:lpstr>Aquatics Representatives</vt:lpstr>
      <vt:lpstr>Overview of Key Aquatic Certifications</vt:lpstr>
      <vt:lpstr>Wilderness &amp; Remote First Aid</vt:lpstr>
      <vt:lpstr>Other Programs of Interest</vt:lpstr>
      <vt:lpstr>Crossing over LGIs from BSA to ARC</vt:lpstr>
      <vt:lpstr>Slide 9</vt:lpstr>
      <vt:lpstr>Lifeguarding Update</vt:lpstr>
      <vt:lpstr>Aquatic Examiner Service (AES)</vt:lpstr>
      <vt:lpstr>Aquatic Examiner Service (AES) - Benefits</vt:lpstr>
      <vt:lpstr>AES - Component Overview</vt:lpstr>
      <vt:lpstr>Aquatic Examiner Service (AES) – Value Add Components</vt:lpstr>
      <vt:lpstr>AES – What’s in it for me?</vt:lpstr>
      <vt:lpstr>Learn To Swim; BSI; WSI</vt:lpstr>
      <vt:lpstr>LTP on RCO</vt:lpstr>
      <vt:lpstr>www.RedCrossStore.org</vt:lpstr>
      <vt:lpstr>Join our October 6 Aquatics Webcast!</vt:lpstr>
      <vt:lpstr>Slide 20</vt:lpstr>
    </vt:vector>
  </TitlesOfParts>
  <LinksUpToDate>0</LinksUpToDate>
  <SharedDoc>0</SharedDoc>
  <HyperlinksChanged>0</HyperlinksChanged>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cp:revision>173</cp:revision>
  <dcterms:created xsi:type="dcterms:W3CDTF">2014-01-24T18:57:59Z</dcterms:created>
  <dcterms:modified xsi:type="dcterms:W3CDTF">2016-10-28T14:59:28Z</dcterms:modified>
</cp:coreProperties>
</file>