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3" r:id="rId2"/>
    <p:sldId id="266" r:id="rId3"/>
    <p:sldId id="263" r:id="rId4"/>
    <p:sldId id="265" r:id="rId5"/>
    <p:sldId id="257" r:id="rId6"/>
    <p:sldId id="261" r:id="rId7"/>
    <p:sldId id="262" r:id="rId8"/>
    <p:sldId id="259" r:id="rId9"/>
    <p:sldId id="258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DAB21-C479-3D4C-8102-FE49E79AD909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5AB9A-E68D-FF45-9D96-5B6F86C9C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9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Merit</a:t>
            </a:r>
            <a:r>
              <a:rPr lang="en-US" baseline="0" dirty="0" smtClean="0"/>
              <a:t> Badge History- Canoeing Example- Possible new digital MB Candidate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D04B2F-B92C-404B-AA72-682FAFE8FB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Aid first in popularity, Swimming second.  First seven are in top half. Others low because special equipment and settings are needed. Kayaking</a:t>
            </a:r>
            <a:r>
              <a:rPr lang="en-US" baseline="0" dirty="0" smtClean="0"/>
              <a:t>, new in 2012, moved quickly toward top. </a:t>
            </a:r>
            <a:r>
              <a:rPr lang="en-US" dirty="0" smtClean="0"/>
              <a:t>Details not important. Point from this slide is that something is wrong if the waterfront at camp is not highly popular.   </a:t>
            </a:r>
          </a:p>
          <a:p>
            <a:endParaRPr lang="en-US" dirty="0" smtClean="0"/>
          </a:p>
          <a:p>
            <a:r>
              <a:rPr lang="en-US" dirty="0" smtClean="0"/>
              <a:t>(Numbers rounded to closest 100.)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6791E8-0F8B-4EFB-AEB6-B8F1F912A4F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Scope of Merit Badges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1D2E14-F1B1-441F-B4E0-766803946B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 of MB Maintenance &amp; Revision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AB9A-E68D-FF45-9D96-5B6F86C9C8F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35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Lead</a:t>
            </a:r>
            <a:r>
              <a:rPr lang="en-US" baseline="0" dirty="0" smtClean="0"/>
              <a:t> SME’s for Each Aquatics MB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6791E8-0F8B-4EFB-AEB6-B8F1F912A4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Latest</a:t>
            </a:r>
            <a:r>
              <a:rPr lang="en-US" baseline="0" dirty="0" smtClean="0"/>
              <a:t> Revision &amp; Next Scheduled Review for each MB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6791E8-0F8B-4EFB-AEB6-B8F1F912A4F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</a:t>
            </a:r>
            <a:r>
              <a:rPr lang="en-US" baseline="0" dirty="0" smtClean="0"/>
              <a:t> part of Eagle required MB’s both Swimming and Lifesaving Digital MB’s were completed in 2015.  Based on popularity, both Canoeing and Kayaking are candidates going forward.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5EE1-0FC3-4DCB-B5E0-578A828E80A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by one, solicit feedback from Workshop</a:t>
            </a:r>
            <a:r>
              <a:rPr lang="en-US" baseline="0" dirty="0" smtClean="0"/>
              <a:t> Participants.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AB9A-E68D-FF45-9D96-5B6F86C9C8F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14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9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8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8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8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0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8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1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9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5C91-0DF9-CA46-9BBD-E59A7EBC9F1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A99B2-58E8-F94F-94C4-4F98889D3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0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cabann54@hot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hyperlink" Target="http://www.scouting.org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6600"/>
                </a:solidFill>
              </a:rPr>
              <a:t>     Aquatics </a:t>
            </a:r>
            <a:r>
              <a:rPr lang="en-US" sz="6000" b="1" dirty="0">
                <a:solidFill>
                  <a:srgbClr val="006600"/>
                </a:solidFill>
              </a:rPr>
              <a:t>Merit Badges</a:t>
            </a:r>
            <a:endParaRPr lang="en-US" sz="6000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-22634" b="-24021"/>
          <a:stretch/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535" y="286109"/>
            <a:ext cx="1097280" cy="11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5645835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Cal Banning- Aquatics Liaison- Merit Badge Maintenance Task Force</a:t>
            </a:r>
          </a:p>
        </p:txBody>
      </p:sp>
    </p:spTree>
    <p:extLst>
      <p:ext uri="{BB962C8B-B14F-4D97-AF65-F5344CB8AC3E}">
        <p14:creationId xmlns:p14="http://schemas.microsoft.com/office/powerpoint/2010/main" val="495667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006600"/>
                </a:solidFill>
              </a:rPr>
              <a:t>     Thank You – For Further Feedback or Questions</a:t>
            </a:r>
            <a:endParaRPr lang="en-US" sz="6000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-22634" b="-24021"/>
          <a:stretch/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535" y="286109"/>
            <a:ext cx="1097280" cy="11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68300" y="5645835"/>
            <a:ext cx="86233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Contact </a:t>
            </a:r>
            <a:r>
              <a:rPr lang="en-US" sz="2400" b="1" dirty="0"/>
              <a:t>Cal Banning</a:t>
            </a:r>
          </a:p>
          <a:p>
            <a:r>
              <a:rPr lang="en-US" sz="2400" dirty="0"/>
              <a:t>Email:  </a:t>
            </a:r>
            <a:r>
              <a:rPr lang="en-US" sz="2400" dirty="0">
                <a:hlinkClick r:id="rId4"/>
              </a:rPr>
              <a:t>cabann54@hotmail.com</a:t>
            </a:r>
            <a:r>
              <a:rPr lang="en-US" sz="2400" dirty="0"/>
              <a:t>		Phone: (817) 312-4380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902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2188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143000" y="228600"/>
            <a:ext cx="31773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Merit Badge History</a:t>
            </a:r>
            <a:endParaRPr lang="en-US" sz="2800" b="1" dirty="0">
              <a:solidFill>
                <a:srgbClr val="006600"/>
              </a:solidFill>
            </a:endParaRPr>
          </a:p>
        </p:txBody>
      </p:sp>
      <p:pic>
        <p:nvPicPr>
          <p:cNvPr id="22532" name="Picture 4" descr="Canoeing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158273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66FF"/>
                </a:solidFill>
                <a:effectDag name="">
                  <a:cont type="tree" name="">
                    <a:effect ref="fillLine"/>
                    <a:outerShdw dist="38100" dir="13500000" algn="br">
                      <a:srgbClr val="5599FF"/>
                    </a:outerShdw>
                  </a:cont>
                  <a:cont type="tree" name="">
                    <a:effect ref="fillLine"/>
                    <a:outerShdw dist="38100" dir="2700000" algn="tl">
                      <a:srgbClr val="003D99"/>
                    </a:outerShdw>
                  </a:cont>
                  <a:effect ref="fillLine"/>
                </a:effectDag>
                <a:latin typeface="Verdana" pitchFamily="34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Verdana" pitchFamily="34" charset="0"/>
              </a:rPr>
              <a:t>1930 …      1952          1962          1968          1977         1989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130934" y="3508375"/>
            <a:ext cx="22750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Verdana" pitchFamily="34" charset="0"/>
              </a:rPr>
              <a:t>2004- Present</a:t>
            </a:r>
            <a:endParaRPr lang="en-US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2253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371600"/>
            <a:ext cx="87026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209800" y="3505200"/>
            <a:ext cx="176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Verdana" pitchFamily="34" charset="0"/>
              </a:rPr>
              <a:t>New Digital</a:t>
            </a:r>
            <a:endParaRPr lang="en-US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3886200"/>
            <a:ext cx="16002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Group 19"/>
          <p:cNvGrpSpPr/>
          <p:nvPr/>
        </p:nvGrpSpPr>
        <p:grpSpPr>
          <a:xfrm>
            <a:off x="4191000" y="3810000"/>
            <a:ext cx="2726227" cy="2106726"/>
            <a:chOff x="4191000" y="3810000"/>
            <a:chExt cx="2726227" cy="2106726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4191000" y="3810000"/>
              <a:ext cx="26518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 i="1" dirty="0">
                  <a:solidFill>
                    <a:srgbClr val="002060"/>
                  </a:solidFill>
                </a:rPr>
                <a:t>Stay current!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91000" y="4716398"/>
              <a:ext cx="2726227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2">
                      <a:lumMod val="75000"/>
                    </a:schemeClr>
                  </a:solidFill>
                  <a:hlinkClick r:id="rId7"/>
                </a:rPr>
                <a:t>www.scouting.org</a:t>
              </a:r>
              <a:endParaRPr lang="en-US" sz="2400" b="1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endParaRPr lang="en-US" sz="2400" b="1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r>
                <a:rPr lang="en-US" sz="24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www.scoutstuff.org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4"/>
          <p:cNvSpPr txBox="1">
            <a:spLocks noChangeArrowheads="1"/>
          </p:cNvSpPr>
          <p:nvPr/>
        </p:nvSpPr>
        <p:spPr bwMode="auto">
          <a:xfrm>
            <a:off x="1739735" y="667042"/>
            <a:ext cx="6705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Swimming</a:t>
            </a:r>
            <a:r>
              <a:rPr lang="en-US" sz="2400" b="1" dirty="0">
                <a:solidFill>
                  <a:srgbClr val="003399"/>
                </a:solidFill>
              </a:rPr>
              <a:t>			</a:t>
            </a:r>
            <a:r>
              <a:rPr lang="en-US" sz="2400" b="1" dirty="0" smtClean="0">
                <a:solidFill>
                  <a:srgbClr val="003399"/>
                </a:solidFill>
              </a:rPr>
              <a:t>71,821        2</a:t>
            </a: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Kayaking</a:t>
            </a:r>
            <a:r>
              <a:rPr lang="en-US" sz="2400" b="1" dirty="0">
                <a:solidFill>
                  <a:srgbClr val="003399"/>
                </a:solidFill>
              </a:rPr>
              <a:t>			</a:t>
            </a:r>
            <a:r>
              <a:rPr lang="en-US" sz="2400" b="1" dirty="0" smtClean="0">
                <a:solidFill>
                  <a:srgbClr val="003399"/>
                </a:solidFill>
              </a:rPr>
              <a:t>	34,054      20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Canoeing</a:t>
            </a:r>
            <a:r>
              <a:rPr lang="en-US" sz="2400" b="1" dirty="0">
                <a:solidFill>
                  <a:srgbClr val="003399"/>
                </a:solidFill>
              </a:rPr>
              <a:t>			</a:t>
            </a:r>
            <a:r>
              <a:rPr lang="en-US" sz="2400" b="1" dirty="0" smtClean="0">
                <a:solidFill>
                  <a:srgbClr val="003399"/>
                </a:solidFill>
              </a:rPr>
              <a:t>	29,461      21</a:t>
            </a: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Lifesaving				23,983      25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Small-Boat </a:t>
            </a:r>
            <a:r>
              <a:rPr lang="en-US" sz="2400" b="1" dirty="0">
                <a:solidFill>
                  <a:srgbClr val="003399"/>
                </a:solidFill>
              </a:rPr>
              <a:t>Sailing	</a:t>
            </a:r>
            <a:r>
              <a:rPr lang="en-US" sz="2400" b="1" dirty="0" smtClean="0">
                <a:solidFill>
                  <a:srgbClr val="003399"/>
                </a:solidFill>
              </a:rPr>
              <a:t>15,092      39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Motor Boating</a:t>
            </a:r>
            <a:r>
              <a:rPr lang="en-US" sz="2400" b="1" dirty="0">
                <a:solidFill>
                  <a:srgbClr val="003399"/>
                </a:solidFill>
              </a:rPr>
              <a:t>	 </a:t>
            </a:r>
            <a:r>
              <a:rPr lang="en-US" sz="2400" b="1" dirty="0" smtClean="0">
                <a:solidFill>
                  <a:srgbClr val="003399"/>
                </a:solidFill>
              </a:rPr>
              <a:t>         9,880     61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Rowing			          9,995     58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Water Sports</a:t>
            </a:r>
            <a:r>
              <a:rPr lang="en-US" sz="2400" b="1" dirty="0">
                <a:solidFill>
                  <a:srgbClr val="003399"/>
                </a:solidFill>
              </a:rPr>
              <a:t>		  	 </a:t>
            </a:r>
            <a:r>
              <a:rPr lang="en-US" sz="2400" b="1" dirty="0" smtClean="0">
                <a:solidFill>
                  <a:srgbClr val="003399"/>
                </a:solidFill>
              </a:rPr>
              <a:t>  3,389    106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Whitewater</a:t>
            </a:r>
            <a:r>
              <a:rPr lang="en-US" sz="2400" b="1" dirty="0">
                <a:solidFill>
                  <a:srgbClr val="003399"/>
                </a:solidFill>
              </a:rPr>
              <a:t>	  	  </a:t>
            </a:r>
            <a:r>
              <a:rPr lang="en-US" sz="2400" b="1" dirty="0" smtClean="0">
                <a:solidFill>
                  <a:srgbClr val="003399"/>
                </a:solidFill>
              </a:rPr>
              <a:t>        2,888    115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>
                <a:solidFill>
                  <a:srgbClr val="003399"/>
                </a:solidFill>
              </a:rPr>
              <a:t>Scuba Diving                  </a:t>
            </a:r>
            <a:r>
              <a:rPr lang="en-US" sz="2400" b="1" dirty="0" smtClean="0">
                <a:solidFill>
                  <a:srgbClr val="003399"/>
                </a:solidFill>
              </a:rPr>
              <a:t> 2,135     124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04800" y="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</a:rPr>
              <a:t>Of </a:t>
            </a:r>
            <a:r>
              <a:rPr lang="en-US" sz="2000" b="1" dirty="0" smtClean="0">
                <a:solidFill>
                  <a:srgbClr val="006600"/>
                </a:solidFill>
              </a:rPr>
              <a:t>ALL merit </a:t>
            </a:r>
            <a:r>
              <a:rPr lang="en-US" sz="2000" b="1" dirty="0">
                <a:solidFill>
                  <a:srgbClr val="006600"/>
                </a:solidFill>
              </a:rPr>
              <a:t>badges, First Aid ranks first in popularity with </a:t>
            </a:r>
            <a:r>
              <a:rPr lang="en-US" sz="2000" b="1" dirty="0" smtClean="0">
                <a:solidFill>
                  <a:srgbClr val="006600"/>
                </a:solidFill>
              </a:rPr>
              <a:t>80,716 </a:t>
            </a:r>
            <a:r>
              <a:rPr lang="en-US" sz="2000" b="1" dirty="0">
                <a:solidFill>
                  <a:srgbClr val="006600"/>
                </a:solidFill>
              </a:rPr>
              <a:t>per year</a:t>
            </a:r>
            <a:r>
              <a:rPr lang="en-US" sz="2000" b="1" dirty="0" smtClean="0">
                <a:solidFill>
                  <a:srgbClr val="006600"/>
                </a:solidFill>
              </a:rPr>
              <a:t>.                 Numbers </a:t>
            </a:r>
            <a:r>
              <a:rPr lang="en-US" sz="2000" b="1" dirty="0">
                <a:solidFill>
                  <a:srgbClr val="006600"/>
                </a:solidFill>
              </a:rPr>
              <a:t>and ranks for aquatics merit badges are:</a:t>
            </a:r>
          </a:p>
        </p:txBody>
      </p:sp>
      <p:sp>
        <p:nvSpPr>
          <p:cNvPr id="20484" name="Text Box 15"/>
          <p:cNvSpPr txBox="1">
            <a:spLocks noChangeArrowheads="1"/>
          </p:cNvSpPr>
          <p:nvPr/>
        </p:nvSpPr>
        <p:spPr bwMode="auto">
          <a:xfrm>
            <a:off x="7488238" y="64643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Verdana" pitchFamily="34" charset="0"/>
              </a:rPr>
              <a:t>2015 </a:t>
            </a:r>
            <a:r>
              <a:rPr lang="en-US" sz="1200" dirty="0">
                <a:latin typeface="Verdana" pitchFamily="34" charset="0"/>
              </a:rPr>
              <a:t>statistics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890" y="496337"/>
            <a:ext cx="1262063" cy="6303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79438" y="401638"/>
            <a:ext cx="604996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000" b="1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 E</a:t>
            </a:r>
            <a:r>
              <a:rPr lang="en-US" sz="2400" dirty="0">
                <a:solidFill>
                  <a:srgbClr val="002060"/>
                </a:solidFill>
              </a:rPr>
              <a:t>ach subject supported by pamphlet.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</a:rPr>
              <a:t>Requirements aimed at 12 year old.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</a:rPr>
              <a:t>Scout learns basic safety &amp; recreational skills,       e.g. is able to make a boat move where he wants with reasonable efficiency.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</a:rPr>
              <a:t>Skills basic, not expert. 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</a:rPr>
              <a:t>For example, Whitewater MB limited to </a:t>
            </a:r>
            <a:r>
              <a:rPr lang="en-US" sz="2400" dirty="0" smtClean="0">
                <a:solidFill>
                  <a:srgbClr val="002060"/>
                </a:solidFill>
              </a:rPr>
              <a:t>class </a:t>
            </a:r>
            <a:r>
              <a:rPr lang="en-US" sz="2400" dirty="0">
                <a:solidFill>
                  <a:srgbClr val="002060"/>
                </a:solidFill>
              </a:rPr>
              <a:t>II flowing water.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</a:rPr>
              <a:t>Instruction times not specified, only that boy  meets requirement performance standard.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</a:rPr>
              <a:t>Typical MB classes at summer camps meet two hours a day for 5 days.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2188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1143000" y="228600"/>
            <a:ext cx="601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Boy Scout Program: Merit Badges</a:t>
            </a:r>
          </a:p>
        </p:txBody>
      </p:sp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81000"/>
            <a:ext cx="1455738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09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00"/>
                </a:solidFill>
              </a:rPr>
              <a:t>Aquatics Merit Badges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52" y="984781"/>
            <a:ext cx="8641546" cy="55884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Process</a:t>
            </a:r>
          </a:p>
          <a:p>
            <a:pPr lvl="1"/>
            <a:r>
              <a:rPr lang="en-US" dirty="0" smtClean="0"/>
              <a:t>The Aquatics Task Force had direct interface with the Merit Badge Maintenance Task Force (MBMTF).</a:t>
            </a:r>
          </a:p>
          <a:p>
            <a:pPr lvl="1"/>
            <a:r>
              <a:rPr lang="en-US" dirty="0" smtClean="0"/>
              <a:t>Cal Banning is the Aquatics Task Force Liaison and Member of the Merit Badge Maintenance Task Force.</a:t>
            </a:r>
          </a:p>
          <a:p>
            <a:pPr lvl="1"/>
            <a:r>
              <a:rPr lang="en-US" dirty="0" smtClean="0"/>
              <a:t>Within the Aquatics Task Force there is a Lead SME (Subject Matter Expert) assigned for each Aquatics MB.</a:t>
            </a:r>
          </a:p>
          <a:p>
            <a:pPr lvl="1"/>
            <a:r>
              <a:rPr lang="en-US" dirty="0" smtClean="0"/>
              <a:t>Each Aquatics Merit Badge is on a 2 Year Review Cycle</a:t>
            </a:r>
          </a:p>
          <a:p>
            <a:pPr lvl="1"/>
            <a:r>
              <a:rPr lang="en-US" dirty="0" smtClean="0"/>
              <a:t>Each Lead SME assigns support for MB Review and update.</a:t>
            </a:r>
          </a:p>
          <a:p>
            <a:pPr lvl="1"/>
            <a:r>
              <a:rPr lang="en-US" dirty="0" smtClean="0"/>
              <a:t>The Aquatics Task Force reviews changes prior to presentation to the MBMTF.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535" y="0"/>
            <a:ext cx="1097280" cy="11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9610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4"/>
          <p:cNvSpPr txBox="1">
            <a:spLocks noChangeArrowheads="1"/>
          </p:cNvSpPr>
          <p:nvPr/>
        </p:nvSpPr>
        <p:spPr bwMode="auto">
          <a:xfrm>
            <a:off x="1739735" y="666560"/>
            <a:ext cx="6705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Swimming</a:t>
            </a:r>
            <a:r>
              <a:rPr lang="en-US" sz="2400" b="1" dirty="0">
                <a:solidFill>
                  <a:srgbClr val="003399"/>
                </a:solidFill>
              </a:rPr>
              <a:t>		</a:t>
            </a:r>
            <a:r>
              <a:rPr lang="en-US" sz="2400" b="1" dirty="0" smtClean="0">
                <a:solidFill>
                  <a:srgbClr val="003399"/>
                </a:solidFill>
              </a:rPr>
              <a:t>	Jay Fox</a:t>
            </a: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Kayaking</a:t>
            </a:r>
            <a:r>
              <a:rPr lang="en-US" sz="2400" b="1" dirty="0">
                <a:solidFill>
                  <a:srgbClr val="003399"/>
                </a:solidFill>
              </a:rPr>
              <a:t>			</a:t>
            </a:r>
            <a:r>
              <a:rPr lang="en-US" sz="2400" b="1" dirty="0" smtClean="0">
                <a:solidFill>
                  <a:srgbClr val="003399"/>
                </a:solidFill>
              </a:rPr>
              <a:t>	Richard Thomas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Canoeing</a:t>
            </a:r>
            <a:r>
              <a:rPr lang="en-US" sz="2400" b="1" dirty="0">
                <a:solidFill>
                  <a:srgbClr val="003399"/>
                </a:solidFill>
              </a:rPr>
              <a:t>			</a:t>
            </a:r>
            <a:r>
              <a:rPr lang="en-US" sz="2400" b="1" dirty="0" smtClean="0">
                <a:solidFill>
                  <a:srgbClr val="003399"/>
                </a:solidFill>
              </a:rPr>
              <a:t>	Richard Thomas</a:t>
            </a: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Lifesaving				David Bell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S Boat </a:t>
            </a:r>
            <a:r>
              <a:rPr lang="en-US" sz="2400" b="1" dirty="0">
                <a:solidFill>
                  <a:srgbClr val="003399"/>
                </a:solidFill>
              </a:rPr>
              <a:t>Sailing	</a:t>
            </a:r>
            <a:r>
              <a:rPr lang="en-US" sz="2400" b="1" dirty="0" smtClean="0">
                <a:solidFill>
                  <a:srgbClr val="003399"/>
                </a:solidFill>
              </a:rPr>
              <a:t>		Trey </a:t>
            </a:r>
            <a:r>
              <a:rPr lang="en-US" sz="2400" b="1" dirty="0" err="1" smtClean="0">
                <a:solidFill>
                  <a:srgbClr val="003399"/>
                </a:solidFill>
              </a:rPr>
              <a:t>Shupert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Motorboating</a:t>
            </a:r>
            <a:r>
              <a:rPr lang="en-US" sz="2400" b="1" dirty="0">
                <a:solidFill>
                  <a:srgbClr val="003399"/>
                </a:solidFill>
              </a:rPr>
              <a:t>		</a:t>
            </a:r>
            <a:r>
              <a:rPr lang="en-US" sz="2400" b="1" dirty="0" smtClean="0">
                <a:solidFill>
                  <a:srgbClr val="003399"/>
                </a:solidFill>
              </a:rPr>
              <a:t>	Steve Terrell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Rowing</a:t>
            </a:r>
            <a:r>
              <a:rPr lang="en-US" sz="2400" b="1" dirty="0">
                <a:solidFill>
                  <a:srgbClr val="003399"/>
                </a:solidFill>
              </a:rPr>
              <a:t>	</a:t>
            </a:r>
            <a:r>
              <a:rPr lang="en-US" sz="2400" b="1" dirty="0" smtClean="0">
                <a:solidFill>
                  <a:srgbClr val="003399"/>
                </a:solidFill>
              </a:rPr>
              <a:t>             		Steve Terrell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Water Sports</a:t>
            </a:r>
            <a:r>
              <a:rPr lang="en-US" sz="2400" b="1" dirty="0">
                <a:solidFill>
                  <a:srgbClr val="003399"/>
                </a:solidFill>
              </a:rPr>
              <a:t>		</a:t>
            </a:r>
            <a:r>
              <a:rPr lang="en-US" sz="2400" b="1" dirty="0" smtClean="0">
                <a:solidFill>
                  <a:srgbClr val="003399"/>
                </a:solidFill>
              </a:rPr>
              <a:t>	Jeff Cannon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Whitewater</a:t>
            </a:r>
            <a:r>
              <a:rPr lang="en-US" sz="2400" b="1" dirty="0">
                <a:solidFill>
                  <a:srgbClr val="003399"/>
                </a:solidFill>
              </a:rPr>
              <a:t>	  	</a:t>
            </a:r>
            <a:r>
              <a:rPr lang="en-US" sz="2400" b="1" dirty="0" smtClean="0">
                <a:solidFill>
                  <a:srgbClr val="003399"/>
                </a:solidFill>
              </a:rPr>
              <a:t>	Richard Thomas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>
                <a:solidFill>
                  <a:srgbClr val="003399"/>
                </a:solidFill>
              </a:rPr>
              <a:t>Scuba Diving          </a:t>
            </a:r>
            <a:r>
              <a:rPr lang="en-US" sz="2400" b="1" dirty="0" smtClean="0">
                <a:solidFill>
                  <a:srgbClr val="003399"/>
                </a:solidFill>
              </a:rPr>
              <a:t>	Joe Angelo / Steve Willis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04800" y="0"/>
            <a:ext cx="8839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6600"/>
                </a:solidFill>
              </a:rPr>
              <a:t>Aquatics Merit Badge Lead SME’s</a:t>
            </a:r>
            <a:endParaRPr lang="en-US" sz="3200" b="1" dirty="0">
              <a:solidFill>
                <a:srgbClr val="0066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704" y="554037"/>
            <a:ext cx="1262063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4"/>
          <p:cNvSpPr txBox="1">
            <a:spLocks noChangeArrowheads="1"/>
          </p:cNvSpPr>
          <p:nvPr/>
        </p:nvSpPr>
        <p:spPr bwMode="auto">
          <a:xfrm>
            <a:off x="1739735" y="540254"/>
            <a:ext cx="6705600" cy="671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Swimming*</a:t>
            </a:r>
            <a:r>
              <a:rPr lang="en-US" sz="2400" b="1" dirty="0">
                <a:solidFill>
                  <a:srgbClr val="003399"/>
                </a:solidFill>
              </a:rPr>
              <a:t>			</a:t>
            </a:r>
            <a:r>
              <a:rPr lang="en-US" sz="2400" b="1" dirty="0" smtClean="0">
                <a:solidFill>
                  <a:srgbClr val="003399"/>
                </a:solidFill>
              </a:rPr>
              <a:t>2014       			2018</a:t>
            </a: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Kayaking</a:t>
            </a:r>
            <a:r>
              <a:rPr lang="en-US" sz="2400" b="1" dirty="0">
                <a:solidFill>
                  <a:srgbClr val="003399"/>
                </a:solidFill>
              </a:rPr>
              <a:t>				</a:t>
            </a:r>
            <a:r>
              <a:rPr lang="en-US" sz="2400" b="1" dirty="0" smtClean="0">
                <a:solidFill>
                  <a:srgbClr val="003399"/>
                </a:solidFill>
              </a:rPr>
              <a:t>2013				2017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Canoeing</a:t>
            </a:r>
            <a:r>
              <a:rPr lang="en-US" sz="2400" b="1" dirty="0">
                <a:solidFill>
                  <a:srgbClr val="003399"/>
                </a:solidFill>
              </a:rPr>
              <a:t>				</a:t>
            </a:r>
            <a:r>
              <a:rPr lang="en-US" sz="2400" b="1" dirty="0" smtClean="0">
                <a:solidFill>
                  <a:srgbClr val="003399"/>
                </a:solidFill>
              </a:rPr>
              <a:t>2014				2018		</a:t>
            </a: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Lifesaving*			2015				2017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Small-Boat </a:t>
            </a:r>
            <a:r>
              <a:rPr lang="en-US" sz="2400" b="1" dirty="0">
                <a:solidFill>
                  <a:srgbClr val="003399"/>
                </a:solidFill>
              </a:rPr>
              <a:t>Sailing	</a:t>
            </a:r>
            <a:r>
              <a:rPr lang="en-US" sz="2400" b="1" dirty="0" smtClean="0">
                <a:solidFill>
                  <a:srgbClr val="003399"/>
                </a:solidFill>
              </a:rPr>
              <a:t>2013				2018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Motorboating</a:t>
            </a:r>
            <a:r>
              <a:rPr lang="en-US" sz="2400" b="1" dirty="0">
                <a:solidFill>
                  <a:srgbClr val="003399"/>
                </a:solidFill>
              </a:rPr>
              <a:t>			</a:t>
            </a:r>
            <a:r>
              <a:rPr lang="en-US" sz="2400" b="1" dirty="0" smtClean="0">
                <a:solidFill>
                  <a:srgbClr val="003399"/>
                </a:solidFill>
              </a:rPr>
              <a:t>Rev. Submitted	2018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Rowing</a:t>
            </a:r>
            <a:r>
              <a:rPr lang="en-US" sz="2400" b="1" dirty="0">
                <a:solidFill>
                  <a:srgbClr val="003399"/>
                </a:solidFill>
              </a:rPr>
              <a:t>	</a:t>
            </a:r>
            <a:r>
              <a:rPr lang="en-US" sz="2400" b="1" dirty="0" smtClean="0">
                <a:solidFill>
                  <a:srgbClr val="003399"/>
                </a:solidFill>
              </a:rPr>
              <a:t>                	2013				2018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Water Sports</a:t>
            </a:r>
            <a:r>
              <a:rPr lang="en-US" sz="2400" b="1" dirty="0">
                <a:solidFill>
                  <a:srgbClr val="003399"/>
                </a:solidFill>
              </a:rPr>
              <a:t>		  	</a:t>
            </a:r>
            <a:r>
              <a:rPr lang="en-US" sz="2400" b="1" dirty="0" smtClean="0">
                <a:solidFill>
                  <a:srgbClr val="003399"/>
                </a:solidFill>
              </a:rPr>
              <a:t>2014				2018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 smtClean="0">
                <a:solidFill>
                  <a:srgbClr val="003399"/>
                </a:solidFill>
              </a:rPr>
              <a:t> Whitewater</a:t>
            </a:r>
            <a:r>
              <a:rPr lang="en-US" sz="2400" b="1" dirty="0">
                <a:solidFill>
                  <a:srgbClr val="003399"/>
                </a:solidFill>
              </a:rPr>
              <a:t>	  	  </a:t>
            </a:r>
            <a:r>
              <a:rPr lang="en-US" sz="2400" b="1" dirty="0" smtClean="0">
                <a:solidFill>
                  <a:srgbClr val="003399"/>
                </a:solidFill>
              </a:rPr>
              <a:t>     Rev. Submitted	2018</a:t>
            </a:r>
            <a:endParaRPr lang="en-US" sz="2400" b="1" dirty="0">
              <a:solidFill>
                <a:srgbClr val="003399"/>
              </a:solidFill>
            </a:endParaRPr>
          </a:p>
          <a:p>
            <a:pPr>
              <a:spcBef>
                <a:spcPts val="2000"/>
              </a:spcBef>
            </a:pPr>
            <a:r>
              <a:rPr lang="en-US" sz="2400" b="1" dirty="0">
                <a:solidFill>
                  <a:srgbClr val="003399"/>
                </a:solidFill>
              </a:rPr>
              <a:t>Scuba Diving                 </a:t>
            </a:r>
            <a:r>
              <a:rPr lang="en-US" sz="2400" b="1" dirty="0" smtClean="0">
                <a:solidFill>
                  <a:srgbClr val="003399"/>
                </a:solidFill>
              </a:rPr>
              <a:t>2013				2017											</a:t>
            </a:r>
            <a:r>
              <a:rPr lang="en-US" b="1" dirty="0" smtClean="0">
                <a:solidFill>
                  <a:srgbClr val="003399"/>
                </a:solidFill>
              </a:rPr>
              <a:t>*Digital MB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04800" y="-9471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6600"/>
                </a:solidFill>
              </a:rPr>
              <a:t>									</a:t>
            </a:r>
            <a:r>
              <a:rPr lang="en-US" sz="2400" b="1" dirty="0" smtClean="0">
                <a:solidFill>
                  <a:srgbClr val="006600"/>
                </a:solidFill>
              </a:rPr>
              <a:t>LAST REVISION	NEXT REVIEW</a:t>
            </a:r>
            <a:endParaRPr lang="en-US" sz="2400" b="1" dirty="0">
              <a:solidFill>
                <a:srgbClr val="0066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704" y="457055"/>
            <a:ext cx="1262063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9090" y="2025029"/>
            <a:ext cx="2401197" cy="35661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418983" y="461665"/>
            <a:ext cx="84189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Digital Merit Badges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9735" y="2025029"/>
            <a:ext cx="2436628" cy="35760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13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Aquatics Merit Badge- Input &amp;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814"/>
            <a:ext cx="8229600" cy="57291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Canoeing</a:t>
            </a:r>
          </a:p>
          <a:p>
            <a:r>
              <a:rPr lang="en-US" dirty="0" smtClean="0"/>
              <a:t>Kayaking</a:t>
            </a:r>
          </a:p>
          <a:p>
            <a:r>
              <a:rPr lang="en-US" dirty="0" smtClean="0"/>
              <a:t>Lifesaving</a:t>
            </a:r>
          </a:p>
          <a:p>
            <a:r>
              <a:rPr lang="en-US" dirty="0" err="1" smtClean="0"/>
              <a:t>Motorboating</a:t>
            </a:r>
            <a:endParaRPr lang="en-US" dirty="0" smtClean="0"/>
          </a:p>
          <a:p>
            <a:r>
              <a:rPr lang="en-US" dirty="0" smtClean="0"/>
              <a:t>Rowing</a:t>
            </a:r>
          </a:p>
          <a:p>
            <a:r>
              <a:rPr lang="en-US" dirty="0" smtClean="0"/>
              <a:t>SCUBA</a:t>
            </a:r>
          </a:p>
          <a:p>
            <a:r>
              <a:rPr lang="en-US" dirty="0" smtClean="0"/>
              <a:t>Small Boat Sailing</a:t>
            </a:r>
          </a:p>
          <a:p>
            <a:r>
              <a:rPr lang="en-US" dirty="0" smtClean="0"/>
              <a:t>Swimming</a:t>
            </a:r>
          </a:p>
          <a:p>
            <a:r>
              <a:rPr lang="en-US" dirty="0" smtClean="0"/>
              <a:t>Water Sports</a:t>
            </a:r>
          </a:p>
          <a:p>
            <a:r>
              <a:rPr lang="en-US" dirty="0" smtClean="0"/>
              <a:t>Whitewater</a:t>
            </a:r>
          </a:p>
        </p:txBody>
      </p:sp>
    </p:spTree>
    <p:extLst>
      <p:ext uri="{BB962C8B-B14F-4D97-AF65-F5344CB8AC3E}">
        <p14:creationId xmlns:p14="http://schemas.microsoft.com/office/powerpoint/2010/main" val="195580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457</Words>
  <Application>Microsoft Macintosh PowerPoint</Application>
  <PresentationFormat>On-screen Show (4:3)</PresentationFormat>
  <Paragraphs>94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Aquatics Merit Badges</vt:lpstr>
      <vt:lpstr>PowerPoint Presentation</vt:lpstr>
      <vt:lpstr>PowerPoint Presentation</vt:lpstr>
      <vt:lpstr>PowerPoint Presentation</vt:lpstr>
      <vt:lpstr>Aquatics Merit Badges</vt:lpstr>
      <vt:lpstr>PowerPoint Presentation</vt:lpstr>
      <vt:lpstr>PowerPoint Presentation</vt:lpstr>
      <vt:lpstr>PowerPoint Presentation</vt:lpstr>
      <vt:lpstr>Aquatics Merit Badge- Input &amp; Feedback</vt:lpstr>
      <vt:lpstr>     Thank You – For Further Feedback or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Aquatics Merit Badges</dc:title>
  <dc:creator>Calvin Banning</dc:creator>
  <cp:lastModifiedBy>William Shupert</cp:lastModifiedBy>
  <cp:revision>22</cp:revision>
  <dcterms:created xsi:type="dcterms:W3CDTF">2016-09-25T14:36:42Z</dcterms:created>
  <dcterms:modified xsi:type="dcterms:W3CDTF">2016-10-14T13:24:40Z</dcterms:modified>
</cp:coreProperties>
</file>