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3" r:id="rId5"/>
    <p:sldId id="264" r:id="rId6"/>
    <p:sldId id="260" r:id="rId7"/>
    <p:sldId id="261" r:id="rId8"/>
    <p:sldId id="270" r:id="rId9"/>
    <p:sldId id="272" r:id="rId10"/>
    <p:sldId id="262" r:id="rId11"/>
    <p:sldId id="267" r:id="rId12"/>
    <p:sldId id="271" r:id="rId13"/>
    <p:sldId id="268" r:id="rId14"/>
    <p:sldId id="269" r:id="rId15"/>
    <p:sldId id="265" r:id="rId16"/>
    <p:sldId id="266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7E0F-4700-4794-A762-F2F879F204D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32F31-9CE6-4785-B10A-82F998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/>
          <a:lstStyle/>
          <a:p>
            <a:r>
              <a:rPr lang="en-US" dirty="0"/>
              <a:t>International Service Team (IST)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>
            <a:normAutofit/>
          </a:bodyPr>
          <a:lstStyle/>
          <a:p>
            <a:r>
              <a:rPr lang="en-US" dirty="0"/>
              <a:t>Volunteer Experience at</a:t>
            </a:r>
          </a:p>
          <a:p>
            <a:r>
              <a:rPr lang="en-US" dirty="0"/>
              <a:t>World Scout Jamborees (WSJ)</a:t>
            </a:r>
          </a:p>
          <a:p>
            <a:endParaRPr lang="en-US" sz="2000" dirty="0"/>
          </a:p>
          <a:p>
            <a:endParaRPr lang="en-US" sz="2000" dirty="0"/>
          </a:p>
          <a:p>
            <a:pPr algn="l"/>
            <a:r>
              <a:rPr lang="en-US" sz="2000" dirty="0"/>
              <a:t>		</a:t>
            </a:r>
            <a:r>
              <a:rPr lang="en-US" sz="1800" dirty="0"/>
              <a:t>Jay Eidson</a:t>
            </a:r>
          </a:p>
          <a:p>
            <a:pPr algn="l"/>
            <a:r>
              <a:rPr lang="en-US" sz="1800" dirty="0"/>
              <a:t>		23</a:t>
            </a:r>
            <a:r>
              <a:rPr lang="en-US" sz="1800" baseline="30000" dirty="0"/>
              <a:t>rd</a:t>
            </a:r>
            <a:r>
              <a:rPr lang="en-US" sz="1800" dirty="0"/>
              <a:t> WSJ Japan BSA IST Commissioner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3200" dirty="0"/>
              <a:t>Learn camp layout – IST </a:t>
            </a:r>
            <a:r>
              <a:rPr lang="en-US" sz="3200" dirty="0" err="1"/>
              <a:t>Subcamp</a:t>
            </a:r>
            <a:r>
              <a:rPr lang="en-US" sz="3200" dirty="0"/>
              <a:t> may be far away from program venues  &amp; </a:t>
            </a:r>
            <a:br>
              <a:rPr lang="en-US" sz="3200" dirty="0"/>
            </a:br>
            <a:r>
              <a:rPr lang="en-US" sz="3200" dirty="0"/>
              <a:t>contingents (your kids/ home units)</a:t>
            </a:r>
          </a:p>
        </p:txBody>
      </p:sp>
      <p:pic>
        <p:nvPicPr>
          <p:cNvPr id="4098" name="Picture 2" descr="C:\Users\Jay\Pictures\22nd WSJ\IMG_20110804_090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992" y="1752600"/>
            <a:ext cx="6066015" cy="437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IST </a:t>
            </a:r>
            <a:r>
              <a:rPr lang="en-US" dirty="0" err="1"/>
              <a:t>Subcamp</a:t>
            </a:r>
            <a:r>
              <a:rPr lang="en-US" dirty="0"/>
              <a:t> (tent city)</a:t>
            </a:r>
          </a:p>
        </p:txBody>
      </p:sp>
      <p:pic>
        <p:nvPicPr>
          <p:cNvPr id="9219" name="Picture 3" descr="C:\Users\Jay\Desktop\new camera\23 WSJ Japan\P10302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038600" cy="3352800"/>
          </a:xfrm>
          <a:prstGeom prst="rect">
            <a:avLst/>
          </a:prstGeom>
          <a:noFill/>
        </p:spPr>
      </p:pic>
      <p:pic>
        <p:nvPicPr>
          <p:cNvPr id="9220" name="Picture 4" descr="C:\Users\Jay\Desktop\new camera\23 WSJ Japan\P10304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4038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Hygiene facilities, garbage &amp; recycling, &amp; handicap access are some of the logistical challenges</a:t>
            </a:r>
          </a:p>
        </p:txBody>
      </p:sp>
      <p:pic>
        <p:nvPicPr>
          <p:cNvPr id="12290" name="Picture 2" descr="C:\Users\Jay\Desktop\new camera\23 WSJ Japan\P1030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367" y="1600200"/>
            <a:ext cx="728726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Adequate recharging facilities are a perennial challenge</a:t>
            </a:r>
          </a:p>
        </p:txBody>
      </p:sp>
      <p:pic>
        <p:nvPicPr>
          <p:cNvPr id="8194" name="Picture 2" descr="C:\Users\Jay\Desktop\new camera\23 WSJ Japan\P1030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774" y="1600200"/>
            <a:ext cx="59664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IST dining hall crowds at peak times</a:t>
            </a:r>
          </a:p>
        </p:txBody>
      </p:sp>
      <p:pic>
        <p:nvPicPr>
          <p:cNvPr id="10243" name="Picture 3" descr="C:\Users\Jay\Desktop\new camera\23 WSJ Japan\P10305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3657600"/>
          </a:xfrm>
          <a:prstGeom prst="rect">
            <a:avLst/>
          </a:prstGeom>
          <a:noFill/>
        </p:spPr>
      </p:pic>
      <p:pic>
        <p:nvPicPr>
          <p:cNvPr id="10244" name="Picture 4" descr="C:\Users\Jay\Desktop\new camera\23 WSJ Japan\P1030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4038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Bus transportation ‘into town’ provided for IST during time off – and here’s the queue</a:t>
            </a:r>
          </a:p>
        </p:txBody>
      </p:sp>
      <p:pic>
        <p:nvPicPr>
          <p:cNvPr id="5122" name="Picture 2" descr="C:\Users\Jay\Desktop\new camera\23 WSJ Japan\P1030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181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offsite activities available to IST during time off ($$)</a:t>
            </a:r>
          </a:p>
        </p:txBody>
      </p:sp>
      <p:pic>
        <p:nvPicPr>
          <p:cNvPr id="6146" name="Picture 2" descr="C:\Users\Jay\Desktop\new camera\23 WSJ Japan\P1030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01" y="1600200"/>
            <a:ext cx="694479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of the Trade: “Be Prepared”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Register early and be sure to check your email mailbox and both the host website and BSA’s website often as most communication is provided electronically</a:t>
            </a:r>
          </a:p>
          <a:p>
            <a:r>
              <a:rPr lang="en-US" dirty="0"/>
              <a:t>Learn:</a:t>
            </a:r>
          </a:p>
          <a:p>
            <a:pPr lvl="1"/>
            <a:r>
              <a:rPr lang="en-US" dirty="0"/>
              <a:t>‘the WOSM/WSJ lingo’</a:t>
            </a:r>
          </a:p>
          <a:p>
            <a:pPr lvl="1"/>
            <a:r>
              <a:rPr lang="en-US" dirty="0"/>
              <a:t>Foreign language</a:t>
            </a:r>
          </a:p>
          <a:p>
            <a:pPr lvl="1"/>
            <a:r>
              <a:rPr lang="en-US" dirty="0"/>
              <a:t>Metric system</a:t>
            </a:r>
          </a:p>
          <a:p>
            <a:pPr lvl="1"/>
            <a:r>
              <a:rPr lang="en-US" dirty="0"/>
              <a:t>24 hour clock</a:t>
            </a:r>
          </a:p>
          <a:p>
            <a:pPr lvl="1"/>
            <a:r>
              <a:rPr lang="en-US" dirty="0"/>
              <a:t> Necker color code system (CMT, IST, Participant, …)</a:t>
            </a:r>
          </a:p>
          <a:p>
            <a:pPr lvl="1"/>
            <a:r>
              <a:rPr lang="en-US" dirty="0"/>
              <a:t>National flags and national </a:t>
            </a:r>
            <a:r>
              <a:rPr lang="en-US" dirty="0" err="1"/>
              <a:t>neckers</a:t>
            </a:r>
            <a:endParaRPr lang="en-US" dirty="0"/>
          </a:p>
          <a:p>
            <a:r>
              <a:rPr lang="en-US" dirty="0"/>
              <a:t>Bring lots to trade:</a:t>
            </a:r>
          </a:p>
          <a:p>
            <a:pPr lvl="1"/>
            <a:r>
              <a:rPr lang="en-US" dirty="0" err="1"/>
              <a:t>Neckers</a:t>
            </a:r>
            <a:endParaRPr lang="en-US" dirty="0"/>
          </a:p>
          <a:p>
            <a:pPr lvl="1"/>
            <a:r>
              <a:rPr lang="en-US" dirty="0"/>
              <a:t>Caps</a:t>
            </a:r>
          </a:p>
          <a:p>
            <a:pPr lvl="1"/>
            <a:r>
              <a:rPr lang="en-US" dirty="0"/>
              <a:t>T-shirts</a:t>
            </a:r>
          </a:p>
          <a:p>
            <a:pPr lvl="1"/>
            <a:r>
              <a:rPr lang="en-US" dirty="0"/>
              <a:t>Patches</a:t>
            </a:r>
          </a:p>
          <a:p>
            <a:pPr lvl="1"/>
            <a:r>
              <a:rPr lang="en-US" dirty="0"/>
              <a:t>Belts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WSJs – unique experience,</a:t>
            </a:r>
            <a:br>
              <a:rPr lang="en-US" dirty="0"/>
            </a:br>
            <a:r>
              <a:rPr lang="en-US" dirty="0"/>
              <a:t>opportunity of a lifetime !</a:t>
            </a:r>
          </a:p>
        </p:txBody>
      </p:sp>
      <p:pic>
        <p:nvPicPr>
          <p:cNvPr id="14338" name="Picture 2" descr="C:\Users\Jay\Desktop\new camera\23 WSJ Japan\P1030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87" y="1600200"/>
            <a:ext cx="72124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WSJs – Background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Held under auspices of WOSM (World Organization of Scouting Movement)</a:t>
            </a:r>
          </a:p>
          <a:p>
            <a:r>
              <a:rPr lang="en-US" dirty="0"/>
              <a:t>Management of participation done through National Scout Organizations (NSO), </a:t>
            </a:r>
            <a:r>
              <a:rPr lang="en-US" dirty="0" err="1"/>
              <a:t>eg</a:t>
            </a:r>
            <a:r>
              <a:rPr lang="en-US" dirty="0"/>
              <a:t> BSA for USA</a:t>
            </a:r>
          </a:p>
          <a:p>
            <a:r>
              <a:rPr lang="en-US" dirty="0"/>
              <a:t>WSJs normally take place once every 4 years</a:t>
            </a:r>
          </a:p>
          <a:p>
            <a:r>
              <a:rPr lang="en-US" dirty="0"/>
              <a:t>Known by Number &amp; Country(</a:t>
            </a:r>
            <a:r>
              <a:rPr lang="en-US" dirty="0" err="1"/>
              <a:t>ies</a:t>
            </a:r>
            <a:r>
              <a:rPr lang="en-US" dirty="0"/>
              <a:t>), </a:t>
            </a:r>
            <a:r>
              <a:rPr lang="en-US" dirty="0" err="1"/>
              <a:t>eg</a:t>
            </a:r>
            <a:r>
              <a:rPr lang="en-US" dirty="0"/>
              <a:t>: 22</a:t>
            </a:r>
            <a:r>
              <a:rPr lang="en-US" baseline="30000" dirty="0"/>
              <a:t>nd</a:t>
            </a:r>
            <a:r>
              <a:rPr lang="en-US" dirty="0"/>
              <a:t> WSJ, Sweden; 23</a:t>
            </a:r>
            <a:r>
              <a:rPr lang="en-US" baseline="30000" dirty="0"/>
              <a:t>rd</a:t>
            </a:r>
            <a:r>
              <a:rPr lang="en-US" dirty="0"/>
              <a:t> WSJ, Japan; 24</a:t>
            </a:r>
            <a:r>
              <a:rPr lang="en-US" baseline="30000" dirty="0"/>
              <a:t>th</a:t>
            </a:r>
            <a:r>
              <a:rPr lang="en-US" dirty="0"/>
              <a:t> WSJ, North America</a:t>
            </a:r>
          </a:p>
          <a:p>
            <a:r>
              <a:rPr lang="en-US" dirty="0"/>
              <a:t>Host Country forms multinational Organizing Committee of representatives from NSOs</a:t>
            </a:r>
          </a:p>
          <a:p>
            <a:r>
              <a:rPr lang="en-US" dirty="0"/>
              <a:t>3 languages: English, French, &amp; that of host country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IST – dual citizens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IST are assigned by -- and work for -- Organizing Committee of host country (Japan in 2015), </a:t>
            </a:r>
            <a:r>
              <a:rPr lang="en-US" u="sng" dirty="0"/>
              <a:t>but</a:t>
            </a:r>
            <a:r>
              <a:rPr lang="en-US" dirty="0"/>
              <a:t> are also part of the sponsoring NSO’s contingent (BSA members registered as youth, unit leaders, and staff) so may have duties specific to the sponsoring NSO</a:t>
            </a:r>
          </a:p>
          <a:p>
            <a:r>
              <a:rPr lang="en-US" dirty="0"/>
              <a:t>BSA IST first vetted by local Council, then National</a:t>
            </a:r>
          </a:p>
          <a:p>
            <a:r>
              <a:rPr lang="en-US" u="sng" dirty="0"/>
              <a:t>Must </a:t>
            </a:r>
            <a:r>
              <a:rPr lang="en-US" dirty="0"/>
              <a:t>accept to work assigned position &amp; not switch without permission – will be checked!</a:t>
            </a:r>
          </a:p>
          <a:p>
            <a:r>
              <a:rPr lang="en-US" dirty="0"/>
              <a:t>Reports in through IST management team for all work-related issues, but …..</a:t>
            </a:r>
          </a:p>
          <a:p>
            <a:r>
              <a:rPr lang="en-US" dirty="0"/>
              <a:t>Reports in through sponsoring NSO (BSA) for all other issues (registration, housing, uniforms, transportation)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WSJ BSA IST Commissioner role created for front-line support</a:t>
            </a:r>
          </a:p>
        </p:txBody>
      </p:sp>
      <p:pic>
        <p:nvPicPr>
          <p:cNvPr id="7170" name="Picture 2" descr="C:\Users\Jay\Desktop\new camera\23 WSJ Japan\P103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419" y="1600200"/>
            <a:ext cx="617116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IST training &amp; teambuilding </a:t>
            </a:r>
            <a:br>
              <a:rPr lang="en-US" dirty="0"/>
            </a:br>
            <a:r>
              <a:rPr lang="en-US" dirty="0"/>
              <a:t>before participants arrive</a:t>
            </a:r>
          </a:p>
        </p:txBody>
      </p:sp>
      <p:pic>
        <p:nvPicPr>
          <p:cNvPr id="2050" name="Picture 2" descr="C:\Users\Jay\Pictures\22nd WSJ\IMG_20110725_181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491" y="1600200"/>
            <a:ext cx="61310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alongside Scouters </a:t>
            </a:r>
            <a:br>
              <a:rPr lang="en-US" dirty="0"/>
            </a:br>
            <a:r>
              <a:rPr lang="en-US" dirty="0"/>
              <a:t>from all over the world</a:t>
            </a:r>
          </a:p>
        </p:txBody>
      </p:sp>
      <p:pic>
        <p:nvPicPr>
          <p:cNvPr id="3074" name="Picture 2" descr="C:\Users\Jay\Pictures\22nd WSJ\IMG_20110802_110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376" y="1600200"/>
            <a:ext cx="61112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Participant food distribution is one of many critically important IST functions</a:t>
            </a:r>
          </a:p>
        </p:txBody>
      </p:sp>
      <p:pic>
        <p:nvPicPr>
          <p:cNvPr id="11266" name="Picture 2" descr="C:\Users\Jay\Desktop\new camera\23 WSJ Japan\P1030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289" y="1600200"/>
            <a:ext cx="65814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IST Food Service is another</a:t>
            </a:r>
          </a:p>
        </p:txBody>
      </p:sp>
      <p:pic>
        <p:nvPicPr>
          <p:cNvPr id="13314" name="Picture 2" descr="C:\Users\Jay\Pictures\22nd WSJ\IMG_20110802_105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342" y="1600200"/>
            <a:ext cx="619731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406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International Service Team (IST)</vt:lpstr>
      <vt:lpstr>WSJs – unique experience, opportunity of a lifetime !</vt:lpstr>
      <vt:lpstr>WSJs – Background Info</vt:lpstr>
      <vt:lpstr>IST – dual citizens</vt:lpstr>
      <vt:lpstr>23rd WSJ BSA IST Commissioner role created for front-line support</vt:lpstr>
      <vt:lpstr>IST training &amp; teambuilding  before participants arrive</vt:lpstr>
      <vt:lpstr>Work alongside Scouters  from all over the world</vt:lpstr>
      <vt:lpstr>Participant food distribution is one of many critically important IST functions</vt:lpstr>
      <vt:lpstr>… and IST Food Service is another</vt:lpstr>
      <vt:lpstr>Learn camp layout – IST Subcamp may be far away from program venues  &amp;  contingents (your kids/ home units)</vt:lpstr>
      <vt:lpstr>IST Subcamp (tent city)</vt:lpstr>
      <vt:lpstr>Hygiene facilities, garbage &amp; recycling, &amp; handicap access are some of the logistical challenges</vt:lpstr>
      <vt:lpstr>Adequate recharging facilities are a perennial challenge</vt:lpstr>
      <vt:lpstr>IST dining hall crowds at peak times</vt:lpstr>
      <vt:lpstr>Bus transportation ‘into town’ provided for IST during time off – and here’s the queue</vt:lpstr>
      <vt:lpstr>Optional offsite activities available to IST during time off ($$)</vt:lpstr>
      <vt:lpstr>Tips of the Trade: “Be Prepared”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Service Team (IST)</dc:title>
  <dc:creator>Jay Eidson</dc:creator>
  <cp:lastModifiedBy>Robynn Watson</cp:lastModifiedBy>
  <cp:revision>31</cp:revision>
  <dcterms:created xsi:type="dcterms:W3CDTF">2016-04-05T12:00:17Z</dcterms:created>
  <dcterms:modified xsi:type="dcterms:W3CDTF">2016-08-09T14:14:04Z</dcterms:modified>
</cp:coreProperties>
</file>