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sldIdLst>
    <p:sldId id="256" r:id="rId2"/>
    <p:sldId id="258" r:id="rId3"/>
    <p:sldId id="267" r:id="rId4"/>
    <p:sldId id="271" r:id="rId5"/>
    <p:sldId id="272" r:id="rId6"/>
    <p:sldId id="260" r:id="rId7"/>
    <p:sldId id="273" r:id="rId8"/>
    <p:sldId id="277" r:id="rId9"/>
    <p:sldId id="262" r:id="rId10"/>
    <p:sldId id="274" r:id="rId11"/>
    <p:sldId id="275" r:id="rId12"/>
    <p:sldId id="276" r:id="rId13"/>
    <p:sldId id="266" r:id="rId14"/>
    <p:sldId id="264" r:id="rId15"/>
    <p:sldId id="268" r:id="rId16"/>
    <p:sldId id="270"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35" autoAdjust="0"/>
  </p:normalViewPr>
  <p:slideViewPr>
    <p:cSldViewPr>
      <p:cViewPr>
        <p:scale>
          <a:sx n="100" d="100"/>
          <a:sy n="100" d="100"/>
        </p:scale>
        <p:origin x="-138"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11.xml.rels><?xml version="1.0" encoding="UTF-8" standalone="yes"?>
<Relationships xmlns="http://schemas.openxmlformats.org/package/2006/relationships"><Relationship Id="rId1" Type="http://schemas.openxmlformats.org/officeDocument/2006/relationships/image" Target="../media/image10.png"/></Relationships>
</file>

<file path=ppt/diagrams/_rels/data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14.xml.rels><?xml version="1.0" encoding="UTF-8" standalone="yes"?>
<Relationships xmlns="http://schemas.openxmlformats.org/package/2006/relationships"><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Luis W. Alvarez</a:t>
          </a:r>
        </a:p>
        <a:p>
          <a:r>
            <a:rPr lang="en-US" dirty="0"/>
            <a:t>Wolf/Bear Cub Scout</a:t>
          </a:r>
        </a:p>
        <a:p>
          <a:r>
            <a:rPr lang="en-US"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dirty="0"/>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2B1F9E01-339E-42BF-B16D-90DD655C6E2E}"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52384A98-DB2F-4ECD-BA20-B911F24E06AA}" type="presOf" srcId="{FBE61CD5-DDDC-464C-AC5B-85A8F2CF6422}" destId="{B74A1E94-EF07-4DAA-8147-FFCB808BD0E4}" srcOrd="0" destOrd="0" presId="urn:microsoft.com/office/officeart/2005/8/layout/hProcess10"/>
    <dgm:cxn modelId="{A96076F7-758A-487A-9ACE-EF2411914A7C}" type="presParOf" srcId="{B74A1E94-EF07-4DAA-8147-FFCB808BD0E4}" destId="{2FDDF870-6B1E-4E42-859B-AC3DDC904483}" srcOrd="0" destOrd="0" presId="urn:microsoft.com/office/officeart/2005/8/layout/hProcess10"/>
    <dgm:cxn modelId="{DAEFB95F-2633-4A04-9A18-9757D1BD7BAA}" type="presParOf" srcId="{2FDDF870-6B1E-4E42-859B-AC3DDC904483}" destId="{7CB3D7E8-B314-49FF-B117-9274E1CA8ED5}" srcOrd="0" destOrd="0" presId="urn:microsoft.com/office/officeart/2005/8/layout/hProcess10"/>
    <dgm:cxn modelId="{A5CF2CEA-746D-4949-BE38-561CF22AD29F}"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Sally Ride</a:t>
          </a:r>
        </a:p>
        <a:p>
          <a:r>
            <a:rPr lang="en-US"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dgm:spPr>
        <a:ln>
          <a:solidFill>
            <a:srgbClr val="92D050"/>
          </a:solidFill>
        </a:ln>
      </dgm:spPr>
      <dgm:t>
        <a:bodyPr/>
        <a:lstStyle/>
        <a:p>
          <a:r>
            <a:rPr lang="en-US" b="1" dirty="0"/>
            <a:t>Wright Brothers</a:t>
          </a:r>
        </a:p>
        <a:p>
          <a:r>
            <a:rPr lang="en-US" b="0" dirty="0"/>
            <a:t>Silver </a:t>
          </a:r>
          <a:r>
            <a:rPr lang="en-US" b="0" dirty="0" smtClean="0"/>
            <a:t>medal</a:t>
          </a:r>
        </a:p>
        <a:p>
          <a:r>
            <a:rPr lang="en-US" b="0" dirty="0" smtClean="0"/>
            <a:t>(Must be a registered </a:t>
          </a:r>
          <a:r>
            <a:rPr lang="en-US" b="0" dirty="0" err="1" smtClean="0"/>
            <a:t>Venturer</a:t>
          </a:r>
          <a:r>
            <a:rPr lang="en-US" b="0" dirty="0" smtClean="0"/>
            <a:t>)</a:t>
          </a:r>
          <a:endParaRPr lang="en-US" b="0" dirty="0"/>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1C79577D-3892-4B6A-B9DB-6B7BD45394A5}"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3FDDFE97-54AD-49E4-99D7-228812A01B1C}" type="presOf" srcId="{7033215E-4A83-44D4-8E92-29B96CE43E2C}" destId="{AF8C0303-A05C-46E1-8243-CFC8F2495B69}" srcOrd="0"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85696F2D-33D8-48DC-AB52-FB051C03D444}" type="presOf" srcId="{7033215E-4A83-44D4-8E92-29B96CE43E2C}" destId="{F8B22E27-1D48-43F3-8C7D-881D8454D59F}" srcOrd="1" destOrd="0" presId="urn:microsoft.com/office/officeart/2005/8/layout/hProcess10"/>
    <dgm:cxn modelId="{FD744DD4-7756-450E-A854-0A0D6CDC7575}" type="presOf" srcId="{0E30C178-A599-4D3A-ADEB-DAA3B850C545}" destId="{9FFFC8E2-CD45-4D27-BD07-2CEDEAD260BA}" srcOrd="0" destOrd="0" presId="urn:microsoft.com/office/officeart/2005/8/layout/hProcess10"/>
    <dgm:cxn modelId="{DAAF623D-9D2B-41C2-94D1-8EFCAF7B61F0}" type="presOf" srcId="{FBE61CD5-DDDC-464C-AC5B-85A8F2CF6422}" destId="{B74A1E94-EF07-4DAA-8147-FFCB808BD0E4}" srcOrd="0" destOrd="0" presId="urn:microsoft.com/office/officeart/2005/8/layout/hProcess10"/>
    <dgm:cxn modelId="{823DE677-D5BF-4687-A363-0BCCC1422B27}" type="presParOf" srcId="{B74A1E94-EF07-4DAA-8147-FFCB808BD0E4}" destId="{2FDDF870-6B1E-4E42-859B-AC3DDC904483}" srcOrd="0" destOrd="0" presId="urn:microsoft.com/office/officeart/2005/8/layout/hProcess10"/>
    <dgm:cxn modelId="{D489FEF3-542D-4666-9F9D-BAA4AC255D5F}" type="presParOf" srcId="{2FDDF870-6B1E-4E42-859B-AC3DDC904483}" destId="{7CB3D7E8-B314-49FF-B117-9274E1CA8ED5}" srcOrd="0" destOrd="0" presId="urn:microsoft.com/office/officeart/2005/8/layout/hProcess10"/>
    <dgm:cxn modelId="{049B5B4C-0E7D-4CC7-B2FC-B2B9B47614CD}" type="presParOf" srcId="{2FDDF870-6B1E-4E42-859B-AC3DDC904483}" destId="{041CC1FF-7AF9-43E3-830E-04E30AD89551}" srcOrd="1" destOrd="0" presId="urn:microsoft.com/office/officeart/2005/8/layout/hProcess10"/>
    <dgm:cxn modelId="{8FF98565-85C2-49C5-A700-F915A5E2E7E9}" type="presParOf" srcId="{B74A1E94-EF07-4DAA-8147-FFCB808BD0E4}" destId="{AF8C0303-A05C-46E1-8243-CFC8F2495B69}" srcOrd="1" destOrd="0" presId="urn:microsoft.com/office/officeart/2005/8/layout/hProcess10"/>
    <dgm:cxn modelId="{7770A3EA-AD78-498B-A5DF-76C4174CCFA4}" type="presParOf" srcId="{AF8C0303-A05C-46E1-8243-CFC8F2495B69}" destId="{F8B22E27-1D48-43F3-8C7D-881D8454D59F}" srcOrd="0" destOrd="0" presId="urn:microsoft.com/office/officeart/2005/8/layout/hProcess10"/>
    <dgm:cxn modelId="{DA8AA6B5-3F4A-42A4-83BB-779AFB70A8EF}" type="presParOf" srcId="{B74A1E94-EF07-4DAA-8147-FFCB808BD0E4}" destId="{82AC1C81-CA78-4A14-A310-89E8C8492D4D}" srcOrd="2" destOrd="0" presId="urn:microsoft.com/office/officeart/2005/8/layout/hProcess10"/>
    <dgm:cxn modelId="{54B5FAE4-0CAA-4425-BEB8-A0A8369E2C44}" type="presParOf" srcId="{82AC1C81-CA78-4A14-A310-89E8C8492D4D}" destId="{39B924E2-5423-4D81-B0B7-30F0FC212BB4}" srcOrd="0" destOrd="0" presId="urn:microsoft.com/office/officeart/2005/8/layout/hProcess10"/>
    <dgm:cxn modelId="{FD9EB736-D632-45E2-B78F-7665FA267EC9}"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Luis W. Alvarez</a:t>
          </a:r>
        </a:p>
        <a:p>
          <a:r>
            <a:rPr lang="en-US" dirty="0"/>
            <a:t>Wolf/Bear Cub Scout</a:t>
          </a:r>
        </a:p>
        <a:p>
          <a:r>
            <a:rPr lang="en-US"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dirty="0"/>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19D652DF-7D3C-4875-833A-8D203CCA6AD9}"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55ABA05E-1A49-4EA4-B7D6-A69A83C349F2}" type="presOf" srcId="{FBE61CD5-DDDC-464C-AC5B-85A8F2CF6422}" destId="{B74A1E94-EF07-4DAA-8147-FFCB808BD0E4}" srcOrd="0" destOrd="0" presId="urn:microsoft.com/office/officeart/2005/8/layout/hProcess10"/>
    <dgm:cxn modelId="{8EE7CE38-38B5-456E-A605-84C56582801E}" type="presParOf" srcId="{B74A1E94-EF07-4DAA-8147-FFCB808BD0E4}" destId="{2FDDF870-6B1E-4E42-859B-AC3DDC904483}" srcOrd="0" destOrd="0" presId="urn:microsoft.com/office/officeart/2005/8/layout/hProcess10"/>
    <dgm:cxn modelId="{B2D60896-7125-4C72-AD78-3E17F465FD39}" type="presParOf" srcId="{2FDDF870-6B1E-4E42-859B-AC3DDC904483}" destId="{7CB3D7E8-B314-49FF-B117-9274E1CA8ED5}" srcOrd="0" destOrd="0" presId="urn:microsoft.com/office/officeart/2005/8/layout/hProcess10"/>
    <dgm:cxn modelId="{F2EEB8DC-9656-4DAB-B835-3C099AD229FC}"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custT="1"/>
      <dgm:spPr>
        <a:ln>
          <a:solidFill>
            <a:srgbClr val="92D050"/>
          </a:solidFill>
        </a:ln>
      </dgm:spPr>
      <dgm:t>
        <a:bodyPr/>
        <a:lstStyle/>
        <a:p>
          <a:r>
            <a:rPr lang="en-US" sz="1200" b="1" dirty="0"/>
            <a:t>Dr. Bernard Harris</a:t>
          </a:r>
        </a:p>
        <a:p>
          <a:r>
            <a:rPr lang="en-US" sz="1200"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custT="1"/>
      <dgm:spPr>
        <a:ln>
          <a:solidFill>
            <a:srgbClr val="92D050"/>
          </a:solidFill>
        </a:ln>
      </dgm:spPr>
      <dgm:t>
        <a:bodyPr/>
        <a:lstStyle/>
        <a:p>
          <a:r>
            <a:rPr lang="en-US" sz="1200" b="1" dirty="0"/>
            <a:t>Thomas Alva Edison</a:t>
          </a:r>
        </a:p>
        <a:p>
          <a:r>
            <a:rPr lang="en-US" sz="1200" b="0" dirty="0"/>
            <a:t>Silver medal</a:t>
          </a:r>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266954A9-E17A-491F-9192-5C526CCAA014}" type="presOf" srcId="{7033215E-4A83-44D4-8E92-29B96CE43E2C}" destId="{F8B22E27-1D48-43F3-8C7D-881D8454D59F}" srcOrd="1" destOrd="0" presId="urn:microsoft.com/office/officeart/2005/8/layout/hProcess10"/>
    <dgm:cxn modelId="{154BAD23-5729-44A6-A8FD-D25B3D4C6E32}" type="presOf" srcId="{0E30C178-A599-4D3A-ADEB-DAA3B850C545}" destId="{9FFFC8E2-CD45-4D27-BD07-2CEDEAD260BA}"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0685E89E-BA74-490D-9593-B6D1679F61C4}" type="presOf" srcId="{ECC10B5C-FEAC-49B0-B3BE-3FFC0DDBE44B}" destId="{041CC1FF-7AF9-43E3-830E-04E30AD89551}" srcOrd="0"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19DD5E3B-350C-4E46-9221-B63A68D6CBDC}" type="presOf" srcId="{FBE61CD5-DDDC-464C-AC5B-85A8F2CF6422}" destId="{B74A1E94-EF07-4DAA-8147-FFCB808BD0E4}" srcOrd="0" destOrd="0" presId="urn:microsoft.com/office/officeart/2005/8/layout/hProcess10"/>
    <dgm:cxn modelId="{874E009B-B041-4377-809D-8E50ABE73A80}" type="presOf" srcId="{7033215E-4A83-44D4-8E92-29B96CE43E2C}" destId="{AF8C0303-A05C-46E1-8243-CFC8F2495B69}" srcOrd="0" destOrd="0" presId="urn:microsoft.com/office/officeart/2005/8/layout/hProcess10"/>
    <dgm:cxn modelId="{08F6B779-09F0-492C-B4D4-C7B902E3CA52}" type="presParOf" srcId="{B74A1E94-EF07-4DAA-8147-FFCB808BD0E4}" destId="{2FDDF870-6B1E-4E42-859B-AC3DDC904483}" srcOrd="0" destOrd="0" presId="urn:microsoft.com/office/officeart/2005/8/layout/hProcess10"/>
    <dgm:cxn modelId="{0B9AD485-8B46-42EA-AD8D-617DE5DAED3A}" type="presParOf" srcId="{2FDDF870-6B1E-4E42-859B-AC3DDC904483}" destId="{7CB3D7E8-B314-49FF-B117-9274E1CA8ED5}" srcOrd="0" destOrd="0" presId="urn:microsoft.com/office/officeart/2005/8/layout/hProcess10"/>
    <dgm:cxn modelId="{5D16B85F-EC9B-414C-9667-89001656BE03}" type="presParOf" srcId="{2FDDF870-6B1E-4E42-859B-AC3DDC904483}" destId="{041CC1FF-7AF9-43E3-830E-04E30AD89551}" srcOrd="1" destOrd="0" presId="urn:microsoft.com/office/officeart/2005/8/layout/hProcess10"/>
    <dgm:cxn modelId="{CC8DA904-EE98-435C-999C-C1EA35C3333D}" type="presParOf" srcId="{B74A1E94-EF07-4DAA-8147-FFCB808BD0E4}" destId="{AF8C0303-A05C-46E1-8243-CFC8F2495B69}" srcOrd="1" destOrd="0" presId="urn:microsoft.com/office/officeart/2005/8/layout/hProcess10"/>
    <dgm:cxn modelId="{525E9A40-06DC-4CD7-A6AC-A762FB41AFE1}" type="presParOf" srcId="{AF8C0303-A05C-46E1-8243-CFC8F2495B69}" destId="{F8B22E27-1D48-43F3-8C7D-881D8454D59F}" srcOrd="0" destOrd="0" presId="urn:microsoft.com/office/officeart/2005/8/layout/hProcess10"/>
    <dgm:cxn modelId="{0656FF70-1528-4340-B193-947CB2CDB51E}" type="presParOf" srcId="{B74A1E94-EF07-4DAA-8147-FFCB808BD0E4}" destId="{82AC1C81-CA78-4A14-A310-89E8C8492D4D}" srcOrd="2" destOrd="0" presId="urn:microsoft.com/office/officeart/2005/8/layout/hProcess10"/>
    <dgm:cxn modelId="{20817D0D-DBE5-4BAA-A5DB-3DA72025D5AD}" type="presParOf" srcId="{82AC1C81-CA78-4A14-A310-89E8C8492D4D}" destId="{39B924E2-5423-4D81-B0B7-30F0FC212BB4}" srcOrd="0" destOrd="0" presId="urn:microsoft.com/office/officeart/2005/8/layout/hProcess10"/>
    <dgm:cxn modelId="{7E004AE4-6BD3-4DEC-B628-371BEA98A4FE}"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Sally Ride</a:t>
          </a:r>
        </a:p>
        <a:p>
          <a:r>
            <a:rPr lang="en-US"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dgm:spPr>
        <a:ln>
          <a:solidFill>
            <a:srgbClr val="92D050"/>
          </a:solidFill>
        </a:ln>
      </dgm:spPr>
      <dgm:t>
        <a:bodyPr/>
        <a:lstStyle/>
        <a:p>
          <a:r>
            <a:rPr lang="en-US" b="1" dirty="0"/>
            <a:t>Wright Brothers</a:t>
          </a:r>
        </a:p>
        <a:p>
          <a:r>
            <a:rPr lang="en-US" b="0" dirty="0"/>
            <a:t>Silver </a:t>
          </a:r>
          <a:r>
            <a:rPr lang="en-US" b="0" dirty="0" smtClean="0"/>
            <a:t>medal</a:t>
          </a:r>
        </a:p>
        <a:p>
          <a:r>
            <a:rPr lang="en-US" b="0" dirty="0" smtClean="0"/>
            <a:t>(Must be a registered </a:t>
          </a:r>
          <a:r>
            <a:rPr lang="en-US" b="0" dirty="0" err="1" smtClean="0"/>
            <a:t>Venturer</a:t>
          </a:r>
          <a:r>
            <a:rPr lang="en-US" b="0" dirty="0" smtClean="0"/>
            <a:t>)</a:t>
          </a:r>
          <a:endParaRPr lang="en-US" b="0" dirty="0"/>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AE836BC4-7EDE-447D-9FA1-51C1F26493BE}" type="presOf" srcId="{ECC10B5C-FEAC-49B0-B3BE-3FFC0DDBE44B}" destId="{041CC1FF-7AF9-43E3-830E-04E30AD89551}" srcOrd="0" destOrd="0" presId="urn:microsoft.com/office/officeart/2005/8/layout/hProcess10"/>
    <dgm:cxn modelId="{C2E7A211-66ED-41FC-9468-F75D5AD9A00B}" type="presOf" srcId="{0E30C178-A599-4D3A-ADEB-DAA3B850C545}" destId="{9FFFC8E2-CD45-4D27-BD07-2CEDEAD260BA}"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90D8B825-51A5-4F8D-AF13-75088101D694}" type="presOf" srcId="{7033215E-4A83-44D4-8E92-29B96CE43E2C}" destId="{AF8C0303-A05C-46E1-8243-CFC8F2495B69}" srcOrd="0" destOrd="0" presId="urn:microsoft.com/office/officeart/2005/8/layout/hProcess10"/>
    <dgm:cxn modelId="{B7E0B829-C224-4AC9-A452-4B68FA3CB123}" type="presOf" srcId="{FBE61CD5-DDDC-464C-AC5B-85A8F2CF6422}" destId="{B74A1E94-EF07-4DAA-8147-FFCB808BD0E4}" srcOrd="0"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74E8069F-2458-4802-A843-26728B15AC17}" type="presOf" srcId="{7033215E-4A83-44D4-8E92-29B96CE43E2C}" destId="{F8B22E27-1D48-43F3-8C7D-881D8454D59F}" srcOrd="1" destOrd="0" presId="urn:microsoft.com/office/officeart/2005/8/layout/hProcess10"/>
    <dgm:cxn modelId="{077A4FC8-7DAD-4C73-9718-01E519A8BE08}" type="presParOf" srcId="{B74A1E94-EF07-4DAA-8147-FFCB808BD0E4}" destId="{2FDDF870-6B1E-4E42-859B-AC3DDC904483}" srcOrd="0" destOrd="0" presId="urn:microsoft.com/office/officeart/2005/8/layout/hProcess10"/>
    <dgm:cxn modelId="{7E95D921-D7F6-4497-B232-C88F6BB87777}" type="presParOf" srcId="{2FDDF870-6B1E-4E42-859B-AC3DDC904483}" destId="{7CB3D7E8-B314-49FF-B117-9274E1CA8ED5}" srcOrd="0" destOrd="0" presId="urn:microsoft.com/office/officeart/2005/8/layout/hProcess10"/>
    <dgm:cxn modelId="{12F72FBF-579D-48EB-80BC-CA1A71815295}" type="presParOf" srcId="{2FDDF870-6B1E-4E42-859B-AC3DDC904483}" destId="{041CC1FF-7AF9-43E3-830E-04E30AD89551}" srcOrd="1" destOrd="0" presId="urn:microsoft.com/office/officeart/2005/8/layout/hProcess10"/>
    <dgm:cxn modelId="{78231B3D-587A-4ABC-BB39-AD55F01F9EAB}" type="presParOf" srcId="{B74A1E94-EF07-4DAA-8147-FFCB808BD0E4}" destId="{AF8C0303-A05C-46E1-8243-CFC8F2495B69}" srcOrd="1" destOrd="0" presId="urn:microsoft.com/office/officeart/2005/8/layout/hProcess10"/>
    <dgm:cxn modelId="{959A0397-10A2-43E8-AB20-7B22B98D0E90}" type="presParOf" srcId="{AF8C0303-A05C-46E1-8243-CFC8F2495B69}" destId="{F8B22E27-1D48-43F3-8C7D-881D8454D59F}" srcOrd="0" destOrd="0" presId="urn:microsoft.com/office/officeart/2005/8/layout/hProcess10"/>
    <dgm:cxn modelId="{AB8D01C1-4557-4A59-B4DC-A831ACE49087}" type="presParOf" srcId="{B74A1E94-EF07-4DAA-8147-FFCB808BD0E4}" destId="{82AC1C81-CA78-4A14-A310-89E8C8492D4D}" srcOrd="2" destOrd="0" presId="urn:microsoft.com/office/officeart/2005/8/layout/hProcess10"/>
    <dgm:cxn modelId="{7D9D3E08-39A9-4546-B24D-6E133913AC5E}" type="presParOf" srcId="{82AC1C81-CA78-4A14-A310-89E8C8492D4D}" destId="{39B924E2-5423-4D81-B0B7-30F0FC212BB4}" srcOrd="0" destOrd="0" presId="urn:microsoft.com/office/officeart/2005/8/layout/hProcess10"/>
    <dgm:cxn modelId="{6A700B25-1F2B-47B7-AAC4-B61BED4530C8}"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Albert Einstein</a:t>
          </a:r>
        </a:p>
        <a:p>
          <a:r>
            <a:rPr lang="en-US" b="0" dirty="0"/>
            <a:t>Gold medal</a:t>
          </a:r>
        </a:p>
        <a:p>
          <a:r>
            <a:rPr lang="en-US" b="0" dirty="0" smtClean="0"/>
            <a:t>(Must be a registered </a:t>
          </a:r>
          <a:r>
            <a:rPr lang="en-US" b="0" dirty="0" err="1" smtClean="0"/>
            <a:t>Venturer</a:t>
          </a:r>
          <a:r>
            <a:rPr lang="en-US" b="0" dirty="0" smtClean="0"/>
            <a:t>)</a:t>
          </a:r>
          <a:endParaRPr lang="en-US" b="0" dirty="0"/>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F230B13C-ECF8-414E-AF86-83E987359444}" type="presOf" srcId="{FBE61CD5-DDDC-464C-AC5B-85A8F2CF6422}" destId="{B74A1E94-EF07-4DAA-8147-FFCB808BD0E4}" srcOrd="0" destOrd="0" presId="urn:microsoft.com/office/officeart/2005/8/layout/hProcess10"/>
    <dgm:cxn modelId="{D20E4A40-DFBA-4219-A91C-472DA9EBA9F7}"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3A919E07-30F9-4456-836A-42AF36E59C59}" type="presParOf" srcId="{B74A1E94-EF07-4DAA-8147-FFCB808BD0E4}" destId="{2FDDF870-6B1E-4E42-859B-AC3DDC904483}" srcOrd="0" destOrd="0" presId="urn:microsoft.com/office/officeart/2005/8/layout/hProcess10"/>
    <dgm:cxn modelId="{B794A2AD-506F-48F8-9F26-042BBBE5EAD2}" type="presParOf" srcId="{2FDDF870-6B1E-4E42-859B-AC3DDC904483}" destId="{7CB3D7E8-B314-49FF-B117-9274E1CA8ED5}" srcOrd="0" destOrd="0" presId="urn:microsoft.com/office/officeart/2005/8/layout/hProcess10"/>
    <dgm:cxn modelId="{18A5FA17-ABCF-4E21-BBBF-BB2369F1A855}"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custT="1"/>
      <dgm:spPr>
        <a:ln>
          <a:solidFill>
            <a:srgbClr val="92D050"/>
          </a:solidFill>
        </a:ln>
      </dgm:spPr>
      <dgm:t>
        <a:bodyPr/>
        <a:lstStyle/>
        <a:p>
          <a:r>
            <a:rPr lang="en-US" sz="1200" b="1" dirty="0"/>
            <a:t>Dr. Bernard Harris</a:t>
          </a:r>
        </a:p>
        <a:p>
          <a:r>
            <a:rPr lang="en-US" sz="1200"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custT="1"/>
      <dgm:spPr>
        <a:ln>
          <a:solidFill>
            <a:srgbClr val="92D050"/>
          </a:solidFill>
        </a:ln>
      </dgm:spPr>
      <dgm:t>
        <a:bodyPr/>
        <a:lstStyle/>
        <a:p>
          <a:r>
            <a:rPr lang="en-US" sz="1200" b="1" dirty="0"/>
            <a:t>Thomas Alva Edison</a:t>
          </a:r>
        </a:p>
        <a:p>
          <a:r>
            <a:rPr lang="en-US" sz="1200" b="0" dirty="0"/>
            <a:t>Silver medal</a:t>
          </a:r>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21145E90-EADC-4629-9CA4-19633797A518}" srcId="{FBE61CD5-DDDC-464C-AC5B-85A8F2CF6422}" destId="{ECC10B5C-FEAC-49B0-B3BE-3FFC0DDBE44B}" srcOrd="0" destOrd="0" parTransId="{2EA49B23-3CF0-452D-A928-F7B86020799D}" sibTransId="{7033215E-4A83-44D4-8E92-29B96CE43E2C}"/>
    <dgm:cxn modelId="{B2015A1B-47C7-439A-A83D-DB936780F458}" type="presOf" srcId="{FBE61CD5-DDDC-464C-AC5B-85A8F2CF6422}" destId="{B74A1E94-EF07-4DAA-8147-FFCB808BD0E4}" srcOrd="0" destOrd="0" presId="urn:microsoft.com/office/officeart/2005/8/layout/hProcess10"/>
    <dgm:cxn modelId="{BF16E71F-92C1-4877-8542-8FA453B271A7}" type="presOf" srcId="{0E30C178-A599-4D3A-ADEB-DAA3B850C545}" destId="{9FFFC8E2-CD45-4D27-BD07-2CEDEAD260BA}" srcOrd="0" destOrd="0" presId="urn:microsoft.com/office/officeart/2005/8/layout/hProcess10"/>
    <dgm:cxn modelId="{699575AF-4703-4461-BE8B-66ABC09970CC}" type="presOf" srcId="{7033215E-4A83-44D4-8E92-29B96CE43E2C}" destId="{AF8C0303-A05C-46E1-8243-CFC8F2495B69}" srcOrd="0"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B893DCDA-D1B4-480F-BF58-16F62D7B8135}" type="presOf" srcId="{ECC10B5C-FEAC-49B0-B3BE-3FFC0DDBE44B}" destId="{041CC1FF-7AF9-43E3-830E-04E30AD89551}" srcOrd="0" destOrd="0" presId="urn:microsoft.com/office/officeart/2005/8/layout/hProcess10"/>
    <dgm:cxn modelId="{14F4F90B-29B0-4659-BAE8-F0E6F5603140}" type="presOf" srcId="{7033215E-4A83-44D4-8E92-29B96CE43E2C}" destId="{F8B22E27-1D48-43F3-8C7D-881D8454D59F}" srcOrd="1" destOrd="0" presId="urn:microsoft.com/office/officeart/2005/8/layout/hProcess10"/>
    <dgm:cxn modelId="{ACE156A8-24CF-4BA7-8A27-9D57C31349C0}" type="presParOf" srcId="{B74A1E94-EF07-4DAA-8147-FFCB808BD0E4}" destId="{2FDDF870-6B1E-4E42-859B-AC3DDC904483}" srcOrd="0" destOrd="0" presId="urn:microsoft.com/office/officeart/2005/8/layout/hProcess10"/>
    <dgm:cxn modelId="{E0547BC5-DBA0-420B-A2B3-7F4A7A3AA848}" type="presParOf" srcId="{2FDDF870-6B1E-4E42-859B-AC3DDC904483}" destId="{7CB3D7E8-B314-49FF-B117-9274E1CA8ED5}" srcOrd="0" destOrd="0" presId="urn:microsoft.com/office/officeart/2005/8/layout/hProcess10"/>
    <dgm:cxn modelId="{EB972ECC-CC18-4F78-B9BF-A46049BCE063}" type="presParOf" srcId="{2FDDF870-6B1E-4E42-859B-AC3DDC904483}" destId="{041CC1FF-7AF9-43E3-830E-04E30AD89551}" srcOrd="1" destOrd="0" presId="urn:microsoft.com/office/officeart/2005/8/layout/hProcess10"/>
    <dgm:cxn modelId="{53E06291-8C95-4EDE-B8CC-0A4AC9D8967E}" type="presParOf" srcId="{B74A1E94-EF07-4DAA-8147-FFCB808BD0E4}" destId="{AF8C0303-A05C-46E1-8243-CFC8F2495B69}" srcOrd="1" destOrd="0" presId="urn:microsoft.com/office/officeart/2005/8/layout/hProcess10"/>
    <dgm:cxn modelId="{A08FE62D-AD4B-4B06-8EA8-2D9C63784C74}" type="presParOf" srcId="{AF8C0303-A05C-46E1-8243-CFC8F2495B69}" destId="{F8B22E27-1D48-43F3-8C7D-881D8454D59F}" srcOrd="0" destOrd="0" presId="urn:microsoft.com/office/officeart/2005/8/layout/hProcess10"/>
    <dgm:cxn modelId="{7BA7A7CD-62BF-4DBE-A091-406E59705D0A}" type="presParOf" srcId="{B74A1E94-EF07-4DAA-8147-FFCB808BD0E4}" destId="{82AC1C81-CA78-4A14-A310-89E8C8492D4D}" srcOrd="2" destOrd="0" presId="urn:microsoft.com/office/officeart/2005/8/layout/hProcess10"/>
    <dgm:cxn modelId="{F4DEC163-26A7-4F2E-BBE2-790171D64BDB}" type="presParOf" srcId="{82AC1C81-CA78-4A14-A310-89E8C8492D4D}" destId="{39B924E2-5423-4D81-B0B7-30F0FC212BB4}" srcOrd="0" destOrd="0" presId="urn:microsoft.com/office/officeart/2005/8/layout/hProcess10"/>
    <dgm:cxn modelId="{AD9B0171-92C7-4D68-A47F-8547A0C05A0A}"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Sally Ride</a:t>
          </a:r>
        </a:p>
        <a:p>
          <a:r>
            <a:rPr lang="en-US"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dgm:spPr>
        <a:ln>
          <a:solidFill>
            <a:srgbClr val="92D050"/>
          </a:solidFill>
        </a:ln>
      </dgm:spPr>
      <dgm:t>
        <a:bodyPr/>
        <a:lstStyle/>
        <a:p>
          <a:r>
            <a:rPr lang="en-US" b="1" dirty="0"/>
            <a:t>Wright Brothers</a:t>
          </a:r>
        </a:p>
        <a:p>
          <a:r>
            <a:rPr lang="en-US" b="0" dirty="0"/>
            <a:t>Silver </a:t>
          </a:r>
          <a:r>
            <a:rPr lang="en-US" b="0" dirty="0" smtClean="0"/>
            <a:t>medal</a:t>
          </a:r>
        </a:p>
        <a:p>
          <a:r>
            <a:rPr lang="en-US" b="0" dirty="0" smtClean="0"/>
            <a:t>(Must be a registered </a:t>
          </a:r>
          <a:r>
            <a:rPr lang="en-US" b="0" dirty="0" err="1" smtClean="0"/>
            <a:t>Venturer</a:t>
          </a:r>
          <a:r>
            <a:rPr lang="en-US" b="0" dirty="0" smtClean="0"/>
            <a:t>)</a:t>
          </a:r>
          <a:endParaRPr lang="en-US" b="0" dirty="0"/>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20E7ED1C-B3F0-40CA-ADA5-8FB47D73366C}" type="presOf" srcId="{0E30C178-A599-4D3A-ADEB-DAA3B850C545}" destId="{9FFFC8E2-CD45-4D27-BD07-2CEDEAD260BA}"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63868575-7AEF-463F-AF77-C63ED0DA6AA2}" type="presOf" srcId="{7033215E-4A83-44D4-8E92-29B96CE43E2C}" destId="{F8B22E27-1D48-43F3-8C7D-881D8454D59F}" srcOrd="1" destOrd="0" presId="urn:microsoft.com/office/officeart/2005/8/layout/hProcess10"/>
    <dgm:cxn modelId="{E5D86050-1541-4135-9D3F-0B199973B6B4}" type="presOf" srcId="{FBE61CD5-DDDC-464C-AC5B-85A8F2CF6422}" destId="{B74A1E94-EF07-4DAA-8147-FFCB808BD0E4}" srcOrd="0" destOrd="0" presId="urn:microsoft.com/office/officeart/2005/8/layout/hProcess10"/>
    <dgm:cxn modelId="{02C0A623-71A0-4D61-8824-2A94E02AE3DE}" type="presOf" srcId="{ECC10B5C-FEAC-49B0-B3BE-3FFC0DDBE44B}" destId="{041CC1FF-7AF9-43E3-830E-04E30AD89551}" srcOrd="0"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0F8C2D69-F75B-4CF5-A604-C8052805F587}" type="presOf" srcId="{7033215E-4A83-44D4-8E92-29B96CE43E2C}" destId="{AF8C0303-A05C-46E1-8243-CFC8F2495B69}" srcOrd="0" destOrd="0" presId="urn:microsoft.com/office/officeart/2005/8/layout/hProcess10"/>
    <dgm:cxn modelId="{C1F2920B-6943-4B61-957F-20F713C27A69}" type="presParOf" srcId="{B74A1E94-EF07-4DAA-8147-FFCB808BD0E4}" destId="{2FDDF870-6B1E-4E42-859B-AC3DDC904483}" srcOrd="0" destOrd="0" presId="urn:microsoft.com/office/officeart/2005/8/layout/hProcess10"/>
    <dgm:cxn modelId="{F00A0846-4E13-4378-918C-2238F36B8086}" type="presParOf" srcId="{2FDDF870-6B1E-4E42-859B-AC3DDC904483}" destId="{7CB3D7E8-B314-49FF-B117-9274E1CA8ED5}" srcOrd="0" destOrd="0" presId="urn:microsoft.com/office/officeart/2005/8/layout/hProcess10"/>
    <dgm:cxn modelId="{95EB31B6-EA63-4EBA-AF00-CD0BE01677FE}" type="presParOf" srcId="{2FDDF870-6B1E-4E42-859B-AC3DDC904483}" destId="{041CC1FF-7AF9-43E3-830E-04E30AD89551}" srcOrd="1" destOrd="0" presId="urn:microsoft.com/office/officeart/2005/8/layout/hProcess10"/>
    <dgm:cxn modelId="{3B6E3828-6654-402D-B9FD-03D8057D68CC}" type="presParOf" srcId="{B74A1E94-EF07-4DAA-8147-FFCB808BD0E4}" destId="{AF8C0303-A05C-46E1-8243-CFC8F2495B69}" srcOrd="1" destOrd="0" presId="urn:microsoft.com/office/officeart/2005/8/layout/hProcess10"/>
    <dgm:cxn modelId="{CDABB15A-3C0A-4FB6-BE66-02C44834E18A}" type="presParOf" srcId="{AF8C0303-A05C-46E1-8243-CFC8F2495B69}" destId="{F8B22E27-1D48-43F3-8C7D-881D8454D59F}" srcOrd="0" destOrd="0" presId="urn:microsoft.com/office/officeart/2005/8/layout/hProcess10"/>
    <dgm:cxn modelId="{8BF0B9D4-4E44-48EE-B708-34A2CEC384D7}" type="presParOf" srcId="{B74A1E94-EF07-4DAA-8147-FFCB808BD0E4}" destId="{82AC1C81-CA78-4A14-A310-89E8C8492D4D}" srcOrd="2" destOrd="0" presId="urn:microsoft.com/office/officeart/2005/8/layout/hProcess10"/>
    <dgm:cxn modelId="{66A16A67-9227-405C-ACEB-99F1A00BEF2F}" type="presParOf" srcId="{82AC1C81-CA78-4A14-A310-89E8C8492D4D}" destId="{39B924E2-5423-4D81-B0B7-30F0FC212BB4}" srcOrd="0" destOrd="0" presId="urn:microsoft.com/office/officeart/2005/8/layout/hProcess10"/>
    <dgm:cxn modelId="{F3AC8AAF-C291-4EC7-AFFD-E50FD3847FC8}"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Albert Einstein</a:t>
          </a:r>
        </a:p>
        <a:p>
          <a:r>
            <a:rPr lang="en-US" b="0" dirty="0"/>
            <a:t>Gold medal</a:t>
          </a:r>
        </a:p>
        <a:p>
          <a:r>
            <a:rPr lang="en-US" b="0" dirty="0"/>
            <a:t>(Must be a </a:t>
          </a:r>
          <a:r>
            <a:rPr lang="en-US" b="0" dirty="0" smtClean="0"/>
            <a:t>registered </a:t>
          </a:r>
          <a:r>
            <a:rPr lang="en-US" b="0" dirty="0" err="1"/>
            <a:t>Venturer</a:t>
          </a:r>
          <a:r>
            <a:rPr lang="en-US" b="0" dirty="0"/>
            <a:t>)</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9F6D6A8A-8564-4C25-B437-B451CF64B7A3}" type="presOf" srcId="{FBE61CD5-DDDC-464C-AC5B-85A8F2CF6422}" destId="{B74A1E94-EF07-4DAA-8147-FFCB808BD0E4}" srcOrd="0" destOrd="0" presId="urn:microsoft.com/office/officeart/2005/8/layout/hProcess10"/>
    <dgm:cxn modelId="{77EFD94F-B13D-4839-BCA5-36AAC95E0DD0}"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1C2AB183-EB6A-42A4-8181-5E6452FCA29D}" type="presParOf" srcId="{B74A1E94-EF07-4DAA-8147-FFCB808BD0E4}" destId="{2FDDF870-6B1E-4E42-859B-AC3DDC904483}" srcOrd="0" destOrd="0" presId="urn:microsoft.com/office/officeart/2005/8/layout/hProcess10"/>
    <dgm:cxn modelId="{0C241F76-0E4C-4DFC-90FC-543AE8C97BA9}" type="presParOf" srcId="{2FDDF870-6B1E-4E42-859B-AC3DDC904483}" destId="{7CB3D7E8-B314-49FF-B117-9274E1CA8ED5}" srcOrd="0" destOrd="0" presId="urn:microsoft.com/office/officeart/2005/8/layout/hProcess10"/>
    <dgm:cxn modelId="{4AFD5FE4-585F-4D7B-AEE1-B57A1EC5ECDE}"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Luis W. Alvarez</a:t>
          </a:r>
        </a:p>
        <a:p>
          <a:r>
            <a:rPr lang="en-US" dirty="0"/>
            <a:t>Wolf/Bear Cub Scout</a:t>
          </a:r>
        </a:p>
        <a:p>
          <a:r>
            <a:rPr lang="en-US"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dirty="0"/>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8AEE6C35-0267-4348-9796-14632AF01B34}" type="presOf" srcId="{FBE61CD5-DDDC-464C-AC5B-85A8F2CF6422}" destId="{B74A1E94-EF07-4DAA-8147-FFCB808BD0E4}" srcOrd="0" destOrd="0" presId="urn:microsoft.com/office/officeart/2005/8/layout/hProcess10"/>
    <dgm:cxn modelId="{C53E6D25-8F40-4897-95C7-2FF792FCE390}"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91140BD5-9959-4186-B020-E6972BA4F041}" type="presParOf" srcId="{B74A1E94-EF07-4DAA-8147-FFCB808BD0E4}" destId="{2FDDF870-6B1E-4E42-859B-AC3DDC904483}" srcOrd="0" destOrd="0" presId="urn:microsoft.com/office/officeart/2005/8/layout/hProcess10"/>
    <dgm:cxn modelId="{155567F9-4BFC-40DF-8504-1A6540465D29}" type="presParOf" srcId="{2FDDF870-6B1E-4E42-859B-AC3DDC904483}" destId="{7CB3D7E8-B314-49FF-B117-9274E1CA8ED5}" srcOrd="0" destOrd="0" presId="urn:microsoft.com/office/officeart/2005/8/layout/hProcess10"/>
    <dgm:cxn modelId="{A88E7EE0-E4B4-4B95-8394-EF39AE7DA3E3}"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Luis W. Alvarez</a:t>
          </a:r>
        </a:p>
        <a:p>
          <a:r>
            <a:rPr lang="en-US" dirty="0"/>
            <a:t>Wolf/Bear Cub Scout</a:t>
          </a:r>
        </a:p>
        <a:p>
          <a:r>
            <a:rPr lang="en-US"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dirty="0"/>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022B2097-5D70-4611-AF5F-FAE047B786A5}"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FB7A76DE-2AF0-40A5-967B-888452D05454}" type="presOf" srcId="{FBE61CD5-DDDC-464C-AC5B-85A8F2CF6422}" destId="{B74A1E94-EF07-4DAA-8147-FFCB808BD0E4}" srcOrd="0" destOrd="0" presId="urn:microsoft.com/office/officeart/2005/8/layout/hProcess10"/>
    <dgm:cxn modelId="{BEA0833B-B3B4-4AAA-941E-72D1F608BF0B}" type="presParOf" srcId="{B74A1E94-EF07-4DAA-8147-FFCB808BD0E4}" destId="{2FDDF870-6B1E-4E42-859B-AC3DDC904483}" srcOrd="0" destOrd="0" presId="urn:microsoft.com/office/officeart/2005/8/layout/hProcess10"/>
    <dgm:cxn modelId="{6DB393E6-5634-40B0-AD15-A6059D75F218}" type="presParOf" srcId="{2FDDF870-6B1E-4E42-859B-AC3DDC904483}" destId="{7CB3D7E8-B314-49FF-B117-9274E1CA8ED5}" srcOrd="0" destOrd="0" presId="urn:microsoft.com/office/officeart/2005/8/layout/hProcess10"/>
    <dgm:cxn modelId="{22D10750-C38F-442F-819B-3FFB69315A76}"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custT="1"/>
      <dgm:spPr>
        <a:ln>
          <a:solidFill>
            <a:srgbClr val="92D050"/>
          </a:solidFill>
        </a:ln>
      </dgm:spPr>
      <dgm:t>
        <a:bodyPr/>
        <a:lstStyle/>
        <a:p>
          <a:r>
            <a:rPr lang="en-US" sz="1200" b="1" dirty="0"/>
            <a:t>Dr. Bernard Harris</a:t>
          </a:r>
        </a:p>
        <a:p>
          <a:r>
            <a:rPr lang="en-US" sz="1200"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custT="1"/>
      <dgm:spPr>
        <a:ln>
          <a:solidFill>
            <a:srgbClr val="92D050"/>
          </a:solidFill>
        </a:ln>
      </dgm:spPr>
      <dgm:t>
        <a:bodyPr/>
        <a:lstStyle/>
        <a:p>
          <a:r>
            <a:rPr lang="en-US" sz="1200" b="1" dirty="0" smtClean="0"/>
            <a:t>Thomas Alva Edison</a:t>
          </a:r>
          <a:endParaRPr lang="en-US" sz="1200" b="1" dirty="0"/>
        </a:p>
        <a:p>
          <a:r>
            <a:rPr lang="en-US" sz="1200" b="0" dirty="0"/>
            <a:t>Silver medal</a:t>
          </a:r>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21145E90-EADC-4629-9CA4-19633797A518}" srcId="{FBE61CD5-DDDC-464C-AC5B-85A8F2CF6422}" destId="{ECC10B5C-FEAC-49B0-B3BE-3FFC0DDBE44B}" srcOrd="0" destOrd="0" parTransId="{2EA49B23-3CF0-452D-A928-F7B86020799D}" sibTransId="{7033215E-4A83-44D4-8E92-29B96CE43E2C}"/>
    <dgm:cxn modelId="{06D412E5-2CA8-49B1-850F-A65B4418FC35}" type="presOf" srcId="{ECC10B5C-FEAC-49B0-B3BE-3FFC0DDBE44B}" destId="{041CC1FF-7AF9-43E3-830E-04E30AD89551}" srcOrd="0" destOrd="0" presId="urn:microsoft.com/office/officeart/2005/8/layout/hProcess10"/>
    <dgm:cxn modelId="{CCA609F7-34DF-4232-A84A-AB406C7BF5DB}" type="presOf" srcId="{0E30C178-A599-4D3A-ADEB-DAA3B850C545}" destId="{9FFFC8E2-CD45-4D27-BD07-2CEDEAD260BA}" srcOrd="0" destOrd="0" presId="urn:microsoft.com/office/officeart/2005/8/layout/hProcess10"/>
    <dgm:cxn modelId="{02A73E40-7C26-4104-9A55-31A3CF3284C8}" type="presOf" srcId="{7033215E-4A83-44D4-8E92-29B96CE43E2C}" destId="{AF8C0303-A05C-46E1-8243-CFC8F2495B69}" srcOrd="0" destOrd="0" presId="urn:microsoft.com/office/officeart/2005/8/layout/hProcess10"/>
    <dgm:cxn modelId="{5B944401-1F92-448C-84F5-C59F918EEF33}" type="presOf" srcId="{7033215E-4A83-44D4-8E92-29B96CE43E2C}" destId="{F8B22E27-1D48-43F3-8C7D-881D8454D59F}" srcOrd="1"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E11113F6-23F5-4BAC-BDF7-0123062CF3C0}" type="presOf" srcId="{FBE61CD5-DDDC-464C-AC5B-85A8F2CF6422}" destId="{B74A1E94-EF07-4DAA-8147-FFCB808BD0E4}" srcOrd="0" destOrd="0" presId="urn:microsoft.com/office/officeart/2005/8/layout/hProcess10"/>
    <dgm:cxn modelId="{42E31E5D-7975-4A62-85C7-A05BF77647C7}" type="presParOf" srcId="{B74A1E94-EF07-4DAA-8147-FFCB808BD0E4}" destId="{2FDDF870-6B1E-4E42-859B-AC3DDC904483}" srcOrd="0" destOrd="0" presId="urn:microsoft.com/office/officeart/2005/8/layout/hProcess10"/>
    <dgm:cxn modelId="{E2B35318-0CE4-4D4D-8783-3E0B96B41A06}" type="presParOf" srcId="{2FDDF870-6B1E-4E42-859B-AC3DDC904483}" destId="{7CB3D7E8-B314-49FF-B117-9274E1CA8ED5}" srcOrd="0" destOrd="0" presId="urn:microsoft.com/office/officeart/2005/8/layout/hProcess10"/>
    <dgm:cxn modelId="{DC23E2E0-E2AC-4150-8D04-ADFDC833988A}" type="presParOf" srcId="{2FDDF870-6B1E-4E42-859B-AC3DDC904483}" destId="{041CC1FF-7AF9-43E3-830E-04E30AD89551}" srcOrd="1" destOrd="0" presId="urn:microsoft.com/office/officeart/2005/8/layout/hProcess10"/>
    <dgm:cxn modelId="{6CE9A611-CEDD-4DE4-8DBB-51119D842101}" type="presParOf" srcId="{B74A1E94-EF07-4DAA-8147-FFCB808BD0E4}" destId="{AF8C0303-A05C-46E1-8243-CFC8F2495B69}" srcOrd="1" destOrd="0" presId="urn:microsoft.com/office/officeart/2005/8/layout/hProcess10"/>
    <dgm:cxn modelId="{340E07BE-67E4-4350-81EF-FB2625B6F1F1}" type="presParOf" srcId="{AF8C0303-A05C-46E1-8243-CFC8F2495B69}" destId="{F8B22E27-1D48-43F3-8C7D-881D8454D59F}" srcOrd="0" destOrd="0" presId="urn:microsoft.com/office/officeart/2005/8/layout/hProcess10"/>
    <dgm:cxn modelId="{8502331C-AF75-4E44-8302-ACF74BED6012}" type="presParOf" srcId="{B74A1E94-EF07-4DAA-8147-FFCB808BD0E4}" destId="{82AC1C81-CA78-4A14-A310-89E8C8492D4D}" srcOrd="2" destOrd="0" presId="urn:microsoft.com/office/officeart/2005/8/layout/hProcess10"/>
    <dgm:cxn modelId="{E09BDD4D-BBA5-4E41-80A2-74C8F9585A3A}" type="presParOf" srcId="{82AC1C81-CA78-4A14-A310-89E8C8492D4D}" destId="{39B924E2-5423-4D81-B0B7-30F0FC212BB4}" srcOrd="0" destOrd="0" presId="urn:microsoft.com/office/officeart/2005/8/layout/hProcess10"/>
    <dgm:cxn modelId="{55A1E4D9-D6BF-49D8-A3CA-94D5F1B84F61}"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dgm:spPr>
        <a:ln>
          <a:solidFill>
            <a:srgbClr val="92D050"/>
          </a:solidFill>
        </a:ln>
      </dgm:spPr>
      <dgm:t>
        <a:bodyPr/>
        <a:lstStyle/>
        <a:p>
          <a:r>
            <a:rPr lang="en-US" b="1" dirty="0"/>
            <a:t>Dr. Luis W. Alvarez</a:t>
          </a:r>
        </a:p>
        <a:p>
          <a:r>
            <a:rPr lang="en-US" dirty="0"/>
            <a:t>Wolf/Bear Cub Scout</a:t>
          </a:r>
        </a:p>
        <a:p>
          <a:r>
            <a:rPr lang="en-US"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dirty="0"/>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1"/>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1">
        <dgm:presLayoutVars>
          <dgm:bulletEnabled val="1"/>
        </dgm:presLayoutVars>
      </dgm:prSet>
      <dgm:spPr/>
      <dgm:t>
        <a:bodyPr/>
        <a:lstStyle/>
        <a:p>
          <a:endParaRPr lang="en-US"/>
        </a:p>
      </dgm:t>
    </dgm:pt>
  </dgm:ptLst>
  <dgm:cxnLst>
    <dgm:cxn modelId="{1B1F0744-04D9-4430-93E5-7439B5B2AE05}" type="presOf" srcId="{ECC10B5C-FEAC-49B0-B3BE-3FFC0DDBE44B}" destId="{041CC1FF-7AF9-43E3-830E-04E30AD89551}" srcOrd="0"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02AE5AB1-D203-43D8-9E4D-FE667538C5F5}" type="presOf" srcId="{FBE61CD5-DDDC-464C-AC5B-85A8F2CF6422}" destId="{B74A1E94-EF07-4DAA-8147-FFCB808BD0E4}" srcOrd="0" destOrd="0" presId="urn:microsoft.com/office/officeart/2005/8/layout/hProcess10"/>
    <dgm:cxn modelId="{2DB3AADA-9574-4FDC-AFB3-02DB891580EA}" type="presParOf" srcId="{B74A1E94-EF07-4DAA-8147-FFCB808BD0E4}" destId="{2FDDF870-6B1E-4E42-859B-AC3DDC904483}" srcOrd="0" destOrd="0" presId="urn:microsoft.com/office/officeart/2005/8/layout/hProcess10"/>
    <dgm:cxn modelId="{8A34B8A8-54EF-4767-A5AD-1D84E12643A0}" type="presParOf" srcId="{2FDDF870-6B1E-4E42-859B-AC3DDC904483}" destId="{7CB3D7E8-B314-49FF-B117-9274E1CA8ED5}" srcOrd="0" destOrd="0" presId="urn:microsoft.com/office/officeart/2005/8/layout/hProcess10"/>
    <dgm:cxn modelId="{7AD906D0-5C44-42DB-8A5F-4BB789BBFC27}" type="presParOf" srcId="{2FDDF870-6B1E-4E42-859B-AC3DDC904483}" destId="{041CC1FF-7AF9-43E3-830E-04E30AD89551}"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E61CD5-DDDC-464C-AC5B-85A8F2CF6422}" type="doc">
      <dgm:prSet loTypeId="urn:microsoft.com/office/officeart/2005/8/layout/hProcess10" loCatId="process" qsTypeId="urn:microsoft.com/office/officeart/2005/8/quickstyle/simple1" qsCatId="simple" csTypeId="urn:microsoft.com/office/officeart/2005/8/colors/accent0_2" csCatId="mainScheme" phldr="1"/>
      <dgm:spPr/>
      <dgm:t>
        <a:bodyPr/>
        <a:lstStyle/>
        <a:p>
          <a:endParaRPr lang="en-US"/>
        </a:p>
      </dgm:t>
    </dgm:pt>
    <dgm:pt modelId="{ECC10B5C-FEAC-49B0-B3BE-3FFC0DDBE44B}">
      <dgm:prSet phldrT="[Text]" custT="1"/>
      <dgm:spPr>
        <a:ln>
          <a:solidFill>
            <a:srgbClr val="92D050"/>
          </a:solidFill>
        </a:ln>
      </dgm:spPr>
      <dgm:t>
        <a:bodyPr/>
        <a:lstStyle/>
        <a:p>
          <a:r>
            <a:rPr lang="en-US" sz="1200" b="1" dirty="0"/>
            <a:t>Dr. Bernard Harris</a:t>
          </a:r>
        </a:p>
        <a:p>
          <a:r>
            <a:rPr lang="en-US" sz="1200" b="0" dirty="0"/>
            <a:t>Bronze medal</a:t>
          </a:r>
        </a:p>
      </dgm:t>
    </dgm:pt>
    <dgm:pt modelId="{2EA49B23-3CF0-452D-A928-F7B86020799D}" type="parTrans" cxnId="{21145E90-EADC-4629-9CA4-19633797A518}">
      <dgm:prSet/>
      <dgm:spPr/>
      <dgm:t>
        <a:bodyPr/>
        <a:lstStyle/>
        <a:p>
          <a:endParaRPr lang="en-US"/>
        </a:p>
      </dgm:t>
    </dgm:pt>
    <dgm:pt modelId="{7033215E-4A83-44D4-8E92-29B96CE43E2C}" type="sibTrans" cxnId="{21145E90-EADC-4629-9CA4-19633797A518}">
      <dgm:prSet/>
      <dgm:spPr>
        <a:solidFill>
          <a:srgbClr val="92D050"/>
        </a:solidFill>
      </dgm:spPr>
      <dgm:t>
        <a:bodyPr/>
        <a:lstStyle/>
        <a:p>
          <a:endParaRPr lang="en-US"/>
        </a:p>
      </dgm:t>
    </dgm:pt>
    <dgm:pt modelId="{0E30C178-A599-4D3A-ADEB-DAA3B850C545}">
      <dgm:prSet phldrT="[Text]" custT="1"/>
      <dgm:spPr>
        <a:ln>
          <a:solidFill>
            <a:srgbClr val="92D050"/>
          </a:solidFill>
        </a:ln>
      </dgm:spPr>
      <dgm:t>
        <a:bodyPr/>
        <a:lstStyle/>
        <a:p>
          <a:r>
            <a:rPr lang="en-US" sz="1200" b="1" dirty="0"/>
            <a:t>Thomas Alva Edison</a:t>
          </a:r>
        </a:p>
        <a:p>
          <a:r>
            <a:rPr lang="en-US" sz="1200" b="0" dirty="0"/>
            <a:t>Silver medal</a:t>
          </a:r>
        </a:p>
      </dgm:t>
    </dgm:pt>
    <dgm:pt modelId="{26F0DB32-692A-41DC-A4F5-C6D2B7447D60}" type="parTrans" cxnId="{F1AA0B40-EB78-433C-B856-5B71B7272C3E}">
      <dgm:prSet/>
      <dgm:spPr/>
      <dgm:t>
        <a:bodyPr/>
        <a:lstStyle/>
        <a:p>
          <a:endParaRPr lang="en-US"/>
        </a:p>
      </dgm:t>
    </dgm:pt>
    <dgm:pt modelId="{D2D3FD08-DBAF-4FD2-AC71-5182DF751DD0}" type="sibTrans" cxnId="{F1AA0B40-EB78-433C-B856-5B71B7272C3E}">
      <dgm:prSet/>
      <dgm:spPr/>
      <dgm:t>
        <a:bodyPr/>
        <a:lstStyle/>
        <a:p>
          <a:endParaRPr lang="en-US"/>
        </a:p>
      </dgm:t>
    </dgm:pt>
    <dgm:pt modelId="{B74A1E94-EF07-4DAA-8147-FFCB808BD0E4}" type="pres">
      <dgm:prSet presAssocID="{FBE61CD5-DDDC-464C-AC5B-85A8F2CF6422}" presName="Name0" presStyleCnt="0">
        <dgm:presLayoutVars>
          <dgm:dir/>
          <dgm:resizeHandles val="exact"/>
        </dgm:presLayoutVars>
      </dgm:prSet>
      <dgm:spPr/>
      <dgm:t>
        <a:bodyPr/>
        <a:lstStyle/>
        <a:p>
          <a:endParaRPr lang="en-US"/>
        </a:p>
      </dgm:t>
    </dgm:pt>
    <dgm:pt modelId="{2FDDF870-6B1E-4E42-859B-AC3DDC904483}" type="pres">
      <dgm:prSet presAssocID="{ECC10B5C-FEAC-49B0-B3BE-3FFC0DDBE44B}" presName="composite" presStyleCnt="0"/>
      <dgm:spPr/>
    </dgm:pt>
    <dgm:pt modelId="{7CB3D7E8-B314-49FF-B117-9274E1CA8ED5}" type="pres">
      <dgm:prSet presAssocID="{ECC10B5C-FEAC-49B0-B3BE-3FFC0DDBE44B}" presName="imagSh" presStyleLbl="bgImgPlace1" presStyleIdx="0" presStyleCnt="2"/>
      <dgm:spPr>
        <a:blipFill rotWithShape="0">
          <a:blip xmlns:r="http://schemas.openxmlformats.org/officeDocument/2006/relationships" r:embed="rId1"/>
          <a:stretch>
            <a:fillRect/>
          </a:stretch>
        </a:blipFill>
        <a:ln>
          <a:noFill/>
        </a:ln>
      </dgm:spPr>
    </dgm:pt>
    <dgm:pt modelId="{041CC1FF-7AF9-43E3-830E-04E30AD89551}" type="pres">
      <dgm:prSet presAssocID="{ECC10B5C-FEAC-49B0-B3BE-3FFC0DDBE44B}" presName="txNode" presStyleLbl="node1" presStyleIdx="0" presStyleCnt="2">
        <dgm:presLayoutVars>
          <dgm:bulletEnabled val="1"/>
        </dgm:presLayoutVars>
      </dgm:prSet>
      <dgm:spPr/>
      <dgm:t>
        <a:bodyPr/>
        <a:lstStyle/>
        <a:p>
          <a:endParaRPr lang="en-US"/>
        </a:p>
      </dgm:t>
    </dgm:pt>
    <dgm:pt modelId="{AF8C0303-A05C-46E1-8243-CFC8F2495B69}" type="pres">
      <dgm:prSet presAssocID="{7033215E-4A83-44D4-8E92-29B96CE43E2C}" presName="sibTrans" presStyleLbl="sibTrans2D1" presStyleIdx="0" presStyleCnt="1"/>
      <dgm:spPr/>
      <dgm:t>
        <a:bodyPr/>
        <a:lstStyle/>
        <a:p>
          <a:endParaRPr lang="en-US"/>
        </a:p>
      </dgm:t>
    </dgm:pt>
    <dgm:pt modelId="{F8B22E27-1D48-43F3-8C7D-881D8454D59F}" type="pres">
      <dgm:prSet presAssocID="{7033215E-4A83-44D4-8E92-29B96CE43E2C}" presName="connTx" presStyleLbl="sibTrans2D1" presStyleIdx="0" presStyleCnt="1"/>
      <dgm:spPr/>
      <dgm:t>
        <a:bodyPr/>
        <a:lstStyle/>
        <a:p>
          <a:endParaRPr lang="en-US"/>
        </a:p>
      </dgm:t>
    </dgm:pt>
    <dgm:pt modelId="{82AC1C81-CA78-4A14-A310-89E8C8492D4D}" type="pres">
      <dgm:prSet presAssocID="{0E30C178-A599-4D3A-ADEB-DAA3B850C545}" presName="composite" presStyleCnt="0"/>
      <dgm:spPr/>
    </dgm:pt>
    <dgm:pt modelId="{39B924E2-5423-4D81-B0B7-30F0FC212BB4}" type="pres">
      <dgm:prSet presAssocID="{0E30C178-A599-4D3A-ADEB-DAA3B850C545}" presName="imagSh" presStyleLbl="bgImgPlace1" presStyleIdx="1" presStyleCnt="2"/>
      <dgm:spPr>
        <a:blipFill rotWithShape="0">
          <a:blip xmlns:r="http://schemas.openxmlformats.org/officeDocument/2006/relationships" r:embed="rId2"/>
          <a:stretch>
            <a:fillRect/>
          </a:stretch>
        </a:blipFill>
        <a:ln>
          <a:noFill/>
        </a:ln>
      </dgm:spPr>
    </dgm:pt>
    <dgm:pt modelId="{9FFFC8E2-CD45-4D27-BD07-2CEDEAD260BA}" type="pres">
      <dgm:prSet presAssocID="{0E30C178-A599-4D3A-ADEB-DAA3B850C545}" presName="txNode" presStyleLbl="node1" presStyleIdx="1" presStyleCnt="2">
        <dgm:presLayoutVars>
          <dgm:bulletEnabled val="1"/>
        </dgm:presLayoutVars>
      </dgm:prSet>
      <dgm:spPr/>
      <dgm:t>
        <a:bodyPr/>
        <a:lstStyle/>
        <a:p>
          <a:endParaRPr lang="en-US"/>
        </a:p>
      </dgm:t>
    </dgm:pt>
  </dgm:ptLst>
  <dgm:cxnLst>
    <dgm:cxn modelId="{425DB917-375B-45ED-BDC0-1C2415A1D3DE}" type="presOf" srcId="{7033215E-4A83-44D4-8E92-29B96CE43E2C}" destId="{F8B22E27-1D48-43F3-8C7D-881D8454D59F}" srcOrd="1" destOrd="0" presId="urn:microsoft.com/office/officeart/2005/8/layout/hProcess10"/>
    <dgm:cxn modelId="{21145E90-EADC-4629-9CA4-19633797A518}" srcId="{FBE61CD5-DDDC-464C-AC5B-85A8F2CF6422}" destId="{ECC10B5C-FEAC-49B0-B3BE-3FFC0DDBE44B}" srcOrd="0" destOrd="0" parTransId="{2EA49B23-3CF0-452D-A928-F7B86020799D}" sibTransId="{7033215E-4A83-44D4-8E92-29B96CE43E2C}"/>
    <dgm:cxn modelId="{C1E34991-5DEC-4346-A284-66A2813A5F66}" type="presOf" srcId="{0E30C178-A599-4D3A-ADEB-DAA3B850C545}" destId="{9FFFC8E2-CD45-4D27-BD07-2CEDEAD260BA}" srcOrd="0" destOrd="0" presId="urn:microsoft.com/office/officeart/2005/8/layout/hProcess10"/>
    <dgm:cxn modelId="{684C64F0-16EA-4C4C-BF13-C2623A646528}" type="presOf" srcId="{FBE61CD5-DDDC-464C-AC5B-85A8F2CF6422}" destId="{B74A1E94-EF07-4DAA-8147-FFCB808BD0E4}" srcOrd="0" destOrd="0" presId="urn:microsoft.com/office/officeart/2005/8/layout/hProcess10"/>
    <dgm:cxn modelId="{F1AA0B40-EB78-433C-B856-5B71B7272C3E}" srcId="{FBE61CD5-DDDC-464C-AC5B-85A8F2CF6422}" destId="{0E30C178-A599-4D3A-ADEB-DAA3B850C545}" srcOrd="1" destOrd="0" parTransId="{26F0DB32-692A-41DC-A4F5-C6D2B7447D60}" sibTransId="{D2D3FD08-DBAF-4FD2-AC71-5182DF751DD0}"/>
    <dgm:cxn modelId="{CAB6B105-ED23-4F72-9C8E-C5A7DBF34111}" type="presOf" srcId="{ECC10B5C-FEAC-49B0-B3BE-3FFC0DDBE44B}" destId="{041CC1FF-7AF9-43E3-830E-04E30AD89551}" srcOrd="0" destOrd="0" presId="urn:microsoft.com/office/officeart/2005/8/layout/hProcess10"/>
    <dgm:cxn modelId="{A4B29A10-27CA-40FE-B571-6422425BB364}" type="presOf" srcId="{7033215E-4A83-44D4-8E92-29B96CE43E2C}" destId="{AF8C0303-A05C-46E1-8243-CFC8F2495B69}" srcOrd="0" destOrd="0" presId="urn:microsoft.com/office/officeart/2005/8/layout/hProcess10"/>
    <dgm:cxn modelId="{044EBF72-8B44-4422-8DF1-195F51E3BBD7}" type="presParOf" srcId="{B74A1E94-EF07-4DAA-8147-FFCB808BD0E4}" destId="{2FDDF870-6B1E-4E42-859B-AC3DDC904483}" srcOrd="0" destOrd="0" presId="urn:microsoft.com/office/officeart/2005/8/layout/hProcess10"/>
    <dgm:cxn modelId="{4D6C007B-5830-4373-96BB-5E00B788C79E}" type="presParOf" srcId="{2FDDF870-6B1E-4E42-859B-AC3DDC904483}" destId="{7CB3D7E8-B314-49FF-B117-9274E1CA8ED5}" srcOrd="0" destOrd="0" presId="urn:microsoft.com/office/officeart/2005/8/layout/hProcess10"/>
    <dgm:cxn modelId="{3D3055BD-62F9-4B2A-B213-C3698B6E6AC8}" type="presParOf" srcId="{2FDDF870-6B1E-4E42-859B-AC3DDC904483}" destId="{041CC1FF-7AF9-43E3-830E-04E30AD89551}" srcOrd="1" destOrd="0" presId="urn:microsoft.com/office/officeart/2005/8/layout/hProcess10"/>
    <dgm:cxn modelId="{EC313571-0ADD-4F50-AFB6-0DC289F08315}" type="presParOf" srcId="{B74A1E94-EF07-4DAA-8147-FFCB808BD0E4}" destId="{AF8C0303-A05C-46E1-8243-CFC8F2495B69}" srcOrd="1" destOrd="0" presId="urn:microsoft.com/office/officeart/2005/8/layout/hProcess10"/>
    <dgm:cxn modelId="{4FE77448-0CAF-47C2-B77D-ED199C33B6CB}" type="presParOf" srcId="{AF8C0303-A05C-46E1-8243-CFC8F2495B69}" destId="{F8B22E27-1D48-43F3-8C7D-881D8454D59F}" srcOrd="0" destOrd="0" presId="urn:microsoft.com/office/officeart/2005/8/layout/hProcess10"/>
    <dgm:cxn modelId="{92B0683F-50F4-4937-BF89-960BF883ABFA}" type="presParOf" srcId="{B74A1E94-EF07-4DAA-8147-FFCB808BD0E4}" destId="{82AC1C81-CA78-4A14-A310-89E8C8492D4D}" srcOrd="2" destOrd="0" presId="urn:microsoft.com/office/officeart/2005/8/layout/hProcess10"/>
    <dgm:cxn modelId="{A3D88501-A4F8-4D1A-881B-DD4DEF33DA54}" type="presParOf" srcId="{82AC1C81-CA78-4A14-A310-89E8C8492D4D}" destId="{39B924E2-5423-4D81-B0B7-30F0FC212BB4}" srcOrd="0" destOrd="0" presId="urn:microsoft.com/office/officeart/2005/8/layout/hProcess10"/>
    <dgm:cxn modelId="{5F49943F-2F94-4C56-B382-D32143B6DA91}" type="presParOf" srcId="{82AC1C81-CA78-4A14-A310-89E8C8492D4D}" destId="{9FFFC8E2-CD45-4D27-BD07-2CEDEAD260BA}" srcOrd="1" destOrd="0" presId="urn:microsoft.com/office/officeart/2005/8/layout/hProcess10"/>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46939"/>
          <a:ext cx="1179576" cy="1179576"/>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192023" y="754684"/>
          <a:ext cx="1179576" cy="1179576"/>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Luis W. Alvarez</a:t>
          </a:r>
        </a:p>
        <a:p>
          <a:pPr lvl="0" algn="ctr" defTabSz="533400">
            <a:lnSpc>
              <a:spcPct val="90000"/>
            </a:lnSpc>
            <a:spcBef>
              <a:spcPct val="0"/>
            </a:spcBef>
            <a:spcAft>
              <a:spcPct val="35000"/>
            </a:spcAft>
          </a:pPr>
          <a:r>
            <a:rPr lang="en-US" sz="1200" kern="1200" dirty="0"/>
            <a:t>Wolf/Bear Cub Scout</a:t>
          </a:r>
        </a:p>
        <a:p>
          <a:pPr lvl="0" algn="ctr" defTabSz="533400">
            <a:lnSpc>
              <a:spcPct val="90000"/>
            </a:lnSpc>
            <a:spcBef>
              <a:spcPct val="0"/>
            </a:spcBef>
            <a:spcAft>
              <a:spcPct val="35000"/>
            </a:spcAft>
          </a:pPr>
          <a:r>
            <a:rPr lang="en-US" sz="1200" kern="1200" dirty="0"/>
            <a:t>Bronze medal</a:t>
          </a:r>
        </a:p>
      </dsp:txBody>
      <dsp:txXfrm>
        <a:off x="192023" y="754684"/>
        <a:ext cx="1179576" cy="117957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Sally Ride</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Wright Brothers</a:t>
          </a:r>
        </a:p>
        <a:p>
          <a:pPr lvl="0" algn="ctr" defTabSz="533400">
            <a:lnSpc>
              <a:spcPct val="90000"/>
            </a:lnSpc>
            <a:spcBef>
              <a:spcPct val="0"/>
            </a:spcBef>
            <a:spcAft>
              <a:spcPct val="35000"/>
            </a:spcAft>
          </a:pPr>
          <a:r>
            <a:rPr lang="en-US" sz="1200" b="0" kern="1200" dirty="0"/>
            <a:t>Silver </a:t>
          </a:r>
          <a:r>
            <a:rPr lang="en-US" sz="1200" b="0" kern="1200" dirty="0" smtClean="0"/>
            <a:t>medal</a:t>
          </a:r>
        </a:p>
        <a:p>
          <a:pPr lvl="0" algn="ctr" defTabSz="533400">
            <a:lnSpc>
              <a:spcPct val="90000"/>
            </a:lnSpc>
            <a:spcBef>
              <a:spcPct val="0"/>
            </a:spcBef>
            <a:spcAft>
              <a:spcPct val="35000"/>
            </a:spcAft>
          </a:pPr>
          <a:r>
            <a:rPr lang="en-US" sz="1200" b="0" kern="1200" dirty="0" smtClean="0"/>
            <a:t>(Must be a registered </a:t>
          </a:r>
          <a:r>
            <a:rPr lang="en-US" sz="1200" b="0" kern="1200" dirty="0" err="1" smtClean="0"/>
            <a:t>Venturer</a:t>
          </a:r>
          <a:r>
            <a:rPr lang="en-US" sz="1200" b="0" kern="1200" dirty="0" smtClean="0"/>
            <a:t>)</a:t>
          </a:r>
          <a:endParaRPr lang="en-US" sz="1200" b="0" kern="1200" dirty="0"/>
        </a:p>
      </dsp:txBody>
      <dsp:txXfrm>
        <a:off x="2164777" y="890439"/>
        <a:ext cx="1262802" cy="126280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46939"/>
          <a:ext cx="1179576" cy="1179576"/>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192023" y="754684"/>
          <a:ext cx="1179576" cy="1179576"/>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Luis W. Alvarez</a:t>
          </a:r>
        </a:p>
        <a:p>
          <a:pPr lvl="0" algn="ctr" defTabSz="533400">
            <a:lnSpc>
              <a:spcPct val="90000"/>
            </a:lnSpc>
            <a:spcBef>
              <a:spcPct val="0"/>
            </a:spcBef>
            <a:spcAft>
              <a:spcPct val="35000"/>
            </a:spcAft>
          </a:pPr>
          <a:r>
            <a:rPr lang="en-US" sz="1200" kern="1200" dirty="0"/>
            <a:t>Wolf/Bear Cub Scout</a:t>
          </a:r>
        </a:p>
        <a:p>
          <a:pPr lvl="0" algn="ctr" defTabSz="533400">
            <a:lnSpc>
              <a:spcPct val="90000"/>
            </a:lnSpc>
            <a:spcBef>
              <a:spcPct val="0"/>
            </a:spcBef>
            <a:spcAft>
              <a:spcPct val="35000"/>
            </a:spcAft>
          </a:pPr>
          <a:r>
            <a:rPr lang="en-US" sz="1200" kern="1200" dirty="0"/>
            <a:t>Bronze medal</a:t>
          </a:r>
        </a:p>
      </dsp:txBody>
      <dsp:txXfrm>
        <a:off x="192023" y="754684"/>
        <a:ext cx="1179576" cy="117957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Bernard Harris</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Thomas Alva Edison</a:t>
          </a:r>
        </a:p>
        <a:p>
          <a:pPr lvl="0" algn="ctr" defTabSz="533400">
            <a:lnSpc>
              <a:spcPct val="90000"/>
            </a:lnSpc>
            <a:spcBef>
              <a:spcPct val="0"/>
            </a:spcBef>
            <a:spcAft>
              <a:spcPct val="35000"/>
            </a:spcAft>
          </a:pPr>
          <a:r>
            <a:rPr lang="en-US" sz="1200" b="0" kern="1200" dirty="0"/>
            <a:t>Silver medal</a:t>
          </a:r>
        </a:p>
      </dsp:txBody>
      <dsp:txXfrm>
        <a:off x="2164777" y="890439"/>
        <a:ext cx="1262802" cy="126280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Sally Ride</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Wright Brothers</a:t>
          </a:r>
        </a:p>
        <a:p>
          <a:pPr lvl="0" algn="ctr" defTabSz="533400">
            <a:lnSpc>
              <a:spcPct val="90000"/>
            </a:lnSpc>
            <a:spcBef>
              <a:spcPct val="0"/>
            </a:spcBef>
            <a:spcAft>
              <a:spcPct val="35000"/>
            </a:spcAft>
          </a:pPr>
          <a:r>
            <a:rPr lang="en-US" sz="1200" b="0" kern="1200" dirty="0"/>
            <a:t>Silver </a:t>
          </a:r>
          <a:r>
            <a:rPr lang="en-US" sz="1200" b="0" kern="1200" dirty="0" smtClean="0"/>
            <a:t>medal</a:t>
          </a:r>
        </a:p>
        <a:p>
          <a:pPr lvl="0" algn="ctr" defTabSz="533400">
            <a:lnSpc>
              <a:spcPct val="90000"/>
            </a:lnSpc>
            <a:spcBef>
              <a:spcPct val="0"/>
            </a:spcBef>
            <a:spcAft>
              <a:spcPct val="35000"/>
            </a:spcAft>
          </a:pPr>
          <a:r>
            <a:rPr lang="en-US" sz="1200" b="0" kern="1200" dirty="0" smtClean="0"/>
            <a:t>(Must be a registered </a:t>
          </a:r>
          <a:r>
            <a:rPr lang="en-US" sz="1200" b="0" kern="1200" dirty="0" err="1" smtClean="0"/>
            <a:t>Venturer</a:t>
          </a:r>
          <a:r>
            <a:rPr lang="en-US" sz="1200" b="0" kern="1200" dirty="0" smtClean="0"/>
            <a:t>)</a:t>
          </a:r>
          <a:endParaRPr lang="en-US" sz="1200" b="0" kern="1200" dirty="0"/>
        </a:p>
      </dsp:txBody>
      <dsp:txXfrm>
        <a:off x="2164777" y="890439"/>
        <a:ext cx="1262802" cy="126280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185013"/>
          <a:ext cx="1245108" cy="1245108"/>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2692" y="932078"/>
          <a:ext cx="1245108" cy="1245108"/>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Albert Einstein</a:t>
          </a:r>
        </a:p>
        <a:p>
          <a:pPr lvl="0" algn="ctr" defTabSz="533400">
            <a:lnSpc>
              <a:spcPct val="90000"/>
            </a:lnSpc>
            <a:spcBef>
              <a:spcPct val="0"/>
            </a:spcBef>
            <a:spcAft>
              <a:spcPct val="35000"/>
            </a:spcAft>
          </a:pPr>
          <a:r>
            <a:rPr lang="en-US" sz="1200" b="0" kern="1200" dirty="0"/>
            <a:t>Gold medal</a:t>
          </a:r>
        </a:p>
        <a:p>
          <a:pPr lvl="0" algn="ctr" defTabSz="533400">
            <a:lnSpc>
              <a:spcPct val="90000"/>
            </a:lnSpc>
            <a:spcBef>
              <a:spcPct val="0"/>
            </a:spcBef>
            <a:spcAft>
              <a:spcPct val="35000"/>
            </a:spcAft>
          </a:pPr>
          <a:r>
            <a:rPr lang="en-US" sz="1200" b="0" kern="1200" dirty="0" smtClean="0"/>
            <a:t>(Must be a registered </a:t>
          </a:r>
          <a:r>
            <a:rPr lang="en-US" sz="1200" b="0" kern="1200" dirty="0" err="1" smtClean="0"/>
            <a:t>Venturer</a:t>
          </a:r>
          <a:r>
            <a:rPr lang="en-US" sz="1200" b="0" kern="1200" dirty="0" smtClean="0"/>
            <a:t>)</a:t>
          </a:r>
          <a:endParaRPr lang="en-US" sz="1200" b="0" kern="1200" dirty="0"/>
        </a:p>
      </dsp:txBody>
      <dsp:txXfrm>
        <a:off x="202692" y="932078"/>
        <a:ext cx="1245108" cy="12451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Bernard Harris</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Thomas Alva Edison</a:t>
          </a:r>
        </a:p>
        <a:p>
          <a:pPr lvl="0" algn="ctr" defTabSz="533400">
            <a:lnSpc>
              <a:spcPct val="90000"/>
            </a:lnSpc>
            <a:spcBef>
              <a:spcPct val="0"/>
            </a:spcBef>
            <a:spcAft>
              <a:spcPct val="35000"/>
            </a:spcAft>
          </a:pPr>
          <a:r>
            <a:rPr lang="en-US" sz="1200" b="0" kern="1200" dirty="0"/>
            <a:t>Silver medal</a:t>
          </a:r>
        </a:p>
      </dsp:txBody>
      <dsp:txXfrm>
        <a:off x="2164777" y="890439"/>
        <a:ext cx="1262802" cy="12628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Sally Ride</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Wright Brothers</a:t>
          </a:r>
        </a:p>
        <a:p>
          <a:pPr lvl="0" algn="ctr" defTabSz="533400">
            <a:lnSpc>
              <a:spcPct val="90000"/>
            </a:lnSpc>
            <a:spcBef>
              <a:spcPct val="0"/>
            </a:spcBef>
            <a:spcAft>
              <a:spcPct val="35000"/>
            </a:spcAft>
          </a:pPr>
          <a:r>
            <a:rPr lang="en-US" sz="1200" b="0" kern="1200" dirty="0"/>
            <a:t>Silver </a:t>
          </a:r>
          <a:r>
            <a:rPr lang="en-US" sz="1200" b="0" kern="1200" dirty="0" smtClean="0"/>
            <a:t>medal</a:t>
          </a:r>
        </a:p>
        <a:p>
          <a:pPr lvl="0" algn="ctr" defTabSz="533400">
            <a:lnSpc>
              <a:spcPct val="90000"/>
            </a:lnSpc>
            <a:spcBef>
              <a:spcPct val="0"/>
            </a:spcBef>
            <a:spcAft>
              <a:spcPct val="35000"/>
            </a:spcAft>
          </a:pPr>
          <a:r>
            <a:rPr lang="en-US" sz="1200" b="0" kern="1200" dirty="0" smtClean="0"/>
            <a:t>(Must be a registered </a:t>
          </a:r>
          <a:r>
            <a:rPr lang="en-US" sz="1200" b="0" kern="1200" dirty="0" err="1" smtClean="0"/>
            <a:t>Venturer</a:t>
          </a:r>
          <a:r>
            <a:rPr lang="en-US" sz="1200" b="0" kern="1200" dirty="0" smtClean="0"/>
            <a:t>)</a:t>
          </a:r>
          <a:endParaRPr lang="en-US" sz="1200" b="0" kern="1200" dirty="0"/>
        </a:p>
      </dsp:txBody>
      <dsp:txXfrm>
        <a:off x="2164777" y="890439"/>
        <a:ext cx="1262802" cy="12628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185013"/>
          <a:ext cx="1245108" cy="1245108"/>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2692" y="932078"/>
          <a:ext cx="1245108" cy="1245108"/>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Albert Einstein</a:t>
          </a:r>
        </a:p>
        <a:p>
          <a:pPr lvl="0" algn="ctr" defTabSz="533400">
            <a:lnSpc>
              <a:spcPct val="90000"/>
            </a:lnSpc>
            <a:spcBef>
              <a:spcPct val="0"/>
            </a:spcBef>
            <a:spcAft>
              <a:spcPct val="35000"/>
            </a:spcAft>
          </a:pPr>
          <a:r>
            <a:rPr lang="en-US" sz="1200" b="0" kern="1200" dirty="0"/>
            <a:t>Gold medal</a:t>
          </a:r>
        </a:p>
        <a:p>
          <a:pPr lvl="0" algn="ctr" defTabSz="533400">
            <a:lnSpc>
              <a:spcPct val="90000"/>
            </a:lnSpc>
            <a:spcBef>
              <a:spcPct val="0"/>
            </a:spcBef>
            <a:spcAft>
              <a:spcPct val="35000"/>
            </a:spcAft>
          </a:pPr>
          <a:r>
            <a:rPr lang="en-US" sz="1200" b="0" kern="1200" dirty="0"/>
            <a:t>(Must be a </a:t>
          </a:r>
          <a:r>
            <a:rPr lang="en-US" sz="1200" b="0" kern="1200" dirty="0" smtClean="0"/>
            <a:t>registered </a:t>
          </a:r>
          <a:r>
            <a:rPr lang="en-US" sz="1200" b="0" kern="1200" dirty="0" err="1"/>
            <a:t>Venturer</a:t>
          </a:r>
          <a:r>
            <a:rPr lang="en-US" sz="1200" b="0" kern="1200" dirty="0"/>
            <a:t>)</a:t>
          </a:r>
        </a:p>
      </dsp:txBody>
      <dsp:txXfrm>
        <a:off x="202692" y="932078"/>
        <a:ext cx="1245108" cy="12451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46939"/>
          <a:ext cx="1179576" cy="1179576"/>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192023" y="754684"/>
          <a:ext cx="1179576" cy="1179576"/>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Luis W. Alvarez</a:t>
          </a:r>
        </a:p>
        <a:p>
          <a:pPr lvl="0" algn="ctr" defTabSz="533400">
            <a:lnSpc>
              <a:spcPct val="90000"/>
            </a:lnSpc>
            <a:spcBef>
              <a:spcPct val="0"/>
            </a:spcBef>
            <a:spcAft>
              <a:spcPct val="35000"/>
            </a:spcAft>
          </a:pPr>
          <a:r>
            <a:rPr lang="en-US" sz="1200" kern="1200" dirty="0"/>
            <a:t>Wolf/Bear Cub Scout</a:t>
          </a:r>
        </a:p>
        <a:p>
          <a:pPr lvl="0" algn="ctr" defTabSz="533400">
            <a:lnSpc>
              <a:spcPct val="90000"/>
            </a:lnSpc>
            <a:spcBef>
              <a:spcPct val="0"/>
            </a:spcBef>
            <a:spcAft>
              <a:spcPct val="35000"/>
            </a:spcAft>
          </a:pPr>
          <a:r>
            <a:rPr lang="en-US" sz="1200" kern="1200" dirty="0"/>
            <a:t>Bronze medal</a:t>
          </a:r>
        </a:p>
      </dsp:txBody>
      <dsp:txXfrm>
        <a:off x="192023" y="754684"/>
        <a:ext cx="1179576" cy="11795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46939"/>
          <a:ext cx="1179576" cy="1179576"/>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192023" y="754684"/>
          <a:ext cx="1179576" cy="1179576"/>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Luis W. Alvarez</a:t>
          </a:r>
        </a:p>
        <a:p>
          <a:pPr lvl="0" algn="ctr" defTabSz="533400">
            <a:lnSpc>
              <a:spcPct val="90000"/>
            </a:lnSpc>
            <a:spcBef>
              <a:spcPct val="0"/>
            </a:spcBef>
            <a:spcAft>
              <a:spcPct val="35000"/>
            </a:spcAft>
          </a:pPr>
          <a:r>
            <a:rPr lang="en-US" sz="1200" kern="1200" dirty="0"/>
            <a:t>Wolf/Bear Cub Scout</a:t>
          </a:r>
        </a:p>
        <a:p>
          <a:pPr lvl="0" algn="ctr" defTabSz="533400">
            <a:lnSpc>
              <a:spcPct val="90000"/>
            </a:lnSpc>
            <a:spcBef>
              <a:spcPct val="0"/>
            </a:spcBef>
            <a:spcAft>
              <a:spcPct val="35000"/>
            </a:spcAft>
          </a:pPr>
          <a:r>
            <a:rPr lang="en-US" sz="1200" kern="1200" dirty="0"/>
            <a:t>Bronze medal</a:t>
          </a:r>
        </a:p>
      </dsp:txBody>
      <dsp:txXfrm>
        <a:off x="192023" y="754684"/>
        <a:ext cx="1179576" cy="117957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Bernard Harris</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Thomas Alva Edison</a:t>
          </a:r>
          <a:endParaRPr lang="en-US" sz="1200" b="1" kern="1200" dirty="0"/>
        </a:p>
        <a:p>
          <a:pPr lvl="0" algn="ctr" defTabSz="533400">
            <a:lnSpc>
              <a:spcPct val="90000"/>
            </a:lnSpc>
            <a:spcBef>
              <a:spcPct val="0"/>
            </a:spcBef>
            <a:spcAft>
              <a:spcPct val="35000"/>
            </a:spcAft>
          </a:pPr>
          <a:r>
            <a:rPr lang="en-US" sz="1200" b="0" kern="1200" dirty="0"/>
            <a:t>Silver medal</a:t>
          </a:r>
        </a:p>
      </dsp:txBody>
      <dsp:txXfrm>
        <a:off x="2164777" y="890439"/>
        <a:ext cx="1262802" cy="12628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0" y="46939"/>
          <a:ext cx="1179576" cy="1179576"/>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192023" y="754684"/>
          <a:ext cx="1179576" cy="1179576"/>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Luis W. Alvarez</a:t>
          </a:r>
        </a:p>
        <a:p>
          <a:pPr lvl="0" algn="ctr" defTabSz="533400">
            <a:lnSpc>
              <a:spcPct val="90000"/>
            </a:lnSpc>
            <a:spcBef>
              <a:spcPct val="0"/>
            </a:spcBef>
            <a:spcAft>
              <a:spcPct val="35000"/>
            </a:spcAft>
          </a:pPr>
          <a:r>
            <a:rPr lang="en-US" sz="1200" kern="1200" dirty="0"/>
            <a:t>Wolf/Bear Cub Scout</a:t>
          </a:r>
        </a:p>
        <a:p>
          <a:pPr lvl="0" algn="ctr" defTabSz="533400">
            <a:lnSpc>
              <a:spcPct val="90000"/>
            </a:lnSpc>
            <a:spcBef>
              <a:spcPct val="0"/>
            </a:spcBef>
            <a:spcAft>
              <a:spcPct val="35000"/>
            </a:spcAft>
          </a:pPr>
          <a:r>
            <a:rPr lang="en-US" sz="1200" kern="1200" dirty="0"/>
            <a:t>Bronze medal</a:t>
          </a:r>
        </a:p>
      </dsp:txBody>
      <dsp:txXfrm>
        <a:off x="192023" y="754684"/>
        <a:ext cx="1179576" cy="117957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D7E8-B314-49FF-B117-9274E1CA8ED5}">
      <dsp:nvSpPr>
        <dsp:cNvPr id="0" name=""/>
        <dsp:cNvSpPr/>
      </dsp:nvSpPr>
      <dsp:spPr>
        <a:xfrm>
          <a:off x="1419" y="132757"/>
          <a:ext cx="1262802" cy="1262802"/>
        </a:xfrm>
        <a:prstGeom prst="roundRect">
          <a:avLst>
            <a:gd name="adj" fmla="val 10000"/>
          </a:avLst>
        </a:prstGeom>
        <a:blipFill rotWithShape="0">
          <a:blip xmlns:r="http://schemas.openxmlformats.org/officeDocument/2006/relationships" r:embed="rId1"/>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041CC1FF-7AF9-43E3-830E-04E30AD89551}">
      <dsp:nvSpPr>
        <dsp:cNvPr id="0" name=""/>
        <dsp:cNvSpPr/>
      </dsp:nvSpPr>
      <dsp:spPr>
        <a:xfrm>
          <a:off x="206992"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Dr. Bernard Harris</a:t>
          </a:r>
        </a:p>
        <a:p>
          <a:pPr lvl="0" algn="ctr" defTabSz="533400">
            <a:lnSpc>
              <a:spcPct val="90000"/>
            </a:lnSpc>
            <a:spcBef>
              <a:spcPct val="0"/>
            </a:spcBef>
            <a:spcAft>
              <a:spcPct val="35000"/>
            </a:spcAft>
          </a:pPr>
          <a:r>
            <a:rPr lang="en-US" sz="1200" b="0" kern="1200" dirty="0"/>
            <a:t>Bronze medal</a:t>
          </a:r>
        </a:p>
      </dsp:txBody>
      <dsp:txXfrm>
        <a:off x="206992" y="890439"/>
        <a:ext cx="1262802" cy="1262802"/>
      </dsp:txXfrm>
    </dsp:sp>
    <dsp:sp modelId="{AF8C0303-A05C-46E1-8243-CFC8F2495B69}">
      <dsp:nvSpPr>
        <dsp:cNvPr id="0" name=""/>
        <dsp:cNvSpPr/>
      </dsp:nvSpPr>
      <dsp:spPr>
        <a:xfrm>
          <a:off x="1507466" y="612442"/>
          <a:ext cx="243243" cy="303433"/>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07466" y="612442"/>
        <a:ext cx="243243" cy="303433"/>
      </dsp:txXfrm>
    </dsp:sp>
    <dsp:sp modelId="{39B924E2-5423-4D81-B0B7-30F0FC212BB4}">
      <dsp:nvSpPr>
        <dsp:cNvPr id="0" name=""/>
        <dsp:cNvSpPr/>
      </dsp:nvSpPr>
      <dsp:spPr>
        <a:xfrm>
          <a:off x="1959204" y="132757"/>
          <a:ext cx="1262802" cy="1262802"/>
        </a:xfrm>
        <a:prstGeom prst="roundRect">
          <a:avLst>
            <a:gd name="adj" fmla="val 10000"/>
          </a:avLst>
        </a:prstGeom>
        <a:blipFill rotWithShape="0">
          <a:blip xmlns:r="http://schemas.openxmlformats.org/officeDocument/2006/relationships" r:embed="rId2"/>
          <a:stretch>
            <a:fillRect/>
          </a:stretch>
        </a:blipFill>
        <a:ln w="19050" cap="flat" cmpd="sng" algn="ctr">
          <a:noFill/>
          <a:prstDash val="solid"/>
        </a:ln>
        <a:effectLst/>
      </dsp:spPr>
      <dsp:style>
        <a:lnRef idx="2">
          <a:scrgbClr r="0" g="0" b="0"/>
        </a:lnRef>
        <a:fillRef idx="1">
          <a:scrgbClr r="0" g="0" b="0"/>
        </a:fillRef>
        <a:effectRef idx="0">
          <a:scrgbClr r="0" g="0" b="0"/>
        </a:effectRef>
        <a:fontRef idx="minor"/>
      </dsp:style>
    </dsp:sp>
    <dsp:sp modelId="{9FFFC8E2-CD45-4D27-BD07-2CEDEAD260BA}">
      <dsp:nvSpPr>
        <dsp:cNvPr id="0" name=""/>
        <dsp:cNvSpPr/>
      </dsp:nvSpPr>
      <dsp:spPr>
        <a:xfrm>
          <a:off x="2164777" y="890439"/>
          <a:ext cx="1262802" cy="1262802"/>
        </a:xfrm>
        <a:prstGeom prst="roundRect">
          <a:avLst>
            <a:gd name="adj" fmla="val 10000"/>
          </a:avLst>
        </a:prstGeom>
        <a:solidFill>
          <a:schemeClr val="lt1">
            <a:hueOff val="0"/>
            <a:satOff val="0"/>
            <a:lumOff val="0"/>
            <a:alphaOff val="0"/>
          </a:schemeClr>
        </a:solidFill>
        <a:ln w="190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Thomas Alva Edison</a:t>
          </a:r>
        </a:p>
        <a:p>
          <a:pPr lvl="0" algn="ctr" defTabSz="533400">
            <a:lnSpc>
              <a:spcPct val="90000"/>
            </a:lnSpc>
            <a:spcBef>
              <a:spcPct val="0"/>
            </a:spcBef>
            <a:spcAft>
              <a:spcPct val="35000"/>
            </a:spcAft>
          </a:pPr>
          <a:r>
            <a:rPr lang="en-US" sz="1200" b="0" kern="1200" dirty="0"/>
            <a:t>Silver medal</a:t>
          </a:r>
        </a:p>
      </dsp:txBody>
      <dsp:txXfrm>
        <a:off x="2164777" y="890439"/>
        <a:ext cx="1262802" cy="1262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B550B47-B449-4130-B8CF-455477EC2EA5}" type="datetimeFigureOut">
              <a:rPr lang="en-US" smtClean="0"/>
              <a:pPr/>
              <a:t>8/30/2012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075B21-00B9-4B30-8B4D-C17802FA1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STEM/Nova </a:t>
            </a:r>
            <a:r>
              <a:rPr lang="en-US" baseline="0" dirty="0" smtClean="0"/>
              <a:t>webinar</a:t>
            </a:r>
            <a:r>
              <a:rPr lang="en-US" baseline="0" dirty="0" smtClean="0"/>
              <a:t>. Today we will discuss a program that is two years in the making.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Boy Scout</a:t>
            </a:r>
          </a:p>
          <a:p>
            <a:endParaRPr lang="en-US" dirty="0" smtClean="0"/>
          </a:p>
          <a:p>
            <a:r>
              <a:rPr lang="en-US" dirty="0" smtClean="0"/>
              <a:t>There are two levels</a:t>
            </a:r>
            <a:r>
              <a:rPr lang="en-US" baseline="0" dirty="0" smtClean="0"/>
              <a:t> to the Boy Scout Supernovas. The Dr. Bernard Harris Award leads to the Thomas Alva Edison Award.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Venturing</a:t>
            </a:r>
          </a:p>
          <a:p>
            <a:endParaRPr lang="en-US" dirty="0" smtClean="0"/>
          </a:p>
          <a:p>
            <a:r>
              <a:rPr lang="en-US" dirty="0" smtClean="0"/>
              <a:t>With</a:t>
            </a:r>
            <a:r>
              <a:rPr lang="en-US" baseline="0" dirty="0" smtClean="0"/>
              <a:t>in Venturing there are three different levels. The youth must have completed either the Harris Award or the Dr. Sally Ride </a:t>
            </a:r>
            <a:r>
              <a:rPr lang="en-US" baseline="0" dirty="0" smtClean="0"/>
              <a:t>Award </a:t>
            </a:r>
            <a:r>
              <a:rPr lang="en-US" baseline="0" dirty="0" smtClean="0"/>
              <a:t>to move on to the Wright Brothers </a:t>
            </a:r>
            <a:r>
              <a:rPr lang="en-US" baseline="0" dirty="0" smtClean="0"/>
              <a:t>Award.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Gold</a:t>
            </a:r>
            <a:r>
              <a:rPr lang="en-US" baseline="0" dirty="0" smtClean="0"/>
              <a:t> Level</a:t>
            </a:r>
          </a:p>
          <a:p>
            <a:endParaRPr lang="en-US" baseline="0" dirty="0" smtClean="0"/>
          </a:p>
          <a:p>
            <a:r>
              <a:rPr lang="en-US" baseline="0" dirty="0" smtClean="0"/>
              <a:t>The last award is the Dr. Albert Einstein </a:t>
            </a:r>
            <a:r>
              <a:rPr lang="en-US" baseline="0" dirty="0" smtClean="0"/>
              <a:t>Award</a:t>
            </a:r>
            <a:r>
              <a:rPr lang="en-US" baseline="0" dirty="0" smtClean="0"/>
              <a:t>. </a:t>
            </a:r>
          </a:p>
          <a:p>
            <a:endParaRPr lang="en-US" baseline="0" dirty="0" smtClean="0"/>
          </a:p>
          <a:p>
            <a:r>
              <a:rPr lang="en-US" baseline="0" dirty="0" smtClean="0"/>
              <a:t>As you can see, the awards accumulate to this award.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a:t>
            </a:r>
            <a:r>
              <a:rPr lang="en-US" dirty="0" smtClean="0"/>
              <a:t>requirements </a:t>
            </a:r>
            <a:r>
              <a:rPr lang="en-US" dirty="0" smtClean="0"/>
              <a:t>book for each BSA program, and each book includes Nova requirements,</a:t>
            </a:r>
            <a:r>
              <a:rPr lang="en-US" baseline="0" dirty="0" smtClean="0"/>
              <a:t> Supernova requirements, and a counselor/mentor section.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find all requirement</a:t>
            </a:r>
            <a:r>
              <a:rPr lang="en-US" baseline="0" dirty="0" smtClean="0"/>
              <a:t> books, emblems, pins, medals, and other STEM-related products at your local Scout shop or at www.scoutstuff.org.</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a:t>
            </a:r>
            <a:r>
              <a:rPr lang="en-US" baseline="0" dirty="0" smtClean="0"/>
              <a:t> we have two websites that you can visit. On www.scouting.org/stem we have much of the information that is in this webinar, along with the requirements, council support, and some cool links for youth to check out. We also have a Facebook page where we are posting the most </a:t>
            </a:r>
            <a:r>
              <a:rPr lang="en-US" baseline="0" dirty="0" smtClean="0"/>
              <a:t>up-to-date </a:t>
            </a:r>
            <a:r>
              <a:rPr lang="en-US" baseline="0" dirty="0" smtClean="0"/>
              <a:t>information. Many are using the page to exchange ideas on how to execute the program.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take questions now.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dirty="0" smtClean="0"/>
              <a:t>In 2010,</a:t>
            </a:r>
            <a:r>
              <a:rPr lang="en-US" sz="1400" baseline="0" dirty="0" smtClean="0"/>
              <a:t> Exxon Mobil donated $3 million to the Boy Scouts of America to create a STEM initiative. The BSA has created the Nova Awards program.  </a:t>
            </a:r>
            <a:r>
              <a:rPr lang="en-US" sz="1400" kern="1200" baseline="0" dirty="0" smtClean="0">
                <a:solidFill>
                  <a:schemeClr val="tx1"/>
                </a:solidFill>
                <a:latin typeface="+mn-lt"/>
                <a:ea typeface="+mn-ea"/>
                <a:cs typeface="+mn-cs"/>
              </a:rPr>
              <a:t>The Nova </a:t>
            </a:r>
            <a:r>
              <a:rPr lang="en-US" sz="1400" kern="1200" baseline="0" dirty="0" smtClean="0">
                <a:solidFill>
                  <a:schemeClr val="tx1"/>
                </a:solidFill>
                <a:latin typeface="+mn-lt"/>
                <a:ea typeface="+mn-ea"/>
                <a:cs typeface="+mn-cs"/>
              </a:rPr>
              <a:t>Awards </a:t>
            </a:r>
            <a:r>
              <a:rPr lang="en-US" sz="1400" kern="1200" baseline="0" dirty="0" smtClean="0">
                <a:solidFill>
                  <a:schemeClr val="tx1"/>
                </a:solidFill>
                <a:latin typeface="+mn-lt"/>
                <a:ea typeface="+mn-ea"/>
                <a:cs typeface="+mn-cs"/>
              </a:rPr>
              <a:t>are designed to enhance interest in the STEM fields while making it fun for youth to learn. The series of Nova </a:t>
            </a:r>
            <a:r>
              <a:rPr lang="en-US" sz="1400" kern="1200" baseline="0" dirty="0" smtClean="0">
                <a:solidFill>
                  <a:schemeClr val="tx1"/>
                </a:solidFill>
                <a:latin typeface="+mn-lt"/>
                <a:ea typeface="+mn-ea"/>
                <a:cs typeface="+mn-cs"/>
              </a:rPr>
              <a:t>Awards </a:t>
            </a:r>
            <a:r>
              <a:rPr lang="en-US" sz="1400" kern="1200" baseline="0" dirty="0" smtClean="0">
                <a:solidFill>
                  <a:schemeClr val="tx1"/>
                </a:solidFill>
                <a:latin typeface="+mn-lt"/>
                <a:ea typeface="+mn-ea"/>
                <a:cs typeface="+mn-cs"/>
              </a:rPr>
              <a:t>integrates many existing advancements from Scouting. The Supernova </a:t>
            </a:r>
            <a:r>
              <a:rPr lang="en-US" sz="1400" kern="1200" baseline="0" dirty="0" smtClean="0">
                <a:solidFill>
                  <a:schemeClr val="tx1"/>
                </a:solidFill>
                <a:latin typeface="+mn-lt"/>
                <a:ea typeface="+mn-ea"/>
                <a:cs typeface="+mn-cs"/>
              </a:rPr>
              <a:t>Awards </a:t>
            </a:r>
            <a:r>
              <a:rPr lang="en-US" sz="1400" kern="1200" baseline="0" dirty="0" smtClean="0">
                <a:solidFill>
                  <a:schemeClr val="tx1"/>
                </a:solidFill>
                <a:latin typeface="+mn-lt"/>
                <a:ea typeface="+mn-ea"/>
                <a:cs typeface="+mn-cs"/>
              </a:rPr>
              <a:t>challenge Scouting youth who have a greater interest in the STEM fields to experiment, understand the outcomes of these experiments, and present their findings to their Supernova mentor. These awards can earned by Cub Scouts, Boy Scouts, and </a:t>
            </a:r>
            <a:r>
              <a:rPr lang="en-US" sz="1400" kern="1200" baseline="0" dirty="0" err="1" smtClean="0">
                <a:solidFill>
                  <a:schemeClr val="tx1"/>
                </a:solidFill>
                <a:latin typeface="+mn-lt"/>
                <a:ea typeface="+mn-ea"/>
                <a:cs typeface="+mn-cs"/>
              </a:rPr>
              <a:t>Venturers</a:t>
            </a:r>
            <a:r>
              <a:rPr lang="en-US" sz="1400" kern="1200" baseline="0" dirty="0" smtClean="0">
                <a:solidFill>
                  <a:schemeClr val="tx1"/>
                </a:solidFill>
                <a:latin typeface="+mn-lt"/>
                <a:ea typeface="+mn-ea"/>
                <a:cs typeface="+mn-cs"/>
              </a:rPr>
              <a:t>. </a:t>
            </a:r>
            <a:endParaRPr lang="en-US" sz="1400"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Nova</a:t>
            </a:r>
            <a:r>
              <a:rPr lang="en-US" baseline="0" dirty="0" smtClean="0"/>
              <a:t> and Supernova awards, there are references to counselors and mentors. </a:t>
            </a:r>
            <a:r>
              <a:rPr lang="en-US" sz="1200" kern="1200" baseline="0" dirty="0" smtClean="0">
                <a:solidFill>
                  <a:schemeClr val="tx1"/>
                </a:solidFill>
                <a:latin typeface="+mn-lt"/>
                <a:ea typeface="+mn-ea"/>
                <a:cs typeface="+mn-cs"/>
              </a:rPr>
              <a:t>We use the word “counselor” for the adult working with the Nova candidates. Parents and unit leaders may serve as Nova counselors even if they have little or no background in STEM. </a:t>
            </a:r>
          </a:p>
          <a:p>
            <a:endParaRPr lang="en-US" baseline="0" dirty="0" smtClean="0"/>
          </a:p>
          <a:p>
            <a:r>
              <a:rPr lang="en-US" sz="1200" kern="1200" baseline="0" dirty="0" smtClean="0">
                <a:solidFill>
                  <a:schemeClr val="tx1"/>
                </a:solidFill>
                <a:latin typeface="+mn-lt"/>
                <a:ea typeface="+mn-ea"/>
                <a:cs typeface="+mn-cs"/>
              </a:rPr>
              <a:t>A “</a:t>
            </a:r>
            <a:r>
              <a:rPr lang="en-US" sz="1200" kern="1200" baseline="0" dirty="0" smtClean="0">
                <a:solidFill>
                  <a:schemeClr val="tx1"/>
                </a:solidFill>
                <a:latin typeface="+mn-lt"/>
                <a:ea typeface="+mn-ea"/>
                <a:cs typeface="+mn-cs"/>
              </a:rPr>
              <a:t>mentor,” </a:t>
            </a:r>
            <a:r>
              <a:rPr lang="en-US" sz="1200" kern="1200" baseline="0" dirty="0" smtClean="0">
                <a:solidFill>
                  <a:schemeClr val="tx1"/>
                </a:solidFill>
                <a:latin typeface="+mn-lt"/>
                <a:ea typeface="+mn-ea"/>
                <a:cs typeface="+mn-cs"/>
              </a:rPr>
              <a:t>on the other </a:t>
            </a:r>
            <a:r>
              <a:rPr lang="en-US" sz="1200" kern="1200" baseline="0" dirty="0" smtClean="0">
                <a:solidFill>
                  <a:schemeClr val="tx1"/>
                </a:solidFill>
                <a:latin typeface="+mn-lt"/>
                <a:ea typeface="+mn-ea"/>
                <a:cs typeface="+mn-cs"/>
              </a:rPr>
              <a:t>hand, </a:t>
            </a:r>
            <a:r>
              <a:rPr lang="en-US" sz="1200" kern="1200" baseline="0" dirty="0" smtClean="0">
                <a:solidFill>
                  <a:schemeClr val="tx1"/>
                </a:solidFill>
                <a:latin typeface="+mn-lt"/>
                <a:ea typeface="+mn-ea"/>
                <a:cs typeface="+mn-cs"/>
              </a:rPr>
              <a:t>is ideally someone who has successfully negotiated a STEM career path or has other subject matter expertise (such as hobbies or other special training) and is willing to share accumulated wisdom and experience.</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Youth Protection Guidelines</a:t>
            </a:r>
          </a:p>
          <a:p>
            <a:r>
              <a:rPr lang="en-US" sz="1200" kern="1200" baseline="0" dirty="0" smtClean="0">
                <a:solidFill>
                  <a:schemeClr val="tx1"/>
                </a:solidFill>
                <a:latin typeface="+mn-lt"/>
                <a:ea typeface="+mn-ea"/>
                <a:cs typeface="+mn-cs"/>
              </a:rPr>
              <a:t>All Nova counselors and Supernova mentors must be registered</a:t>
            </a:r>
          </a:p>
          <a:p>
            <a:r>
              <a:rPr lang="en-US" sz="1200" kern="1200" baseline="0" dirty="0" smtClean="0">
                <a:solidFill>
                  <a:schemeClr val="tx1"/>
                </a:solidFill>
                <a:latin typeface="+mn-lt"/>
                <a:ea typeface="+mn-ea"/>
                <a:cs typeface="+mn-cs"/>
              </a:rPr>
              <a:t>with the Boy Scouts of America (unless you are working with your</a:t>
            </a:r>
          </a:p>
          <a:p>
            <a:r>
              <a:rPr lang="en-US" sz="1200" kern="1200" baseline="0" dirty="0" smtClean="0">
                <a:solidFill>
                  <a:schemeClr val="tx1"/>
                </a:solidFill>
                <a:latin typeface="+mn-lt"/>
                <a:ea typeface="+mn-ea"/>
                <a:cs typeface="+mn-cs"/>
              </a:rPr>
              <a:t>own child) and must have current Youth Protection training and</a:t>
            </a:r>
          </a:p>
          <a:p>
            <a:r>
              <a:rPr lang="en-US" sz="1200" kern="1200" baseline="0" dirty="0" smtClean="0">
                <a:solidFill>
                  <a:schemeClr val="tx1"/>
                </a:solidFill>
                <a:latin typeface="+mn-lt"/>
                <a:ea typeface="+mn-ea"/>
                <a:cs typeface="+mn-cs"/>
              </a:rPr>
              <a:t>certification. Meetings must follow Youth Protection guidelines,</a:t>
            </a:r>
          </a:p>
          <a:p>
            <a:r>
              <a:rPr lang="en-US" sz="1200" kern="1200" baseline="0" dirty="0" smtClean="0">
                <a:solidFill>
                  <a:schemeClr val="tx1"/>
                </a:solidFill>
                <a:latin typeface="+mn-lt"/>
                <a:ea typeface="+mn-ea"/>
                <a:cs typeface="+mn-cs"/>
              </a:rPr>
              <a:t>with at least two Scouts or adults present at any meetings.</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olidFill>
                  <a:schemeClr val="bg1"/>
                </a:solidFill>
              </a:rPr>
              <a:t> - STEM-related activities and Nova awards are designed to be fun. </a:t>
            </a:r>
            <a:r>
              <a:rPr lang="en-US" sz="1200" kern="1200" baseline="0" dirty="0" smtClean="0">
                <a:solidFill>
                  <a:schemeClr val="tx1"/>
                </a:solidFill>
                <a:latin typeface="+mn-lt"/>
                <a:ea typeface="+mn-ea"/>
                <a:cs typeface="+mn-cs"/>
              </a:rPr>
              <a:t>We want to build confidence and communicate that career opportunities in STEM fields are attainable, fulfilling, and interesting.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All experiments or projects should be conducted using the highest level of safety protocol and should always be under the supervision of a qualified, responsible adult.</a:t>
            </a:r>
          </a:p>
          <a:p>
            <a:endParaRPr lang="en-US" sz="1200" kern="1200" baseline="0" dirty="0" smtClean="0">
              <a:solidFill>
                <a:schemeClr val="tx1"/>
              </a:solidFill>
              <a:latin typeface="+mn-lt"/>
              <a:ea typeface="+mn-ea"/>
              <a:cs typeface="+mn-cs"/>
            </a:endParaRPr>
          </a:p>
          <a:p>
            <a:pPr>
              <a:buFontTx/>
              <a:buChar char="-"/>
            </a:pPr>
            <a:r>
              <a:rPr lang="en-US" sz="1200" kern="1200" baseline="0" dirty="0" smtClean="0">
                <a:solidFill>
                  <a:schemeClr val="tx1"/>
                </a:solidFill>
                <a:latin typeface="+mn-lt"/>
                <a:ea typeface="+mn-ea"/>
                <a:cs typeface="+mn-cs"/>
              </a:rPr>
              <a:t>The goal is to encourage youth to stretch and grow, yet not frustrate them or turn them off of STEM activities by making them too hard. We have tried to address this within the scope of the requirements for each age group, but you will be the one assessing your youth’s readiness.</a:t>
            </a:r>
          </a:p>
          <a:p>
            <a:pPr>
              <a:buFontTx/>
              <a:buChar char="-"/>
            </a:pPr>
            <a:endParaRPr lang="en-US" sz="1200" kern="1200" baseline="0" dirty="0" smtClean="0">
              <a:solidFill>
                <a:schemeClr val="tx1"/>
              </a:solidFill>
              <a:latin typeface="+mn-lt"/>
              <a:ea typeface="+mn-ea"/>
              <a:cs typeface="+mn-cs"/>
            </a:endParaRPr>
          </a:p>
          <a:p>
            <a:r>
              <a:rPr lang="en-US" dirty="0" smtClean="0"/>
              <a:t> - </a:t>
            </a:r>
            <a:r>
              <a:rPr lang="en-US" sz="1200" kern="1200" baseline="0" dirty="0" smtClean="0">
                <a:solidFill>
                  <a:schemeClr val="tx1"/>
                </a:solidFill>
                <a:latin typeface="+mn-lt"/>
                <a:ea typeface="+mn-ea"/>
                <a:cs typeface="+mn-cs"/>
              </a:rPr>
              <a:t>How do you know what is expected at any given age? There can be a very broad range of abilities and knowledge among youth of the same age. Some of this may depend on where they live, their school system, or their socioeconomic background. The awards have been designed to take this into account.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We recommend no more than a den- or patrol-size group (maximum of eight to 10).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There is no set amount of time or number of sessions other than aging out of a specific program.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best advice is to know the youth you are working with.</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Nova Award is presented for understanding the basics of STEM.</a:t>
            </a:r>
            <a:r>
              <a:rPr lang="en-US" baseline="0" dirty="0" smtClean="0"/>
              <a:t> </a:t>
            </a:r>
          </a:p>
          <a:p>
            <a:endParaRPr lang="en-US" baseline="0" dirty="0" smtClean="0"/>
          </a:p>
          <a:p>
            <a:pPr>
              <a:buFontTx/>
              <a:buChar char="-"/>
            </a:pPr>
            <a:r>
              <a:rPr lang="en-US" sz="1200" kern="1200" baseline="0" dirty="0" smtClean="0">
                <a:solidFill>
                  <a:schemeClr val="tx1"/>
                </a:solidFill>
                <a:latin typeface="+mn-lt"/>
                <a:ea typeface="+mn-ea"/>
                <a:cs typeface="+mn-cs"/>
              </a:rPr>
              <a:t>Nova activities are basic and designed to spark interest in STEM.</a:t>
            </a:r>
          </a:p>
          <a:p>
            <a:pPr>
              <a:buFontTx/>
              <a:buChar char="-"/>
            </a:pPr>
            <a:r>
              <a:rPr lang="en-US" sz="1200" kern="1200" baseline="0" dirty="0" smtClean="0">
                <a:solidFill>
                  <a:schemeClr val="tx1"/>
                </a:solidFill>
                <a:latin typeface="+mn-lt"/>
                <a:ea typeface="+mn-ea"/>
                <a:cs typeface="+mn-cs"/>
              </a:rPr>
              <a:t>They are straightforward to complete and have a quick “reward” of the Nova patch for the first category earned and a pi (π) pin to attach to the Nova patch for each additional category earned.</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counselor</a:t>
            </a:r>
            <a:r>
              <a:rPr lang="en-US" baseline="0" dirty="0" smtClean="0"/>
              <a:t> sections, you will see pages with requirements and help hints. All help hints are in colored boxes.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in-depth knowledge of STEM Scouts, can work on their Super</a:t>
            </a:r>
            <a:r>
              <a:rPr lang="en-US" baseline="0" dirty="0" smtClean="0"/>
              <a:t>nova Award.</a:t>
            </a:r>
          </a:p>
          <a:p>
            <a:endParaRPr lang="en-US" baseline="0" dirty="0" smtClean="0"/>
          </a:p>
          <a:p>
            <a:pPr>
              <a:buFontTx/>
              <a:buChar char="-"/>
            </a:pPr>
            <a:r>
              <a:rPr lang="en-US" sz="1200" kern="1200" baseline="0" dirty="0" smtClean="0">
                <a:solidFill>
                  <a:schemeClr val="tx1"/>
                </a:solidFill>
                <a:latin typeface="+mn-lt"/>
                <a:ea typeface="+mn-ea"/>
                <a:cs typeface="+mn-cs"/>
              </a:rPr>
              <a:t> Completing the requirements takes more work and includes some research.</a:t>
            </a:r>
          </a:p>
          <a:p>
            <a:pPr>
              <a:buFontTx/>
              <a:buChar char="-"/>
            </a:pPr>
            <a:r>
              <a:rPr lang="en-US" sz="1200" kern="1200" baseline="0" dirty="0" smtClean="0">
                <a:solidFill>
                  <a:schemeClr val="tx1"/>
                </a:solidFill>
                <a:latin typeface="+mn-lt"/>
                <a:ea typeface="+mn-ea"/>
                <a:cs typeface="+mn-cs"/>
              </a:rPr>
              <a:t> Most Supernova activities will take several weeks or months to complete.</a:t>
            </a:r>
          </a:p>
          <a:p>
            <a:pPr>
              <a:buFontTx/>
              <a:buChar char="-"/>
            </a:pPr>
            <a:r>
              <a:rPr lang="en-US" sz="1200" kern="1200" baseline="0" dirty="0" smtClean="0">
                <a:solidFill>
                  <a:schemeClr val="tx1"/>
                </a:solidFill>
                <a:latin typeface="+mn-lt"/>
                <a:ea typeface="+mn-ea"/>
                <a:cs typeface="+mn-cs"/>
              </a:rPr>
              <a:t> They get more difficult as the youth works up through the awards. </a:t>
            </a:r>
          </a:p>
          <a:p>
            <a:pPr>
              <a:buFontTx/>
              <a:buChar char="-"/>
            </a:pPr>
            <a:r>
              <a:rPr lang="en-US" sz="1200" kern="1200" baseline="0" dirty="0" smtClean="0">
                <a:solidFill>
                  <a:schemeClr val="tx1"/>
                </a:solidFill>
                <a:latin typeface="+mn-lt"/>
                <a:ea typeface="+mn-ea"/>
                <a:cs typeface="+mn-cs"/>
              </a:rPr>
              <a:t> To work on any level award you must be registered in that program. </a:t>
            </a:r>
          </a:p>
          <a:p>
            <a:pPr>
              <a:buFontTx/>
              <a:buChar char="-"/>
            </a:pPr>
            <a:r>
              <a:rPr lang="en-US" sz="1200" kern="1200" baseline="0" dirty="0" smtClean="0">
                <a:solidFill>
                  <a:schemeClr val="tx1"/>
                </a:solidFill>
                <a:latin typeface="+mn-lt"/>
                <a:ea typeface="+mn-ea"/>
                <a:cs typeface="+mn-cs"/>
              </a:rPr>
              <a:t> After completion, Scouts will fill out their Supernova application found on www.scouting.org.</a:t>
            </a:r>
          </a:p>
          <a:p>
            <a:pPr>
              <a:buFontTx/>
              <a:buChar char="-"/>
            </a:pPr>
            <a:endParaRPr lang="en-US" sz="1200" kern="1200" baseline="0" dirty="0" smtClean="0">
              <a:solidFill>
                <a:schemeClr val="tx1"/>
              </a:solidFill>
              <a:latin typeface="+mn-lt"/>
              <a:ea typeface="+mn-ea"/>
              <a:cs typeface="+mn-cs"/>
            </a:endParaRPr>
          </a:p>
          <a:p>
            <a:pPr>
              <a:buFontTx/>
              <a:buNone/>
            </a:pPr>
            <a:r>
              <a:rPr lang="en-US" sz="1200" kern="1200" baseline="0" dirty="0" smtClean="0">
                <a:solidFill>
                  <a:schemeClr val="tx1"/>
                </a:solidFill>
                <a:latin typeface="+mn-lt"/>
                <a:ea typeface="+mn-ea"/>
                <a:cs typeface="+mn-cs"/>
              </a:rPr>
              <a:t>Let’s break down the levels of the awards. </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Cub Scout</a:t>
            </a:r>
          </a:p>
          <a:p>
            <a:endParaRPr lang="en-US" dirty="0" smtClean="0"/>
          </a:p>
          <a:p>
            <a:r>
              <a:rPr lang="en-US" dirty="0" smtClean="0"/>
              <a:t>There</a:t>
            </a:r>
            <a:r>
              <a:rPr lang="en-US" baseline="0" dirty="0" smtClean="0"/>
              <a:t> are two awards on the Cub Scout level. The Dr. Luis W. Alvarez Award is designed for Wolf and Bear Cub Scouts, and the Dr. Charles H. Townes Award is designed for Webelos Scouts. The Alvarez Award and the Townes Award do no have a </a:t>
            </a:r>
            <a:r>
              <a:rPr lang="en-US" baseline="0" dirty="0" smtClean="0"/>
              <a:t>Nova Awards</a:t>
            </a:r>
            <a:r>
              <a:rPr lang="en-US" baseline="0" dirty="0" smtClean="0">
                <a:latin typeface="Calibri"/>
                <a:cs typeface="Calibri"/>
              </a:rPr>
              <a:t>–</a:t>
            </a:r>
            <a:r>
              <a:rPr lang="en-US" baseline="0" dirty="0" smtClean="0">
                <a:latin typeface="Arial"/>
                <a:cs typeface="Arial"/>
              </a:rPr>
              <a:t>related </a:t>
            </a:r>
            <a:r>
              <a:rPr lang="en-US" baseline="0" dirty="0" smtClean="0">
                <a:latin typeface="Arial"/>
                <a:cs typeface="Arial"/>
              </a:rPr>
              <a:t>prerequisite.</a:t>
            </a:r>
            <a:endParaRPr lang="en-US" dirty="0"/>
          </a:p>
        </p:txBody>
      </p:sp>
      <p:sp>
        <p:nvSpPr>
          <p:cNvPr id="4" name="Slide Number Placeholder 3"/>
          <p:cNvSpPr>
            <a:spLocks noGrp="1"/>
          </p:cNvSpPr>
          <p:nvPr>
            <p:ph type="sldNum" sz="quarter" idx="10"/>
          </p:nvPr>
        </p:nvSpPr>
        <p:spPr/>
        <p:txBody>
          <a:bodyPr/>
          <a:lstStyle/>
          <a:p>
            <a:fld id="{15075B21-00B9-4B30-8B4D-C17802FA144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7"/>
          <p:cNvSpPr>
            <a:spLocks/>
          </p:cNvSpPr>
          <p:nvPr/>
        </p:nvSpPr>
        <p:spPr bwMode="auto">
          <a:xfrm>
            <a:off x="8153400" y="0"/>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7" name="Freeform 6"/>
          <p:cNvSpPr>
            <a:spLocks/>
          </p:cNvSpPr>
          <p:nvPr userDrawn="1"/>
        </p:nvSpPr>
        <p:spPr bwMode="auto">
          <a:xfrm>
            <a:off x="0" y="5181600"/>
            <a:ext cx="9144000" cy="168348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10" name="Picture 9" descr="Prepared_standard_Rev.gif"/>
          <p:cNvPicPr>
            <a:picLocks noChangeAspect="1"/>
          </p:cNvPicPr>
          <p:nvPr userDrawn="1"/>
        </p:nvPicPr>
        <p:blipFill>
          <a:blip r:embed="rId2" cstate="print"/>
          <a:stretch>
            <a:fillRect/>
          </a:stretch>
        </p:blipFill>
        <p:spPr>
          <a:xfrm>
            <a:off x="6743700" y="6057900"/>
            <a:ext cx="2209800" cy="59371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524000" cy="5211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21176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11480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11480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ln>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7338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492" y="1386101"/>
            <a:ext cx="3053868" cy="1253808"/>
          </a:xfrm>
        </p:spPr>
        <p:txBody>
          <a:bodyPr anchor="b"/>
          <a:lstStyle>
            <a:lvl1pPr algn="l">
              <a:buNone/>
              <a:defRPr sz="2200" b="1">
                <a:ln>
                  <a:noFill/>
                </a:ln>
                <a:solidFill>
                  <a:schemeClr val="bg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55388" y="700299"/>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846494" y="2679157"/>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1"/>
            <a:ext cx="7467600" cy="396239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p:cNvSpPr>
            <a:spLocks/>
          </p:cNvSpPr>
          <p:nvPr userDrawn="1"/>
        </p:nvSpPr>
        <p:spPr bwMode="auto">
          <a:xfrm>
            <a:off x="8153400" y="-8878"/>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11" name="Freeform 10"/>
          <p:cNvSpPr>
            <a:spLocks/>
          </p:cNvSpPr>
          <p:nvPr userDrawn="1"/>
        </p:nvSpPr>
        <p:spPr bwMode="auto">
          <a:xfrm>
            <a:off x="0" y="5181600"/>
            <a:ext cx="9144000" cy="168348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114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2" name="Picture 11" descr="Prepared_standard_Rev.gif"/>
          <p:cNvPicPr>
            <a:picLocks noChangeAspect="1"/>
          </p:cNvPicPr>
          <p:nvPr userDrawn="1"/>
        </p:nvPicPr>
        <p:blipFill>
          <a:blip r:embed="rId12" cstate="print"/>
          <a:stretch>
            <a:fillRect/>
          </a:stretch>
        </p:blipFill>
        <p:spPr>
          <a:xfrm>
            <a:off x="6705600" y="6048375"/>
            <a:ext cx="2209800" cy="593712"/>
          </a:xfrm>
          <a:prstGeom prst="rect">
            <a:avLst/>
          </a:prstGeom>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Lst>
  <p:txStyles>
    <p:titleStyle>
      <a:lvl1pPr algn="l" rtl="0" eaLnBrk="1" latinLnBrk="0" hangingPunct="1">
        <a:spcBef>
          <a:spcPct val="0"/>
        </a:spcBef>
        <a:buNone/>
        <a:defRPr kumimoji="0" sz="4600" kern="1200">
          <a:solidFill>
            <a:schemeClr val="bg1"/>
          </a:solidFill>
          <a:latin typeface="+mj-lt"/>
          <a:ea typeface="+mj-ea"/>
          <a:cs typeface="+mj-cs"/>
        </a:defRPr>
      </a:lvl1pPr>
    </p:titleStyle>
    <p:bodyStyle>
      <a:lvl1pPr marL="420624" indent="-384048" algn="l" rtl="0" eaLnBrk="1" latinLnBrk="0" hangingPunct="1">
        <a:spcBef>
          <a:spcPct val="20000"/>
        </a:spcBef>
        <a:buClr>
          <a:schemeClr val="tx1"/>
        </a:buClr>
        <a:buSzPct val="80000"/>
        <a:buFont typeface="Wingdings 2"/>
        <a:buChar char=""/>
        <a:defRPr kumimoji="0" sz="3000" kern="1200">
          <a:solidFill>
            <a:schemeClr val="bg1"/>
          </a:solidFill>
          <a:latin typeface="+mn-lt"/>
          <a:ea typeface="+mn-ea"/>
          <a:cs typeface="+mn-cs"/>
        </a:defRPr>
      </a:lvl1pPr>
      <a:lvl2pPr marL="722376" indent="-274320" algn="l" rtl="0" eaLnBrk="1" latinLnBrk="0" hangingPunct="1">
        <a:spcBef>
          <a:spcPct val="20000"/>
        </a:spcBef>
        <a:buClr>
          <a:schemeClr val="tx1"/>
        </a:buClr>
        <a:buSzPct val="90000"/>
        <a:buFont typeface="Arial" pitchFamily="34" charset="0"/>
        <a:buChar char="•"/>
        <a:defRPr kumimoji="0" sz="2600" kern="1200">
          <a:solidFill>
            <a:schemeClr val="bg1"/>
          </a:solidFill>
          <a:latin typeface="+mn-lt"/>
          <a:ea typeface="+mn-ea"/>
          <a:cs typeface="+mn-cs"/>
        </a:defRPr>
      </a:lvl2pPr>
      <a:lvl3pPr marL="1005840" indent="-256032" algn="l" rtl="0" eaLnBrk="1" latinLnBrk="0" hangingPunct="1">
        <a:spcBef>
          <a:spcPct val="20000"/>
        </a:spcBef>
        <a:buClr>
          <a:schemeClr val="tx1"/>
        </a:buClr>
        <a:buSzPct val="85000"/>
        <a:buFont typeface="Arial"/>
        <a:buChar char="○"/>
        <a:defRPr kumimoji="0" sz="2400" kern="1200">
          <a:solidFill>
            <a:schemeClr val="bg1"/>
          </a:solidFill>
          <a:latin typeface="+mn-lt"/>
          <a:ea typeface="+mn-ea"/>
          <a:cs typeface="+mn-cs"/>
        </a:defRPr>
      </a:lvl3pPr>
      <a:lvl4pPr marL="1280160" indent="-237744" algn="l" rtl="0" eaLnBrk="1" latinLnBrk="0" hangingPunct="1">
        <a:spcBef>
          <a:spcPct val="20000"/>
        </a:spcBef>
        <a:buClr>
          <a:schemeClr val="tx1"/>
        </a:buClr>
        <a:buSzPct val="90000"/>
        <a:buFont typeface="Wingdings 2"/>
        <a:buChar char=""/>
        <a:defRPr kumimoji="0" sz="2000" kern="1200">
          <a:solidFill>
            <a:schemeClr val="bg1"/>
          </a:solidFill>
          <a:latin typeface="+mn-lt"/>
          <a:ea typeface="+mn-ea"/>
          <a:cs typeface="+mn-cs"/>
        </a:defRPr>
      </a:lvl4pPr>
      <a:lvl5pPr marL="1490472" indent="-182880" algn="l" rtl="0" eaLnBrk="1" latinLnBrk="0" hangingPunct="1">
        <a:spcBef>
          <a:spcPct val="20000"/>
        </a:spcBef>
        <a:buClr>
          <a:schemeClr val="tx1"/>
        </a:buClr>
        <a:buSzPct val="100000"/>
        <a:buFont typeface="Arial"/>
        <a:buChar char="-"/>
        <a:defRPr kumimoji="0" sz="2000" kern="120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11.xml"/><Relationship Id="rId16" Type="http://schemas.openxmlformats.org/officeDocument/2006/relationships/diagramColors" Target="../diagrams/colors10.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12.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23" Type="http://schemas.openxmlformats.org/officeDocument/2006/relationships/image" Target="../media/image16.png"/><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16.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STEM/NOVA Webinar</a:t>
            </a:r>
            <a:endParaRPr lang="en-US" dirty="0"/>
          </a:p>
        </p:txBody>
      </p:sp>
      <p:sp>
        <p:nvSpPr>
          <p:cNvPr id="3" name="Subtitle 2"/>
          <p:cNvSpPr>
            <a:spLocks noGrp="1"/>
          </p:cNvSpPr>
          <p:nvPr>
            <p:ph type="subTitle" idx="1"/>
          </p:nvPr>
        </p:nvSpPr>
        <p:spPr/>
        <p:txBody>
          <a:bodyPr/>
          <a:lstStyle/>
          <a:p>
            <a:r>
              <a:rPr lang="en-US" dirty="0" smtClean="0"/>
              <a:t>Welcome to the</a:t>
            </a:r>
            <a:endParaRPr lang="en-US" dirty="0"/>
          </a:p>
        </p:txBody>
      </p:sp>
      <p:pic>
        <p:nvPicPr>
          <p:cNvPr id="4" name="Picture 3" descr="NOVABadge_single.jpg"/>
          <p:cNvPicPr>
            <a:picLocks noChangeAspect="1"/>
          </p:cNvPicPr>
          <p:nvPr/>
        </p:nvPicPr>
        <p:blipFill>
          <a:blip r:embed="rId3" cstate="print"/>
          <a:stretch>
            <a:fillRect/>
          </a:stretch>
        </p:blipFill>
        <p:spPr>
          <a:xfrm>
            <a:off x="914400" y="228600"/>
            <a:ext cx="3124200" cy="31391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04800" cy="6553200"/>
          </a:xfrm>
        </p:spPr>
        <p:txBody>
          <a:bodyPr>
            <a:noAutofit/>
          </a:bodyPr>
          <a:lstStyle/>
          <a:p>
            <a:r>
              <a:rPr lang="en-US" sz="2600" b="1" dirty="0" smtClean="0"/>
              <a:t>Supernova</a:t>
            </a:r>
            <a:br>
              <a:rPr lang="en-US" sz="2600" b="1" dirty="0" smtClean="0"/>
            </a:br>
            <a:r>
              <a:rPr lang="en-US" sz="2600" b="1" dirty="0" smtClean="0"/>
              <a:t> Awards</a:t>
            </a:r>
            <a:endParaRPr lang="en-US" sz="2600" b="1" dirty="0"/>
          </a:p>
        </p:txBody>
      </p:sp>
      <p:graphicFrame>
        <p:nvGraphicFramePr>
          <p:cNvPr id="4" name="Diagram 3"/>
          <p:cNvGraphicFramePr/>
          <p:nvPr/>
        </p:nvGraphicFramePr>
        <p:xfrm>
          <a:off x="762000" y="4648200"/>
          <a:ext cx="1371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762000" y="2286000"/>
          <a:ext cx="3429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itle 1"/>
          <p:cNvSpPr txBox="1">
            <a:spLocks/>
          </p:cNvSpPr>
          <p:nvPr/>
        </p:nvSpPr>
        <p:spPr>
          <a:xfrm>
            <a:off x="6553200" y="2743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Boy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7" name="Title 1"/>
          <p:cNvSpPr txBox="1">
            <a:spLocks/>
          </p:cNvSpPr>
          <p:nvPr/>
        </p:nvSpPr>
        <p:spPr>
          <a:xfrm>
            <a:off x="4572000" y="5029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Cub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8" name="Rounded Rectangle 17"/>
          <p:cNvSpPr/>
          <p:nvPr/>
        </p:nvSpPr>
        <p:spPr>
          <a:xfrm>
            <a:off x="2819400" y="4572000"/>
            <a:ext cx="1262802" cy="1262802"/>
          </a:xfrm>
          <a:prstGeom prst="roundRect">
            <a:avLst>
              <a:gd name="adj" fmla="val 10000"/>
            </a:avLst>
          </a:prstGeom>
          <a:blipFill rotWithShape="0">
            <a:blip r:embed="rId13" cstate="prin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7" name="Group 18"/>
          <p:cNvGrpSpPr/>
          <p:nvPr/>
        </p:nvGrpSpPr>
        <p:grpSpPr>
          <a:xfrm>
            <a:off x="3024973" y="5329682"/>
            <a:ext cx="1262802" cy="1262802"/>
            <a:chOff x="2164777" y="776139"/>
            <a:chExt cx="1262802" cy="1262802"/>
          </a:xfrm>
        </p:grpSpPr>
        <p:sp>
          <p:nvSpPr>
            <p:cNvPr id="20" name="Rounded Rectangle 19"/>
            <p:cNvSpPr/>
            <p:nvPr/>
          </p:nvSpPr>
          <p:spPr>
            <a:xfrm>
              <a:off x="2164777" y="776139"/>
              <a:ext cx="1262802" cy="1262802"/>
            </a:xfrm>
            <a:prstGeom prst="roundRect">
              <a:avLst>
                <a:gd name="adj" fmla="val 10000"/>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5"/>
            <p:cNvSpPr/>
            <p:nvPr/>
          </p:nvSpPr>
          <p:spPr>
            <a:xfrm>
              <a:off x="2201763" y="813125"/>
              <a:ext cx="1188830" cy="11888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Dr. Charles H. Townes</a:t>
              </a:r>
            </a:p>
            <a:p>
              <a:pPr lvl="0" algn="ctr" defTabSz="577850">
                <a:lnSpc>
                  <a:spcPct val="90000"/>
                </a:lnSpc>
                <a:spcBef>
                  <a:spcPct val="0"/>
                </a:spcBef>
                <a:spcAft>
                  <a:spcPct val="35000"/>
                </a:spcAft>
              </a:pPr>
              <a:r>
                <a:rPr lang="en-US" sz="1300" kern="1200" dirty="0"/>
                <a:t>Webelos Scout</a:t>
              </a:r>
            </a:p>
            <a:p>
              <a:pPr lvl="0" algn="ctr" defTabSz="577850">
                <a:lnSpc>
                  <a:spcPct val="90000"/>
                </a:lnSpc>
                <a:spcBef>
                  <a:spcPct val="0"/>
                </a:spcBef>
                <a:spcAft>
                  <a:spcPct val="35000"/>
                </a:spcAft>
              </a:pPr>
              <a:r>
                <a:rPr lang="en-US" sz="1300" kern="1200" dirty="0"/>
                <a:t>Bronze medal</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04800" cy="6553200"/>
          </a:xfrm>
        </p:spPr>
        <p:txBody>
          <a:bodyPr>
            <a:noAutofit/>
          </a:bodyPr>
          <a:lstStyle/>
          <a:p>
            <a:r>
              <a:rPr lang="en-US" sz="2600" b="1" dirty="0" smtClean="0"/>
              <a:t>Supernova</a:t>
            </a:r>
            <a:br>
              <a:rPr lang="en-US" sz="2600" b="1" dirty="0" smtClean="0"/>
            </a:br>
            <a:r>
              <a:rPr lang="en-US" sz="2600" b="1" dirty="0" smtClean="0"/>
              <a:t> Awards</a:t>
            </a:r>
            <a:endParaRPr lang="en-US" sz="2600" b="1" dirty="0"/>
          </a:p>
        </p:txBody>
      </p:sp>
      <p:graphicFrame>
        <p:nvGraphicFramePr>
          <p:cNvPr id="4" name="Diagram 3"/>
          <p:cNvGraphicFramePr/>
          <p:nvPr/>
        </p:nvGraphicFramePr>
        <p:xfrm>
          <a:off x="762000" y="4648200"/>
          <a:ext cx="1371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762000" y="2286000"/>
          <a:ext cx="3429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685800" y="0"/>
          <a:ext cx="3429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itle 1"/>
          <p:cNvSpPr txBox="1">
            <a:spLocks/>
          </p:cNvSpPr>
          <p:nvPr/>
        </p:nvSpPr>
        <p:spPr>
          <a:xfrm>
            <a:off x="6477000" y="838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err="1" smtClean="0">
                <a:ln>
                  <a:noFill/>
                </a:ln>
                <a:solidFill>
                  <a:schemeClr val="bg1"/>
                </a:solidFill>
                <a:effectLst/>
                <a:uLnTx/>
                <a:uFillTx/>
                <a:latin typeface="+mj-lt"/>
                <a:ea typeface="+mj-ea"/>
                <a:cs typeface="+mj-cs"/>
              </a:rPr>
              <a:t>Venturer</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6" name="Title 1"/>
          <p:cNvSpPr txBox="1">
            <a:spLocks/>
          </p:cNvSpPr>
          <p:nvPr/>
        </p:nvSpPr>
        <p:spPr>
          <a:xfrm>
            <a:off x="6553200" y="2743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Boy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7" name="Title 1"/>
          <p:cNvSpPr txBox="1">
            <a:spLocks/>
          </p:cNvSpPr>
          <p:nvPr/>
        </p:nvSpPr>
        <p:spPr>
          <a:xfrm>
            <a:off x="4572000" y="5029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Cub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8" name="Rounded Rectangle 17"/>
          <p:cNvSpPr/>
          <p:nvPr/>
        </p:nvSpPr>
        <p:spPr>
          <a:xfrm>
            <a:off x="2819400" y="4572000"/>
            <a:ext cx="1262802" cy="1262802"/>
          </a:xfrm>
          <a:prstGeom prst="roundRect">
            <a:avLst>
              <a:gd name="adj" fmla="val 10000"/>
            </a:avLst>
          </a:prstGeom>
          <a:blipFill rotWithShape="0">
            <a:blip r:embed="rId18" cstate="prin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7" name="Group 18"/>
          <p:cNvGrpSpPr/>
          <p:nvPr/>
        </p:nvGrpSpPr>
        <p:grpSpPr>
          <a:xfrm>
            <a:off x="3024973" y="5329682"/>
            <a:ext cx="1262802" cy="1262802"/>
            <a:chOff x="2164777" y="776139"/>
            <a:chExt cx="1262802" cy="1262802"/>
          </a:xfrm>
        </p:grpSpPr>
        <p:sp>
          <p:nvSpPr>
            <p:cNvPr id="20" name="Rounded Rectangle 19"/>
            <p:cNvSpPr/>
            <p:nvPr/>
          </p:nvSpPr>
          <p:spPr>
            <a:xfrm>
              <a:off x="2164777" y="776139"/>
              <a:ext cx="1262802" cy="1262802"/>
            </a:xfrm>
            <a:prstGeom prst="roundRect">
              <a:avLst>
                <a:gd name="adj" fmla="val 10000"/>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5"/>
            <p:cNvSpPr/>
            <p:nvPr/>
          </p:nvSpPr>
          <p:spPr>
            <a:xfrm>
              <a:off x="2201763" y="813125"/>
              <a:ext cx="1188830" cy="11888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Dr. Charles H. Townes</a:t>
              </a:r>
            </a:p>
            <a:p>
              <a:pPr lvl="0" algn="ctr" defTabSz="577850">
                <a:lnSpc>
                  <a:spcPct val="90000"/>
                </a:lnSpc>
                <a:spcBef>
                  <a:spcPct val="0"/>
                </a:spcBef>
                <a:spcAft>
                  <a:spcPct val="35000"/>
                </a:spcAft>
              </a:pPr>
              <a:r>
                <a:rPr lang="en-US" sz="1300" kern="1200" dirty="0"/>
                <a:t>Webelos Scout</a:t>
              </a:r>
            </a:p>
            <a:p>
              <a:pPr lvl="0" algn="ctr" defTabSz="577850">
                <a:lnSpc>
                  <a:spcPct val="90000"/>
                </a:lnSpc>
                <a:spcBef>
                  <a:spcPct val="0"/>
                </a:spcBef>
                <a:spcAft>
                  <a:spcPct val="35000"/>
                </a:spcAft>
              </a:pPr>
              <a:r>
                <a:rPr lang="en-US" sz="1300" kern="1200" dirty="0"/>
                <a:t>Bronze medal</a:t>
              </a:r>
            </a:p>
          </p:txBody>
        </p:sp>
      </p:grpSp>
      <p:grpSp>
        <p:nvGrpSpPr>
          <p:cNvPr id="22" name="Group 25"/>
          <p:cNvGrpSpPr/>
          <p:nvPr/>
        </p:nvGrpSpPr>
        <p:grpSpPr>
          <a:xfrm rot="18907160">
            <a:off x="2063623" y="2166404"/>
            <a:ext cx="641656" cy="282641"/>
            <a:chOff x="1507466" y="612442"/>
            <a:chExt cx="243243" cy="303433"/>
          </a:xfrm>
        </p:grpSpPr>
        <p:sp>
          <p:nvSpPr>
            <p:cNvPr id="23" name="Right Arrow 22"/>
            <p:cNvSpPr/>
            <p:nvPr/>
          </p:nvSpPr>
          <p:spPr>
            <a:xfrm>
              <a:off x="1507466" y="612442"/>
              <a:ext cx="243243" cy="303433"/>
            </a:xfrm>
            <a:prstGeom prst="rightArrow">
              <a:avLst>
                <a:gd name="adj1" fmla="val 60000"/>
                <a:gd name="adj2" fmla="val 50000"/>
              </a:avLst>
            </a:prstGeom>
            <a:solidFill>
              <a:srgbClr val="92D05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24" name="Right Arrow 4"/>
            <p:cNvSpPr/>
            <p:nvPr/>
          </p:nvSpPr>
          <p:spPr>
            <a:xfrm>
              <a:off x="1507466" y="673129"/>
              <a:ext cx="170270" cy="18205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04800" cy="6553200"/>
          </a:xfrm>
        </p:spPr>
        <p:txBody>
          <a:bodyPr>
            <a:noAutofit/>
          </a:bodyPr>
          <a:lstStyle/>
          <a:p>
            <a:r>
              <a:rPr lang="en-US" sz="2600" b="1" dirty="0" smtClean="0"/>
              <a:t>Supernova</a:t>
            </a:r>
            <a:br>
              <a:rPr lang="en-US" sz="2600" b="1" dirty="0" smtClean="0"/>
            </a:br>
            <a:r>
              <a:rPr lang="en-US" sz="2600" b="1" dirty="0" smtClean="0"/>
              <a:t> Awards</a:t>
            </a:r>
            <a:endParaRPr lang="en-US" sz="2600" b="1" dirty="0"/>
          </a:p>
        </p:txBody>
      </p:sp>
      <p:graphicFrame>
        <p:nvGraphicFramePr>
          <p:cNvPr id="4" name="Diagram 3"/>
          <p:cNvGraphicFramePr/>
          <p:nvPr/>
        </p:nvGraphicFramePr>
        <p:xfrm>
          <a:off x="762000" y="4648200"/>
          <a:ext cx="1371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762000" y="2286000"/>
          <a:ext cx="3429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685800" y="0"/>
          <a:ext cx="3429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 name="Group 6"/>
          <p:cNvGrpSpPr/>
          <p:nvPr/>
        </p:nvGrpSpPr>
        <p:grpSpPr>
          <a:xfrm>
            <a:off x="4343400" y="609600"/>
            <a:ext cx="243243" cy="303433"/>
            <a:chOff x="1507466" y="612442"/>
            <a:chExt cx="243243" cy="303433"/>
          </a:xfrm>
        </p:grpSpPr>
        <p:sp>
          <p:nvSpPr>
            <p:cNvPr id="8" name="Right Arrow 7"/>
            <p:cNvSpPr/>
            <p:nvPr/>
          </p:nvSpPr>
          <p:spPr>
            <a:xfrm>
              <a:off x="1507466" y="612442"/>
              <a:ext cx="243243" cy="303433"/>
            </a:xfrm>
            <a:prstGeom prst="rightArrow">
              <a:avLst>
                <a:gd name="adj1" fmla="val 60000"/>
                <a:gd name="adj2" fmla="val 50000"/>
              </a:avLst>
            </a:prstGeom>
            <a:solidFill>
              <a:srgbClr val="92D05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9" name="Right Arrow 4"/>
            <p:cNvSpPr/>
            <p:nvPr/>
          </p:nvSpPr>
          <p:spPr>
            <a:xfrm>
              <a:off x="1507466" y="673129"/>
              <a:ext cx="170270" cy="18205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aphicFrame>
        <p:nvGraphicFramePr>
          <p:cNvPr id="10" name="Diagram 9"/>
          <p:cNvGraphicFramePr/>
          <p:nvPr/>
        </p:nvGraphicFramePr>
        <p:xfrm>
          <a:off x="4724400" y="0"/>
          <a:ext cx="1447800" cy="2362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Bent-Up Arrow 13"/>
          <p:cNvSpPr/>
          <p:nvPr/>
        </p:nvSpPr>
        <p:spPr>
          <a:xfrm>
            <a:off x="4953000" y="2590800"/>
            <a:ext cx="762000" cy="1219200"/>
          </a:xfrm>
          <a:prstGeom prst="ben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477000" y="838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err="1" smtClean="0">
                <a:ln>
                  <a:noFill/>
                </a:ln>
                <a:solidFill>
                  <a:schemeClr val="bg1"/>
                </a:solidFill>
                <a:effectLst/>
                <a:uLnTx/>
                <a:uFillTx/>
                <a:latin typeface="+mj-lt"/>
                <a:ea typeface="+mj-ea"/>
                <a:cs typeface="+mj-cs"/>
              </a:rPr>
              <a:t>Venturer</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6" name="Title 1"/>
          <p:cNvSpPr txBox="1">
            <a:spLocks/>
          </p:cNvSpPr>
          <p:nvPr/>
        </p:nvSpPr>
        <p:spPr>
          <a:xfrm>
            <a:off x="6553200" y="2743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Boy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7" name="Title 1"/>
          <p:cNvSpPr txBox="1">
            <a:spLocks/>
          </p:cNvSpPr>
          <p:nvPr/>
        </p:nvSpPr>
        <p:spPr>
          <a:xfrm>
            <a:off x="4572000" y="5029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Cub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8" name="Rounded Rectangle 17"/>
          <p:cNvSpPr/>
          <p:nvPr/>
        </p:nvSpPr>
        <p:spPr>
          <a:xfrm>
            <a:off x="2819400" y="4572000"/>
            <a:ext cx="1262802" cy="1262802"/>
          </a:xfrm>
          <a:prstGeom prst="roundRect">
            <a:avLst>
              <a:gd name="adj" fmla="val 10000"/>
            </a:avLst>
          </a:prstGeom>
          <a:blipFill rotWithShape="0">
            <a:blip r:embed="rId23" cstate="prin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7" name="Group 18"/>
          <p:cNvGrpSpPr/>
          <p:nvPr/>
        </p:nvGrpSpPr>
        <p:grpSpPr>
          <a:xfrm>
            <a:off x="3024973" y="5329682"/>
            <a:ext cx="1262802" cy="1262802"/>
            <a:chOff x="2164777" y="776139"/>
            <a:chExt cx="1262802" cy="1262802"/>
          </a:xfrm>
        </p:grpSpPr>
        <p:sp>
          <p:nvSpPr>
            <p:cNvPr id="20" name="Rounded Rectangle 19"/>
            <p:cNvSpPr/>
            <p:nvPr/>
          </p:nvSpPr>
          <p:spPr>
            <a:xfrm>
              <a:off x="2164777" y="776139"/>
              <a:ext cx="1262802" cy="1262802"/>
            </a:xfrm>
            <a:prstGeom prst="roundRect">
              <a:avLst>
                <a:gd name="adj" fmla="val 10000"/>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5"/>
            <p:cNvSpPr/>
            <p:nvPr/>
          </p:nvSpPr>
          <p:spPr>
            <a:xfrm>
              <a:off x="2201763" y="813125"/>
              <a:ext cx="1188830" cy="11888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Dr. Charles H. Townes</a:t>
              </a:r>
            </a:p>
            <a:p>
              <a:pPr lvl="0" algn="ctr" defTabSz="577850">
                <a:lnSpc>
                  <a:spcPct val="90000"/>
                </a:lnSpc>
                <a:spcBef>
                  <a:spcPct val="0"/>
                </a:spcBef>
                <a:spcAft>
                  <a:spcPct val="35000"/>
                </a:spcAft>
              </a:pPr>
              <a:r>
                <a:rPr lang="en-US" sz="1300" kern="1200" dirty="0"/>
                <a:t>Webelos Scout</a:t>
              </a:r>
            </a:p>
            <a:p>
              <a:pPr lvl="0" algn="ctr" defTabSz="577850">
                <a:lnSpc>
                  <a:spcPct val="90000"/>
                </a:lnSpc>
                <a:spcBef>
                  <a:spcPct val="0"/>
                </a:spcBef>
                <a:spcAft>
                  <a:spcPct val="35000"/>
                </a:spcAft>
              </a:pPr>
              <a:r>
                <a:rPr lang="en-US" sz="1300" kern="1200" dirty="0"/>
                <a:t>Bronze medal</a:t>
              </a:r>
            </a:p>
          </p:txBody>
        </p:sp>
      </p:grpSp>
      <p:grpSp>
        <p:nvGrpSpPr>
          <p:cNvPr id="11" name="Group 25"/>
          <p:cNvGrpSpPr/>
          <p:nvPr/>
        </p:nvGrpSpPr>
        <p:grpSpPr>
          <a:xfrm rot="18907160">
            <a:off x="2063623" y="2166404"/>
            <a:ext cx="641656" cy="282641"/>
            <a:chOff x="1507466" y="612442"/>
            <a:chExt cx="243243" cy="303433"/>
          </a:xfrm>
        </p:grpSpPr>
        <p:sp>
          <p:nvSpPr>
            <p:cNvPr id="27" name="Right Arrow 26"/>
            <p:cNvSpPr/>
            <p:nvPr/>
          </p:nvSpPr>
          <p:spPr>
            <a:xfrm>
              <a:off x="1507466" y="612442"/>
              <a:ext cx="243243" cy="303433"/>
            </a:xfrm>
            <a:prstGeom prst="rightArrow">
              <a:avLst>
                <a:gd name="adj1" fmla="val 60000"/>
                <a:gd name="adj2" fmla="val 50000"/>
              </a:avLst>
            </a:prstGeom>
            <a:solidFill>
              <a:srgbClr val="92D05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28" name="Right Arrow 4"/>
            <p:cNvSpPr/>
            <p:nvPr/>
          </p:nvSpPr>
          <p:spPr>
            <a:xfrm>
              <a:off x="1507466" y="673129"/>
              <a:ext cx="170270" cy="18205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upply nova.png"/>
          <p:cNvPicPr>
            <a:picLocks noChangeAspect="1"/>
          </p:cNvPicPr>
          <p:nvPr/>
        </p:nvPicPr>
        <p:blipFill>
          <a:blip r:embed="rId3" cstate="print"/>
          <a:srcRect l="1905" r="52393"/>
          <a:stretch>
            <a:fillRect/>
          </a:stretch>
        </p:blipFill>
        <p:spPr>
          <a:xfrm rot="20763563">
            <a:off x="433977" y="871906"/>
            <a:ext cx="7795234" cy="45557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NOVA emb.png"/>
          <p:cNvPicPr>
            <a:picLocks noChangeAspect="1"/>
          </p:cNvPicPr>
          <p:nvPr/>
        </p:nvPicPr>
        <p:blipFill>
          <a:blip r:embed="rId3" cstate="print"/>
          <a:srcRect/>
          <a:stretch>
            <a:fillRect/>
          </a:stretch>
        </p:blipFill>
        <p:spPr>
          <a:xfrm rot="278103">
            <a:off x="788094" y="3751115"/>
            <a:ext cx="2420878" cy="2629738"/>
          </a:xfrm>
          <a:prstGeom prst="rect">
            <a:avLst/>
          </a:prstGeom>
        </p:spPr>
      </p:pic>
      <p:pic>
        <p:nvPicPr>
          <p:cNvPr id="6" name="Picture 3"/>
          <p:cNvPicPr>
            <a:picLocks noChangeAspect="1" noChangeArrowheads="1"/>
          </p:cNvPicPr>
          <p:nvPr/>
        </p:nvPicPr>
        <p:blipFill>
          <a:blip r:embed="rId4" cstate="print"/>
          <a:srcRect/>
          <a:stretch>
            <a:fillRect/>
          </a:stretch>
        </p:blipFill>
        <p:spPr bwMode="auto">
          <a:xfrm>
            <a:off x="3657600" y="4495800"/>
            <a:ext cx="1828800" cy="1524000"/>
          </a:xfrm>
          <a:prstGeom prst="rect">
            <a:avLst/>
          </a:prstGeom>
          <a:noFill/>
          <a:ln w="9525">
            <a:noFill/>
            <a:miter lim="800000"/>
            <a:headEnd/>
            <a:tailEnd/>
          </a:ln>
        </p:spPr>
      </p:pic>
      <p:pic>
        <p:nvPicPr>
          <p:cNvPr id="7" name="Picture 6" descr="supply nova.png"/>
          <p:cNvPicPr>
            <a:picLocks noChangeAspect="1"/>
          </p:cNvPicPr>
          <p:nvPr/>
        </p:nvPicPr>
        <p:blipFill>
          <a:blip r:embed="rId5" cstate="print"/>
          <a:srcRect l="55833" r="26667"/>
          <a:stretch>
            <a:fillRect/>
          </a:stretch>
        </p:blipFill>
        <p:spPr>
          <a:xfrm>
            <a:off x="5638800" y="914400"/>
            <a:ext cx="2743200" cy="4186874"/>
          </a:xfrm>
          <a:prstGeom prst="rect">
            <a:avLst/>
          </a:prstGeom>
        </p:spPr>
      </p:pic>
      <p:pic>
        <p:nvPicPr>
          <p:cNvPr id="4" name="Content Placeholder 3" descr="supply nova.png"/>
          <p:cNvPicPr>
            <a:picLocks noGrp="1" noChangeAspect="1"/>
          </p:cNvPicPr>
          <p:nvPr>
            <p:ph idx="1"/>
          </p:nvPr>
        </p:nvPicPr>
        <p:blipFill>
          <a:blip r:embed="rId5" cstate="print"/>
          <a:srcRect l="1905" r="52393"/>
          <a:stretch>
            <a:fillRect/>
          </a:stretch>
        </p:blipFill>
        <p:spPr>
          <a:xfrm rot="20763563">
            <a:off x="283166" y="711488"/>
            <a:ext cx="5086321" cy="2972583"/>
          </a:xfrm>
        </p:spPr>
      </p:pic>
      <p:sp>
        <p:nvSpPr>
          <p:cNvPr id="8" name="Title 3"/>
          <p:cNvSpPr>
            <a:spLocks noGrp="1"/>
          </p:cNvSpPr>
          <p:nvPr>
            <p:ph type="title"/>
          </p:nvPr>
        </p:nvSpPr>
        <p:spPr>
          <a:xfrm>
            <a:off x="304800" y="0"/>
            <a:ext cx="7696200" cy="1066800"/>
          </a:xfrm>
          <a:noFill/>
        </p:spPr>
        <p:txBody>
          <a:bodyPr>
            <a:normAutofit/>
          </a:bodyPr>
          <a:lstStyle/>
          <a:p>
            <a:pPr algn="ctr"/>
            <a:r>
              <a:rPr lang="en-US" sz="2800" b="1" dirty="0" smtClean="0">
                <a:ln>
                  <a:solidFill>
                    <a:schemeClr val="bg1"/>
                  </a:solidFill>
                </a:ln>
              </a:rPr>
              <a:t>Supplies: Local Scout Shop OR www.scoutstuff.org</a:t>
            </a:r>
            <a:endParaRPr lang="en-US" sz="2800" b="1" dirty="0">
              <a:ln>
                <a:solidFill>
                  <a:schemeClr val="bg1"/>
                </a:solidFill>
              </a:ln>
            </a:endParaRPr>
          </a:p>
        </p:txBody>
      </p:sp>
      <p:sp>
        <p:nvSpPr>
          <p:cNvPr id="9" name="Rounded Rectangle 8"/>
          <p:cNvSpPr/>
          <p:nvPr/>
        </p:nvSpPr>
        <p:spPr>
          <a:xfrm>
            <a:off x="2743200" y="5867400"/>
            <a:ext cx="5334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9"/>
          <p:cNvSpPr/>
          <p:nvPr/>
        </p:nvSpPr>
        <p:spPr>
          <a:xfrm>
            <a:off x="5410200" y="3124200"/>
            <a:ext cx="5334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838200"/>
          </a:xfrm>
        </p:spPr>
        <p:txBody>
          <a:bodyPr>
            <a:normAutofit/>
          </a:bodyPr>
          <a:lstStyle/>
          <a:p>
            <a:pPr algn="ctr"/>
            <a:r>
              <a:rPr lang="en-US" dirty="0" smtClean="0"/>
              <a:t>For more information:</a:t>
            </a:r>
            <a:endParaRPr lang="en-US" dirty="0"/>
          </a:p>
        </p:txBody>
      </p:sp>
      <p:pic>
        <p:nvPicPr>
          <p:cNvPr id="5" name="Content Placeholder 4" descr="stem website print screen.png"/>
          <p:cNvPicPr>
            <a:picLocks noGrp="1" noChangeAspect="1"/>
          </p:cNvPicPr>
          <p:nvPr>
            <p:ph sz="half" idx="1"/>
          </p:nvPr>
        </p:nvPicPr>
        <p:blipFill>
          <a:blip r:embed="rId3" cstate="print"/>
          <a:stretch>
            <a:fillRect/>
          </a:stretch>
        </p:blipFill>
        <p:spPr>
          <a:xfrm>
            <a:off x="457200" y="914400"/>
            <a:ext cx="3657600" cy="2644250"/>
          </a:xfrm>
        </p:spPr>
      </p:pic>
      <p:pic>
        <p:nvPicPr>
          <p:cNvPr id="6" name="Content Placeholder 5" descr="stem website.png"/>
          <p:cNvPicPr>
            <a:picLocks noGrp="1" noChangeAspect="1"/>
          </p:cNvPicPr>
          <p:nvPr>
            <p:ph sz="half" idx="2"/>
          </p:nvPr>
        </p:nvPicPr>
        <p:blipFill>
          <a:blip r:embed="rId4" cstate="print"/>
          <a:stretch>
            <a:fillRect/>
          </a:stretch>
        </p:blipFill>
        <p:spPr>
          <a:xfrm>
            <a:off x="1219200" y="4267200"/>
            <a:ext cx="2108490" cy="2108490"/>
          </a:xfrm>
        </p:spPr>
      </p:pic>
      <p:sp>
        <p:nvSpPr>
          <p:cNvPr id="7" name="Title 1"/>
          <p:cNvSpPr txBox="1">
            <a:spLocks/>
          </p:cNvSpPr>
          <p:nvPr/>
        </p:nvSpPr>
        <p:spPr>
          <a:xfrm>
            <a:off x="609600" y="3733800"/>
            <a:ext cx="3657600" cy="609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www.scouting.org/stem</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9"/>
          <p:cNvPicPr>
            <a:picLocks noChangeAspect="1" noChangeArrowheads="1"/>
          </p:cNvPicPr>
          <p:nvPr/>
        </p:nvPicPr>
        <p:blipFill>
          <a:blip r:embed="rId5" cstate="print"/>
          <a:srcRect l="10000" t="6250" r="21875" b="35689"/>
          <a:stretch>
            <a:fillRect/>
          </a:stretch>
        </p:blipFill>
        <p:spPr bwMode="auto">
          <a:xfrm>
            <a:off x="4800600" y="914400"/>
            <a:ext cx="3352800" cy="2286000"/>
          </a:xfrm>
          <a:prstGeom prst="rect">
            <a:avLst/>
          </a:prstGeom>
          <a:noFill/>
          <a:ln w="9525">
            <a:noFill/>
            <a:miter lim="800000"/>
            <a:headEnd/>
            <a:tailEnd/>
          </a:ln>
        </p:spPr>
      </p:pic>
      <p:sp>
        <p:nvSpPr>
          <p:cNvPr id="9" name="Title 1"/>
          <p:cNvSpPr txBox="1">
            <a:spLocks/>
          </p:cNvSpPr>
          <p:nvPr/>
        </p:nvSpPr>
        <p:spPr>
          <a:xfrm>
            <a:off x="5105400" y="3352800"/>
            <a:ext cx="2667000" cy="838200"/>
          </a:xfrm>
          <a:prstGeom prst="rect">
            <a:avLst/>
          </a:prstGeom>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Facebook under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Nova</a:t>
            </a:r>
            <a:r>
              <a:rPr kumimoji="0" lang="en-US" sz="2600" b="1" i="0" u="none" strike="noStrike" kern="1200" cap="none" spc="0" normalizeH="0" noProof="0" dirty="0" smtClean="0">
                <a:ln>
                  <a:noFill/>
                </a:ln>
                <a:solidFill>
                  <a:schemeClr val="bg1"/>
                </a:solidFill>
                <a:effectLst/>
                <a:uLnTx/>
                <a:uFillTx/>
                <a:latin typeface="+mj-lt"/>
                <a:ea typeface="+mj-ea"/>
                <a:cs typeface="+mj-cs"/>
              </a:rPr>
              <a:t> Award, BSA</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pic>
        <p:nvPicPr>
          <p:cNvPr id="10" name="Picture 9" descr="NOVA Facebook.png"/>
          <p:cNvPicPr>
            <a:picLocks noChangeAspect="1"/>
          </p:cNvPicPr>
          <p:nvPr/>
        </p:nvPicPr>
        <p:blipFill>
          <a:blip r:embed="rId6" cstate="print"/>
          <a:stretch>
            <a:fillRect/>
          </a:stretch>
        </p:blipFill>
        <p:spPr>
          <a:xfrm>
            <a:off x="5638800" y="4267200"/>
            <a:ext cx="1676400" cy="1676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Thank you for your time today. </a:t>
            </a:r>
          </a:p>
          <a:p>
            <a:r>
              <a:rPr lang="en-US" dirty="0" smtClean="0"/>
              <a:t>If you have more questions after </a:t>
            </a:r>
            <a:r>
              <a:rPr lang="en-US" dirty="0" smtClean="0"/>
              <a:t>today, </a:t>
            </a:r>
            <a:r>
              <a:rPr lang="en-US" dirty="0" smtClean="0"/>
              <a:t>please email program.content@scouting.org or call 972-580-2185</a:t>
            </a:r>
            <a:endParaRPr lang="en-US" dirty="0"/>
          </a:p>
        </p:txBody>
      </p:sp>
      <p:pic>
        <p:nvPicPr>
          <p:cNvPr id="4" name="Picture 3" descr="NOVABadge_single.jpg"/>
          <p:cNvPicPr>
            <a:picLocks noChangeAspect="1"/>
          </p:cNvPicPr>
          <p:nvPr/>
        </p:nvPicPr>
        <p:blipFill>
          <a:blip r:embed="rId3" cstate="print"/>
          <a:stretch>
            <a:fillRect/>
          </a:stretch>
        </p:blipFill>
        <p:spPr>
          <a:xfrm>
            <a:off x="5105400" y="304800"/>
            <a:ext cx="2566290" cy="25786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Is </a:t>
            </a:r>
            <a:r>
              <a:rPr lang="en-US" dirty="0" smtClean="0"/>
              <a:t>Nova?</a:t>
            </a:r>
            <a:endParaRPr lang="en-US" dirty="0"/>
          </a:p>
        </p:txBody>
      </p:sp>
      <p:pic>
        <p:nvPicPr>
          <p:cNvPr id="4" name="Content Placeholder 3" descr="bsa+stem.png"/>
          <p:cNvPicPr>
            <a:picLocks noGrp="1" noChangeAspect="1"/>
          </p:cNvPicPr>
          <p:nvPr>
            <p:ph idx="1"/>
          </p:nvPr>
        </p:nvPicPr>
        <p:blipFill>
          <a:blip r:embed="rId3" cstate="print"/>
          <a:stretch>
            <a:fillRect/>
          </a:stretch>
        </p:blipFill>
        <p:spPr>
          <a:xfrm>
            <a:off x="685800" y="2057400"/>
            <a:ext cx="7467600" cy="254938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133600"/>
            <a:ext cx="2133600" cy="1600200"/>
          </a:xfrm>
        </p:spPr>
        <p:txBody>
          <a:bodyPr>
            <a:noAutofit/>
          </a:bodyPr>
          <a:lstStyle/>
          <a:p>
            <a:r>
              <a:rPr lang="en-US" sz="15000" b="1" dirty="0" smtClean="0">
                <a:solidFill>
                  <a:srgbClr val="92D050"/>
                </a:solidFill>
                <a:latin typeface="Chiller" pitchFamily="82" charset="0"/>
              </a:rPr>
              <a:t>VS.</a:t>
            </a:r>
            <a:endParaRPr lang="en-US" sz="15000" b="1" dirty="0">
              <a:solidFill>
                <a:srgbClr val="92D050"/>
              </a:solidFill>
              <a:latin typeface="Chiller" pitchFamily="82" charset="0"/>
            </a:endParaRPr>
          </a:p>
        </p:txBody>
      </p:sp>
      <p:sp>
        <p:nvSpPr>
          <p:cNvPr id="3" name="Content Placeholder 2"/>
          <p:cNvSpPr>
            <a:spLocks noGrp="1"/>
          </p:cNvSpPr>
          <p:nvPr>
            <p:ph sz="half" idx="1"/>
          </p:nvPr>
        </p:nvSpPr>
        <p:spPr>
          <a:xfrm>
            <a:off x="228600" y="609600"/>
            <a:ext cx="7467600" cy="1295400"/>
          </a:xfrm>
        </p:spPr>
        <p:txBody>
          <a:bodyPr>
            <a:noAutofit/>
          </a:bodyPr>
          <a:lstStyle/>
          <a:p>
            <a:pPr>
              <a:buNone/>
            </a:pPr>
            <a:r>
              <a:rPr lang="en-US" sz="8000" dirty="0" smtClean="0">
                <a:solidFill>
                  <a:srgbClr val="000099"/>
                </a:solidFill>
                <a:latin typeface="Copperplate Gothic Bold" pitchFamily="34" charset="0"/>
              </a:rPr>
              <a:t>counselors</a:t>
            </a:r>
            <a:endParaRPr lang="en-US" sz="8000" dirty="0">
              <a:solidFill>
                <a:srgbClr val="000099"/>
              </a:solidFill>
              <a:latin typeface="Copperplate Gothic Bold" pitchFamily="34" charset="0"/>
            </a:endParaRPr>
          </a:p>
        </p:txBody>
      </p:sp>
      <p:sp>
        <p:nvSpPr>
          <p:cNvPr id="7" name="Content Placeholder 2"/>
          <p:cNvSpPr>
            <a:spLocks noGrp="1"/>
          </p:cNvSpPr>
          <p:nvPr>
            <p:ph sz="half" idx="1"/>
          </p:nvPr>
        </p:nvSpPr>
        <p:spPr>
          <a:xfrm>
            <a:off x="3352800" y="3962400"/>
            <a:ext cx="5105400" cy="1295400"/>
          </a:xfrm>
        </p:spPr>
        <p:txBody>
          <a:bodyPr>
            <a:noAutofit/>
          </a:bodyPr>
          <a:lstStyle/>
          <a:p>
            <a:pPr>
              <a:buNone/>
            </a:pPr>
            <a:r>
              <a:rPr lang="en-US" sz="8000" dirty="0" smtClean="0">
                <a:solidFill>
                  <a:srgbClr val="000099"/>
                </a:solidFill>
                <a:latin typeface="Copperplate Gothic Bold" pitchFamily="34" charset="0"/>
              </a:rPr>
              <a:t>mentors</a:t>
            </a:r>
            <a:endParaRPr lang="en-US" sz="8000" dirty="0">
              <a:solidFill>
                <a:srgbClr val="000099"/>
              </a:solidFill>
              <a:latin typeface="Copperplate Gothic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276600" cy="2620962"/>
          </a:xfrm>
        </p:spPr>
        <p:txBody>
          <a:bodyPr>
            <a:noAutofit/>
          </a:bodyPr>
          <a:lstStyle/>
          <a:p>
            <a:r>
              <a:rPr lang="en-US" sz="4100" b="1" dirty="0" smtClean="0"/>
              <a:t>Youth Protection Guidelines</a:t>
            </a:r>
            <a:endParaRPr lang="en-US" sz="4100" dirty="0"/>
          </a:p>
        </p:txBody>
      </p:sp>
      <p:pic>
        <p:nvPicPr>
          <p:cNvPr id="7" name="Content Placeholder 6" descr="YouthProtectionBeginsWithYou400.png"/>
          <p:cNvPicPr>
            <a:picLocks noGrp="1" noChangeAspect="1"/>
          </p:cNvPicPr>
          <p:nvPr>
            <p:ph idx="1"/>
          </p:nvPr>
        </p:nvPicPr>
        <p:blipFill>
          <a:blip r:embed="rId3" cstate="print"/>
          <a:stretch>
            <a:fillRect/>
          </a:stretch>
        </p:blipFill>
        <p:spPr>
          <a:xfrm>
            <a:off x="3581400" y="1295400"/>
            <a:ext cx="4267332" cy="426733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ings-to-remember.jpg"/>
          <p:cNvPicPr>
            <a:picLocks noGrp="1" noChangeAspect="1"/>
          </p:cNvPicPr>
          <p:nvPr>
            <p:ph sz="half" idx="1"/>
          </p:nvPr>
        </p:nvPicPr>
        <p:blipFill>
          <a:blip r:embed="rId3" cstate="print"/>
          <a:stretch>
            <a:fillRect/>
          </a:stretch>
        </p:blipFill>
        <p:spPr>
          <a:xfrm rot="18174634">
            <a:off x="-112242" y="669606"/>
            <a:ext cx="5502216" cy="5267078"/>
          </a:xfrm>
          <a:prstGeom prst="ellipse">
            <a:avLst/>
          </a:prstGeom>
          <a:ln>
            <a:noFill/>
          </a:ln>
          <a:effectLst>
            <a:softEdge rad="112500"/>
          </a:effectLst>
        </p:spPr>
      </p:pic>
      <p:pic>
        <p:nvPicPr>
          <p:cNvPr id="9" name="Content Placeholder 8" descr="Boy%20Scours%20of%20America.png"/>
          <p:cNvPicPr>
            <a:picLocks noGrp="1" noChangeAspect="1"/>
          </p:cNvPicPr>
          <p:nvPr>
            <p:ph sz="half" idx="2"/>
          </p:nvPr>
        </p:nvPicPr>
        <p:blipFill>
          <a:blip r:embed="rId4" cstate="print"/>
          <a:stretch>
            <a:fillRect/>
          </a:stretch>
        </p:blipFill>
        <p:spPr>
          <a:xfrm>
            <a:off x="1600200" y="1828800"/>
            <a:ext cx="2362200" cy="2686050"/>
          </a:xfrm>
        </p:spPr>
      </p:pic>
      <p:sp>
        <p:nvSpPr>
          <p:cNvPr id="10" name="Rectangle 9"/>
          <p:cNvSpPr/>
          <p:nvPr/>
        </p:nvSpPr>
        <p:spPr>
          <a:xfrm>
            <a:off x="5334000" y="1295400"/>
            <a:ext cx="3429000" cy="3693319"/>
          </a:xfrm>
          <a:prstGeom prst="rect">
            <a:avLst/>
          </a:prstGeom>
        </p:spPr>
        <p:txBody>
          <a:bodyPr wrap="square">
            <a:spAutoFit/>
          </a:bodyPr>
          <a:lstStyle/>
          <a:p>
            <a:pPr>
              <a:buFont typeface="Arial" pitchFamily="34" charset="0"/>
              <a:buChar char="•"/>
            </a:pPr>
            <a:r>
              <a:rPr lang="en-US" dirty="0" smtClean="0">
                <a:solidFill>
                  <a:schemeClr val="bg1"/>
                </a:solidFill>
              </a:rPr>
              <a:t> STEM is FUN!</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Be safe! </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Encourage youth.</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Age makes a difference.</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Group size.</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There is no time limit.</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Know your youth!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Nova Award</a:t>
            </a:r>
            <a:endParaRPr lang="en-US" sz="4400" dirty="0"/>
          </a:p>
        </p:txBody>
      </p:sp>
      <p:pic>
        <p:nvPicPr>
          <p:cNvPr id="7" name="Content Placeholder 6" descr="NOVA emb.png"/>
          <p:cNvPicPr>
            <a:picLocks noGrp="1" noChangeAspect="1"/>
          </p:cNvPicPr>
          <p:nvPr>
            <p:ph sz="half" idx="1"/>
          </p:nvPr>
        </p:nvPicPr>
        <p:blipFill>
          <a:blip r:embed="rId3" cstate="print"/>
          <a:srcRect/>
          <a:stretch>
            <a:fillRect/>
          </a:stretch>
        </p:blipFill>
        <p:spPr>
          <a:xfrm>
            <a:off x="228600" y="1828800"/>
            <a:ext cx="3733800" cy="4055932"/>
          </a:xfrm>
        </p:spPr>
      </p:pic>
      <p:sp>
        <p:nvSpPr>
          <p:cNvPr id="4" name="Content Placeholder 3"/>
          <p:cNvSpPr>
            <a:spLocks noGrp="1"/>
          </p:cNvSpPr>
          <p:nvPr>
            <p:ph sz="half" idx="2"/>
          </p:nvPr>
        </p:nvSpPr>
        <p:spPr>
          <a:xfrm>
            <a:off x="4267200" y="685800"/>
            <a:ext cx="4267200" cy="5257800"/>
          </a:xfrm>
        </p:spPr>
        <p:txBody>
          <a:bodyPr>
            <a:normAutofit fontScale="85000" lnSpcReduction="20000"/>
          </a:bodyPr>
          <a:lstStyle/>
          <a:p>
            <a:pPr>
              <a:buNone/>
            </a:pPr>
            <a:r>
              <a:rPr lang="en-US" dirty="0" smtClean="0"/>
              <a:t>Cub Scout:</a:t>
            </a:r>
          </a:p>
          <a:p>
            <a:pPr marL="550926" indent="-514350">
              <a:buFont typeface="Arial" pitchFamily="34" charset="0"/>
              <a:buChar char="•"/>
            </a:pPr>
            <a:r>
              <a:rPr lang="en-US" dirty="0" smtClean="0"/>
              <a:t>Science Everywhere</a:t>
            </a:r>
          </a:p>
          <a:p>
            <a:pPr marL="550926" indent="-514350">
              <a:buFont typeface="Arial" pitchFamily="34" charset="0"/>
              <a:buChar char="•"/>
            </a:pPr>
            <a:r>
              <a:rPr lang="en-US" dirty="0" smtClean="0"/>
              <a:t>Tech Talk</a:t>
            </a:r>
          </a:p>
          <a:p>
            <a:pPr marL="550926" indent="-514350">
              <a:buFont typeface="Arial" pitchFamily="34" charset="0"/>
              <a:buChar char="•"/>
            </a:pPr>
            <a:r>
              <a:rPr lang="en-US" dirty="0" smtClean="0"/>
              <a:t>Swing!</a:t>
            </a:r>
          </a:p>
          <a:p>
            <a:pPr marL="550926" indent="-514350">
              <a:buFont typeface="Arial" pitchFamily="34" charset="0"/>
              <a:buChar char="•"/>
            </a:pPr>
            <a:r>
              <a:rPr lang="en-US" dirty="0" smtClean="0"/>
              <a:t>1-2-3 Go!</a:t>
            </a:r>
          </a:p>
          <a:p>
            <a:pPr marL="550926" indent="-514350">
              <a:buNone/>
            </a:pPr>
            <a:r>
              <a:rPr lang="en-US" dirty="0" smtClean="0"/>
              <a:t>Boy Scout:</a:t>
            </a:r>
          </a:p>
          <a:p>
            <a:pPr marL="550926" indent="-514350"/>
            <a:r>
              <a:rPr lang="en-US" dirty="0" smtClean="0"/>
              <a:t>Shoot!</a:t>
            </a:r>
          </a:p>
          <a:p>
            <a:pPr marL="550926" indent="-514350"/>
            <a:r>
              <a:rPr lang="en-US" dirty="0" smtClean="0"/>
              <a:t>Start Your Engines</a:t>
            </a:r>
          </a:p>
          <a:p>
            <a:pPr marL="550926" indent="-514350"/>
            <a:r>
              <a:rPr lang="en-US" dirty="0" smtClean="0"/>
              <a:t>Whoosh!</a:t>
            </a:r>
          </a:p>
          <a:p>
            <a:pPr marL="550926" indent="-514350"/>
            <a:r>
              <a:rPr lang="en-US" dirty="0" smtClean="0"/>
              <a:t>Designed to Crunch</a:t>
            </a:r>
          </a:p>
          <a:p>
            <a:pPr marL="550926" indent="-514350">
              <a:buNone/>
            </a:pPr>
            <a:r>
              <a:rPr lang="en-US" dirty="0" smtClean="0"/>
              <a:t>Venturing:</a:t>
            </a:r>
          </a:p>
          <a:p>
            <a:pPr marL="550926" indent="-514350"/>
            <a:r>
              <a:rPr lang="en-US" dirty="0" smtClean="0"/>
              <a:t>Launch!</a:t>
            </a:r>
          </a:p>
          <a:p>
            <a:pPr marL="550926" indent="-514350"/>
            <a:r>
              <a:rPr lang="en-US" dirty="0" smtClean="0"/>
              <a:t>Power Up</a:t>
            </a:r>
          </a:p>
          <a:p>
            <a:pPr marL="550926" indent="-514350"/>
            <a:r>
              <a:rPr lang="en-US" dirty="0" smtClean="0"/>
              <a:t>Hang On!</a:t>
            </a:r>
          </a:p>
          <a:p>
            <a:pPr marL="550926" indent="-514350"/>
            <a:r>
              <a:rPr lang="en-US" dirty="0" smtClean="0"/>
              <a:t>Numbers Don’t Lie</a:t>
            </a:r>
          </a:p>
        </p:txBody>
      </p:sp>
      <p:pic>
        <p:nvPicPr>
          <p:cNvPr id="2051" name="Picture 3"/>
          <p:cNvPicPr>
            <a:picLocks noChangeAspect="1" noChangeArrowheads="1"/>
          </p:cNvPicPr>
          <p:nvPr/>
        </p:nvPicPr>
        <p:blipFill>
          <a:blip r:embed="rId4" cstate="print"/>
          <a:srcRect/>
          <a:stretch>
            <a:fillRect/>
          </a:stretch>
        </p:blipFill>
        <p:spPr bwMode="auto">
          <a:xfrm>
            <a:off x="3200400" y="4800600"/>
            <a:ext cx="1447800"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
            <a:ext cx="4800600" cy="6917531"/>
          </a:xfrm>
          <a:prstGeom prst="rect">
            <a:avLst/>
          </a:prstGeom>
          <a:noFill/>
          <a:ln w="9525">
            <a:noFill/>
            <a:miter lim="800000"/>
            <a:headEnd/>
            <a:tailEnd/>
          </a:ln>
        </p:spPr>
      </p:pic>
      <p:cxnSp>
        <p:nvCxnSpPr>
          <p:cNvPr id="9" name="Straight Arrow Connector 8"/>
          <p:cNvCxnSpPr/>
          <p:nvPr/>
        </p:nvCxnSpPr>
        <p:spPr>
          <a:xfrm flipH="1">
            <a:off x="4800600" y="1143000"/>
            <a:ext cx="1295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95800" y="1143000"/>
            <a:ext cx="1600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95800" y="44958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0" y="762000"/>
            <a:ext cx="2057400" cy="1200329"/>
          </a:xfrm>
          <a:prstGeom prst="rect">
            <a:avLst/>
          </a:prstGeom>
          <a:noFill/>
        </p:spPr>
        <p:txBody>
          <a:bodyPr wrap="square" rtlCol="0">
            <a:spAutoFit/>
          </a:bodyPr>
          <a:lstStyle/>
          <a:p>
            <a:pPr algn="ctr"/>
            <a:r>
              <a:rPr lang="en-US" sz="3600" dirty="0" smtClean="0">
                <a:solidFill>
                  <a:schemeClr val="bg1"/>
                </a:solidFill>
              </a:rPr>
              <a:t>HELP</a:t>
            </a:r>
          </a:p>
          <a:p>
            <a:pPr algn="ctr"/>
            <a:r>
              <a:rPr lang="en-US" sz="3600" dirty="0" smtClean="0">
                <a:solidFill>
                  <a:schemeClr val="bg1"/>
                </a:solidFill>
              </a:rPr>
              <a:t>Hints</a:t>
            </a:r>
            <a:endParaRPr lang="en-US" sz="3600" dirty="0">
              <a:solidFill>
                <a:schemeClr val="bg1"/>
              </a:solidFill>
            </a:endParaRPr>
          </a:p>
        </p:txBody>
      </p:sp>
      <p:sp>
        <p:nvSpPr>
          <p:cNvPr id="20" name="TextBox 19"/>
          <p:cNvSpPr txBox="1"/>
          <p:nvPr/>
        </p:nvSpPr>
        <p:spPr>
          <a:xfrm>
            <a:off x="5715000" y="4191000"/>
            <a:ext cx="2819400" cy="584775"/>
          </a:xfrm>
          <a:prstGeom prst="rect">
            <a:avLst/>
          </a:prstGeom>
          <a:noFill/>
        </p:spPr>
        <p:txBody>
          <a:bodyPr wrap="square" rtlCol="0">
            <a:spAutoFit/>
          </a:bodyPr>
          <a:lstStyle/>
          <a:p>
            <a:r>
              <a:rPr lang="en-US" sz="3200" dirty="0" smtClean="0">
                <a:solidFill>
                  <a:schemeClr val="bg1"/>
                </a:solidFill>
              </a:rPr>
              <a:t>Requirements</a:t>
            </a:r>
            <a:endParaRPr lang="en-US" sz="3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04800" cy="6553200"/>
          </a:xfrm>
        </p:spPr>
        <p:txBody>
          <a:bodyPr>
            <a:noAutofit/>
          </a:bodyPr>
          <a:lstStyle/>
          <a:p>
            <a:r>
              <a:rPr lang="en-US" sz="2600" b="1" dirty="0" smtClean="0"/>
              <a:t>Supernova</a:t>
            </a:r>
            <a:br>
              <a:rPr lang="en-US" sz="2600" b="1" dirty="0" smtClean="0"/>
            </a:br>
            <a:r>
              <a:rPr lang="en-US" sz="2600" b="1" dirty="0" smtClean="0"/>
              <a:t> Awards</a:t>
            </a:r>
            <a:endParaRPr lang="en-US" sz="2600" b="1" dirty="0"/>
          </a:p>
        </p:txBody>
      </p:sp>
      <p:graphicFrame>
        <p:nvGraphicFramePr>
          <p:cNvPr id="4" name="Diagram 3"/>
          <p:cNvGraphicFramePr/>
          <p:nvPr/>
        </p:nvGraphicFramePr>
        <p:xfrm>
          <a:off x="762000" y="4648200"/>
          <a:ext cx="1371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762000" y="2286000"/>
          <a:ext cx="3429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685800" y="0"/>
          <a:ext cx="3429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 name="Group 6"/>
          <p:cNvGrpSpPr/>
          <p:nvPr/>
        </p:nvGrpSpPr>
        <p:grpSpPr>
          <a:xfrm>
            <a:off x="4343400" y="609600"/>
            <a:ext cx="243243" cy="303433"/>
            <a:chOff x="1507466" y="612442"/>
            <a:chExt cx="243243" cy="303433"/>
          </a:xfrm>
        </p:grpSpPr>
        <p:sp>
          <p:nvSpPr>
            <p:cNvPr id="8" name="Right Arrow 7"/>
            <p:cNvSpPr/>
            <p:nvPr/>
          </p:nvSpPr>
          <p:spPr>
            <a:xfrm>
              <a:off x="1507466" y="612442"/>
              <a:ext cx="243243" cy="303433"/>
            </a:xfrm>
            <a:prstGeom prst="rightArrow">
              <a:avLst>
                <a:gd name="adj1" fmla="val 60000"/>
                <a:gd name="adj2" fmla="val 50000"/>
              </a:avLst>
            </a:prstGeom>
            <a:solidFill>
              <a:srgbClr val="92D05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9" name="Right Arrow 4"/>
            <p:cNvSpPr/>
            <p:nvPr/>
          </p:nvSpPr>
          <p:spPr>
            <a:xfrm>
              <a:off x="1507466" y="673129"/>
              <a:ext cx="170270" cy="18205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aphicFrame>
        <p:nvGraphicFramePr>
          <p:cNvPr id="10" name="Diagram 9"/>
          <p:cNvGraphicFramePr/>
          <p:nvPr/>
        </p:nvGraphicFramePr>
        <p:xfrm>
          <a:off x="4724400" y="0"/>
          <a:ext cx="1447800" cy="2362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Bent-Up Arrow 13"/>
          <p:cNvSpPr/>
          <p:nvPr/>
        </p:nvSpPr>
        <p:spPr>
          <a:xfrm>
            <a:off x="4953000" y="2590800"/>
            <a:ext cx="762000" cy="1219200"/>
          </a:xfrm>
          <a:prstGeom prst="ben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477000" y="838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err="1" smtClean="0">
                <a:ln>
                  <a:noFill/>
                </a:ln>
                <a:solidFill>
                  <a:schemeClr val="bg1"/>
                </a:solidFill>
                <a:effectLst/>
                <a:uLnTx/>
                <a:uFillTx/>
                <a:latin typeface="+mj-lt"/>
                <a:ea typeface="+mj-ea"/>
                <a:cs typeface="+mj-cs"/>
              </a:rPr>
              <a:t>Venturer</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6" name="Title 1"/>
          <p:cNvSpPr txBox="1">
            <a:spLocks/>
          </p:cNvSpPr>
          <p:nvPr/>
        </p:nvSpPr>
        <p:spPr>
          <a:xfrm>
            <a:off x="6553200" y="2743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Boy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7" name="Title 1"/>
          <p:cNvSpPr txBox="1">
            <a:spLocks/>
          </p:cNvSpPr>
          <p:nvPr/>
        </p:nvSpPr>
        <p:spPr>
          <a:xfrm>
            <a:off x="4572000" y="5029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Cub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8" name="Rounded Rectangle 17"/>
          <p:cNvSpPr/>
          <p:nvPr/>
        </p:nvSpPr>
        <p:spPr>
          <a:xfrm>
            <a:off x="2819400" y="4572000"/>
            <a:ext cx="1262802" cy="1262802"/>
          </a:xfrm>
          <a:prstGeom prst="roundRect">
            <a:avLst>
              <a:gd name="adj" fmla="val 10000"/>
            </a:avLst>
          </a:prstGeom>
          <a:blipFill rotWithShape="0">
            <a:blip r:embed="rId23" cstate="prin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7" name="Group 18"/>
          <p:cNvGrpSpPr/>
          <p:nvPr/>
        </p:nvGrpSpPr>
        <p:grpSpPr>
          <a:xfrm>
            <a:off x="3024973" y="5329682"/>
            <a:ext cx="1262802" cy="1262802"/>
            <a:chOff x="2164777" y="776139"/>
            <a:chExt cx="1262802" cy="1262802"/>
          </a:xfrm>
        </p:grpSpPr>
        <p:sp>
          <p:nvSpPr>
            <p:cNvPr id="20" name="Rounded Rectangle 19"/>
            <p:cNvSpPr/>
            <p:nvPr/>
          </p:nvSpPr>
          <p:spPr>
            <a:xfrm>
              <a:off x="2164777" y="776139"/>
              <a:ext cx="1262802" cy="1262802"/>
            </a:xfrm>
            <a:prstGeom prst="roundRect">
              <a:avLst>
                <a:gd name="adj" fmla="val 10000"/>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5"/>
            <p:cNvSpPr/>
            <p:nvPr/>
          </p:nvSpPr>
          <p:spPr>
            <a:xfrm>
              <a:off x="2201763" y="813125"/>
              <a:ext cx="1188830" cy="11888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kern="1200" dirty="0"/>
                <a:t>Dr. Charles H. Townes</a:t>
              </a:r>
            </a:p>
            <a:p>
              <a:pPr lvl="0" algn="ctr" defTabSz="577850">
                <a:lnSpc>
                  <a:spcPct val="90000"/>
                </a:lnSpc>
                <a:spcBef>
                  <a:spcPct val="0"/>
                </a:spcBef>
                <a:spcAft>
                  <a:spcPct val="35000"/>
                </a:spcAft>
              </a:pPr>
              <a:r>
                <a:rPr lang="en-US" sz="1200" kern="1200" dirty="0"/>
                <a:t>Webelos Scout</a:t>
              </a:r>
            </a:p>
            <a:p>
              <a:pPr lvl="0" algn="ctr" defTabSz="577850">
                <a:lnSpc>
                  <a:spcPct val="90000"/>
                </a:lnSpc>
                <a:spcBef>
                  <a:spcPct val="0"/>
                </a:spcBef>
                <a:spcAft>
                  <a:spcPct val="35000"/>
                </a:spcAft>
              </a:pPr>
              <a:r>
                <a:rPr lang="en-US" sz="1200" kern="1200" dirty="0"/>
                <a:t>Bronze medal</a:t>
              </a:r>
            </a:p>
          </p:txBody>
        </p:sp>
      </p:grpSp>
      <p:grpSp>
        <p:nvGrpSpPr>
          <p:cNvPr id="11" name="Group 25"/>
          <p:cNvGrpSpPr/>
          <p:nvPr/>
        </p:nvGrpSpPr>
        <p:grpSpPr>
          <a:xfrm rot="18907160">
            <a:off x="2063623" y="2166404"/>
            <a:ext cx="641656" cy="282641"/>
            <a:chOff x="1507466" y="612442"/>
            <a:chExt cx="243243" cy="303433"/>
          </a:xfrm>
        </p:grpSpPr>
        <p:sp>
          <p:nvSpPr>
            <p:cNvPr id="27" name="Right Arrow 26"/>
            <p:cNvSpPr/>
            <p:nvPr/>
          </p:nvSpPr>
          <p:spPr>
            <a:xfrm>
              <a:off x="1507466" y="612442"/>
              <a:ext cx="243243" cy="303433"/>
            </a:xfrm>
            <a:prstGeom prst="rightArrow">
              <a:avLst>
                <a:gd name="adj1" fmla="val 60000"/>
                <a:gd name="adj2" fmla="val 50000"/>
              </a:avLst>
            </a:prstGeom>
            <a:solidFill>
              <a:srgbClr val="92D050"/>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28" name="Right Arrow 4"/>
            <p:cNvSpPr/>
            <p:nvPr/>
          </p:nvSpPr>
          <p:spPr>
            <a:xfrm>
              <a:off x="1507466" y="673129"/>
              <a:ext cx="170270" cy="18205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04800" cy="6553200"/>
          </a:xfrm>
        </p:spPr>
        <p:txBody>
          <a:bodyPr>
            <a:noAutofit/>
          </a:bodyPr>
          <a:lstStyle/>
          <a:p>
            <a:r>
              <a:rPr lang="en-US" sz="2600" b="1" dirty="0" smtClean="0"/>
              <a:t>Supernova</a:t>
            </a:r>
            <a:br>
              <a:rPr lang="en-US" sz="2600" b="1" dirty="0" smtClean="0"/>
            </a:br>
            <a:r>
              <a:rPr lang="en-US" sz="2600" b="1" dirty="0" smtClean="0"/>
              <a:t> Awards</a:t>
            </a:r>
            <a:endParaRPr lang="en-US" sz="2600" b="1" dirty="0"/>
          </a:p>
        </p:txBody>
      </p:sp>
      <p:graphicFrame>
        <p:nvGraphicFramePr>
          <p:cNvPr id="4" name="Diagram 3"/>
          <p:cNvGraphicFramePr/>
          <p:nvPr/>
        </p:nvGraphicFramePr>
        <p:xfrm>
          <a:off x="762000" y="4648200"/>
          <a:ext cx="1371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p:cNvSpPr txBox="1">
            <a:spLocks/>
          </p:cNvSpPr>
          <p:nvPr/>
        </p:nvSpPr>
        <p:spPr>
          <a:xfrm>
            <a:off x="4572000" y="5029200"/>
            <a:ext cx="1752600" cy="990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bg1"/>
                </a:solidFill>
                <a:effectLst/>
                <a:uLnTx/>
                <a:uFillTx/>
                <a:latin typeface="+mj-lt"/>
                <a:ea typeface="+mj-ea"/>
                <a:cs typeface="+mj-cs"/>
              </a:rPr>
              <a:t>Cub Scout</a:t>
            </a:r>
            <a:endParaRPr kumimoji="0" lang="en-US" sz="2600" b="1" i="0" u="none" strike="noStrike" kern="1200" cap="none" spc="0" normalizeH="0" baseline="0" noProof="0" dirty="0">
              <a:ln>
                <a:noFill/>
              </a:ln>
              <a:solidFill>
                <a:schemeClr val="bg1"/>
              </a:solidFill>
              <a:effectLst/>
              <a:uLnTx/>
              <a:uFillTx/>
              <a:latin typeface="+mj-lt"/>
              <a:ea typeface="+mj-ea"/>
              <a:cs typeface="+mj-cs"/>
            </a:endParaRPr>
          </a:p>
        </p:txBody>
      </p:sp>
      <p:sp>
        <p:nvSpPr>
          <p:cNvPr id="18" name="Rounded Rectangle 17"/>
          <p:cNvSpPr/>
          <p:nvPr/>
        </p:nvSpPr>
        <p:spPr>
          <a:xfrm>
            <a:off x="2819400" y="4572000"/>
            <a:ext cx="1262802" cy="1262802"/>
          </a:xfrm>
          <a:prstGeom prst="roundRect">
            <a:avLst>
              <a:gd name="adj" fmla="val 10000"/>
            </a:avLst>
          </a:prstGeom>
          <a:blipFill rotWithShape="0">
            <a:blip r:embed="rId8" cstate="print"/>
            <a:stretch>
              <a:fillRect/>
            </a:stretch>
          </a:blipFill>
          <a:ln>
            <a:noFill/>
          </a:ln>
        </p:spPr>
        <p:style>
          <a:lnRef idx="2">
            <a:scrgbClr r="0" g="0" b="0"/>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3024973" y="5329682"/>
            <a:ext cx="1262802" cy="1262802"/>
            <a:chOff x="2164777" y="776139"/>
            <a:chExt cx="1262802" cy="1262802"/>
          </a:xfrm>
        </p:grpSpPr>
        <p:sp>
          <p:nvSpPr>
            <p:cNvPr id="20" name="Rounded Rectangle 19"/>
            <p:cNvSpPr/>
            <p:nvPr/>
          </p:nvSpPr>
          <p:spPr>
            <a:xfrm>
              <a:off x="2164777" y="776139"/>
              <a:ext cx="1262802" cy="1262802"/>
            </a:xfrm>
            <a:prstGeom prst="roundRect">
              <a:avLst>
                <a:gd name="adj" fmla="val 10000"/>
              </a:avLst>
            </a:prstGeom>
            <a:ln>
              <a:solidFill>
                <a:srgbClr val="92D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5"/>
            <p:cNvSpPr/>
            <p:nvPr/>
          </p:nvSpPr>
          <p:spPr>
            <a:xfrm>
              <a:off x="2201763" y="813125"/>
              <a:ext cx="1188830" cy="118883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Dr. Charles H. Townes</a:t>
              </a:r>
            </a:p>
            <a:p>
              <a:pPr lvl="0" algn="ctr" defTabSz="577850">
                <a:lnSpc>
                  <a:spcPct val="90000"/>
                </a:lnSpc>
                <a:spcBef>
                  <a:spcPct val="0"/>
                </a:spcBef>
                <a:spcAft>
                  <a:spcPct val="35000"/>
                </a:spcAft>
              </a:pPr>
              <a:r>
                <a:rPr lang="en-US" sz="1300" kern="1200" dirty="0"/>
                <a:t>Webelos Scout</a:t>
              </a:r>
            </a:p>
            <a:p>
              <a:pPr lvl="0" algn="ctr" defTabSz="577850">
                <a:lnSpc>
                  <a:spcPct val="90000"/>
                </a:lnSpc>
                <a:spcBef>
                  <a:spcPct val="0"/>
                </a:spcBef>
                <a:spcAft>
                  <a:spcPct val="35000"/>
                </a:spcAft>
              </a:pPr>
              <a:r>
                <a:rPr lang="en-US" sz="1300" kern="1200" dirty="0"/>
                <a:t>Bronze medal</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11224</TotalTime>
  <Words>1375</Words>
  <Application>Microsoft Office PowerPoint</Application>
  <PresentationFormat>On-screen Show (4:3)</PresentationFormat>
  <Paragraphs>203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STEM/NOVA Webinar</vt:lpstr>
      <vt:lpstr>What Is Nova?</vt:lpstr>
      <vt:lpstr>VS.</vt:lpstr>
      <vt:lpstr>Youth Protection Guidelines</vt:lpstr>
      <vt:lpstr>Slide 5</vt:lpstr>
      <vt:lpstr>Nova Award</vt:lpstr>
      <vt:lpstr>Slide 7</vt:lpstr>
      <vt:lpstr>Supernova  Awards</vt:lpstr>
      <vt:lpstr>Supernova  Awards</vt:lpstr>
      <vt:lpstr>Supernova  Awards</vt:lpstr>
      <vt:lpstr>Supernova  Awards</vt:lpstr>
      <vt:lpstr>Supernova  Awards</vt:lpstr>
      <vt:lpstr>Slide 13</vt:lpstr>
      <vt:lpstr>Supplies: Local Scout Shop OR www.scoutstuff.org</vt:lpstr>
      <vt:lpstr>For more information:</vt:lpstr>
      <vt:lpstr>Questions?</vt:lpstr>
    </vt:vector>
  </TitlesOfParts>
  <Company>Boy Scouts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Darin Kinn</dc:creator>
  <cp:lastModifiedBy>dleicht</cp:lastModifiedBy>
  <cp:revision>443</cp:revision>
  <dcterms:created xsi:type="dcterms:W3CDTF">2010-12-13T17:28:22Z</dcterms:created>
  <dcterms:modified xsi:type="dcterms:W3CDTF">2012-08-30T21:32:10Z</dcterms:modified>
</cp:coreProperties>
</file>